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56" r:id="rId5"/>
    <p:sldId id="257" r:id="rId6"/>
    <p:sldId id="277" r:id="rId7"/>
    <p:sldId id="282" r:id="rId8"/>
    <p:sldId id="313" r:id="rId9"/>
    <p:sldId id="261" r:id="rId10"/>
    <p:sldId id="299" r:id="rId11"/>
    <p:sldId id="314" r:id="rId12"/>
    <p:sldId id="302" r:id="rId13"/>
    <p:sldId id="315" r:id="rId14"/>
    <p:sldId id="262" r:id="rId15"/>
    <p:sldId id="289" r:id="rId16"/>
    <p:sldId id="283" r:id="rId17"/>
    <p:sldId id="316" r:id="rId18"/>
    <p:sldId id="274" r:id="rId19"/>
    <p:sldId id="284" r:id="rId20"/>
    <p:sldId id="305" r:id="rId21"/>
    <p:sldId id="306" r:id="rId22"/>
    <p:sldId id="285" r:id="rId23"/>
    <p:sldId id="264" r:id="rId24"/>
    <p:sldId id="286" r:id="rId25"/>
    <p:sldId id="307" r:id="rId26"/>
    <p:sldId id="265" r:id="rId27"/>
    <p:sldId id="279" r:id="rId28"/>
    <p:sldId id="278" r:id="rId29"/>
    <p:sldId id="308" r:id="rId30"/>
    <p:sldId id="303" r:id="rId31"/>
    <p:sldId id="272" r:id="rId32"/>
    <p:sldId id="281" r:id="rId33"/>
    <p:sldId id="312" r:id="rId34"/>
    <p:sldId id="300" r:id="rId35"/>
    <p:sldId id="301" r:id="rId36"/>
    <p:sldId id="292" r:id="rId37"/>
    <p:sldId id="271" r:id="rId38"/>
    <p:sldId id="288" r:id="rId39"/>
    <p:sldId id="317" r:id="rId40"/>
    <p:sldId id="318" r:id="rId41"/>
    <p:sldId id="259" r:id="rId42"/>
    <p:sldId id="260" r:id="rId4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19C02-E79E-4B4E-A8C7-6FEE9355550E}" v="670" dt="2022-03-03T18:23:58.81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00" autoAdjust="0"/>
    <p:restoredTop sz="94280" autoAdjust="0"/>
  </p:normalViewPr>
  <p:slideViewPr>
    <p:cSldViewPr>
      <p:cViewPr varScale="1">
        <p:scale>
          <a:sx n="69" d="100"/>
          <a:sy n="69" d="100"/>
        </p:scale>
        <p:origin x="372" y="44"/>
      </p:cViewPr>
      <p:guideLst>
        <p:guide pos="3839"/>
        <p:guide orient="horz" pos="2160"/>
      </p:guideLst>
    </p:cSldViewPr>
  </p:slideViewPr>
  <p:notesTextViewPr>
    <p:cViewPr>
      <p:scale>
        <a:sx n="1" d="1"/>
        <a:sy n="1" d="1"/>
      </p:scale>
      <p:origin x="0" y="0"/>
    </p:cViewPr>
  </p:notesTextViewPr>
  <p:notesViewPr>
    <p:cSldViewPr>
      <p:cViewPr varScale="1">
        <p:scale>
          <a:sx n="82" d="100"/>
          <a:sy n="82" d="100"/>
        </p:scale>
        <p:origin x="20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Kelly" userId="001a1c5ccd4f060e" providerId="LiveId" clId="{F5619C02-E79E-4B4E-A8C7-6FEE9355550E}"/>
    <pc:docChg chg="undo custSel addSld delSld modSld">
      <pc:chgData name="Brandi Kelly" userId="001a1c5ccd4f060e" providerId="LiveId" clId="{F5619C02-E79E-4B4E-A8C7-6FEE9355550E}" dt="2022-03-03T18:23:59.170" v="2359" actId="20577"/>
      <pc:docMkLst>
        <pc:docMk/>
      </pc:docMkLst>
      <pc:sldChg chg="del">
        <pc:chgData name="Brandi Kelly" userId="001a1c5ccd4f060e" providerId="LiveId" clId="{F5619C02-E79E-4B4E-A8C7-6FEE9355550E}" dt="2022-03-03T16:08:08.677" v="8" actId="2696"/>
        <pc:sldMkLst>
          <pc:docMk/>
          <pc:sldMk cId="3731768266" sldId="258"/>
        </pc:sldMkLst>
      </pc:sldChg>
      <pc:sldChg chg="modSp mod">
        <pc:chgData name="Brandi Kelly" userId="001a1c5ccd4f060e" providerId="LiveId" clId="{F5619C02-E79E-4B4E-A8C7-6FEE9355550E}" dt="2022-03-03T18:23:59.170" v="2359" actId="20577"/>
        <pc:sldMkLst>
          <pc:docMk/>
          <pc:sldMk cId="3395506181" sldId="259"/>
        </pc:sldMkLst>
        <pc:spChg chg="mod">
          <ac:chgData name="Brandi Kelly" userId="001a1c5ccd4f060e" providerId="LiveId" clId="{F5619C02-E79E-4B4E-A8C7-6FEE9355550E}" dt="2022-03-03T18:23:59.170" v="2359" actId="20577"/>
          <ac:spMkLst>
            <pc:docMk/>
            <pc:sldMk cId="3395506181" sldId="259"/>
            <ac:spMk id="3" creationId="{00000000-0000-0000-0000-000000000000}"/>
          </ac:spMkLst>
        </pc:spChg>
      </pc:sldChg>
      <pc:sldChg chg="modSp mod">
        <pc:chgData name="Brandi Kelly" userId="001a1c5ccd4f060e" providerId="LiveId" clId="{F5619C02-E79E-4B4E-A8C7-6FEE9355550E}" dt="2022-03-03T18:22:07.383" v="2242" actId="20577"/>
        <pc:sldMkLst>
          <pc:docMk/>
          <pc:sldMk cId="1565572503" sldId="260"/>
        </pc:sldMkLst>
        <pc:spChg chg="mod">
          <ac:chgData name="Brandi Kelly" userId="001a1c5ccd4f060e" providerId="LiveId" clId="{F5619C02-E79E-4B4E-A8C7-6FEE9355550E}" dt="2022-03-03T18:22:07.383" v="2242" actId="20577"/>
          <ac:spMkLst>
            <pc:docMk/>
            <pc:sldMk cId="1565572503" sldId="260"/>
            <ac:spMk id="3" creationId="{00000000-0000-0000-0000-000000000000}"/>
          </ac:spMkLst>
        </pc:spChg>
      </pc:sldChg>
      <pc:sldChg chg="modSp add mod modTransition">
        <pc:chgData name="Brandi Kelly" userId="001a1c5ccd4f060e" providerId="LiveId" clId="{F5619C02-E79E-4B4E-A8C7-6FEE9355550E}" dt="2022-03-03T16:55:51.181" v="1904" actId="20577"/>
        <pc:sldMkLst>
          <pc:docMk/>
          <pc:sldMk cId="3107684925" sldId="261"/>
        </pc:sldMkLst>
        <pc:spChg chg="mod">
          <ac:chgData name="Brandi Kelly" userId="001a1c5ccd4f060e" providerId="LiveId" clId="{F5619C02-E79E-4B4E-A8C7-6FEE9355550E}" dt="2022-03-03T16:09:12.369" v="41" actId="20577"/>
          <ac:spMkLst>
            <pc:docMk/>
            <pc:sldMk cId="3107684925" sldId="261"/>
            <ac:spMk id="2" creationId="{00000000-0000-0000-0000-000000000000}"/>
          </ac:spMkLst>
        </pc:spChg>
        <pc:spChg chg="mod">
          <ac:chgData name="Brandi Kelly" userId="001a1c5ccd4f060e" providerId="LiveId" clId="{F5619C02-E79E-4B4E-A8C7-6FEE9355550E}" dt="2022-03-03T16:55:51.181" v="1904" actId="20577"/>
          <ac:spMkLst>
            <pc:docMk/>
            <pc:sldMk cId="3107684925" sldId="261"/>
            <ac:spMk id="3" creationId="{00000000-0000-0000-0000-000000000000}"/>
          </ac:spMkLst>
        </pc:spChg>
      </pc:sldChg>
      <pc:sldChg chg="modSp add mod modTransition">
        <pc:chgData name="Brandi Kelly" userId="001a1c5ccd4f060e" providerId="LiveId" clId="{F5619C02-E79E-4B4E-A8C7-6FEE9355550E}" dt="2022-03-03T16:17:32.860" v="93" actId="6549"/>
        <pc:sldMkLst>
          <pc:docMk/>
          <pc:sldMk cId="2569569558" sldId="262"/>
        </pc:sldMkLst>
        <pc:spChg chg="mod">
          <ac:chgData name="Brandi Kelly" userId="001a1c5ccd4f060e" providerId="LiveId" clId="{F5619C02-E79E-4B4E-A8C7-6FEE9355550E}" dt="2022-03-03T16:17:32.860" v="93" actId="6549"/>
          <ac:spMkLst>
            <pc:docMk/>
            <pc:sldMk cId="2569569558" sldId="262"/>
            <ac:spMk id="3" creationId="{00000000-0000-0000-0000-000000000000}"/>
          </ac:spMkLst>
        </pc:spChg>
      </pc:sldChg>
      <pc:sldChg chg="del">
        <pc:chgData name="Brandi Kelly" userId="001a1c5ccd4f060e" providerId="LiveId" clId="{F5619C02-E79E-4B4E-A8C7-6FEE9355550E}" dt="2022-03-03T16:08:22.113" v="13" actId="2696"/>
        <pc:sldMkLst>
          <pc:docMk/>
          <pc:sldMk cId="2769088315" sldId="262"/>
        </pc:sldMkLst>
      </pc:sldChg>
      <pc:sldChg chg="del">
        <pc:chgData name="Brandi Kelly" userId="001a1c5ccd4f060e" providerId="LiveId" clId="{F5619C02-E79E-4B4E-A8C7-6FEE9355550E}" dt="2022-03-03T16:08:13.972" v="10" actId="2696"/>
        <pc:sldMkLst>
          <pc:docMk/>
          <pc:sldMk cId="2378379680" sldId="264"/>
        </pc:sldMkLst>
      </pc:sldChg>
      <pc:sldChg chg="modSp add mod modTransition">
        <pc:chgData name="Brandi Kelly" userId="001a1c5ccd4f060e" providerId="LiveId" clId="{F5619C02-E79E-4B4E-A8C7-6FEE9355550E}" dt="2022-03-03T16:17:40.110" v="94" actId="6549"/>
        <pc:sldMkLst>
          <pc:docMk/>
          <pc:sldMk cId="3485319406" sldId="264"/>
        </pc:sldMkLst>
        <pc:spChg chg="mod">
          <ac:chgData name="Brandi Kelly" userId="001a1c5ccd4f060e" providerId="LiveId" clId="{F5619C02-E79E-4B4E-A8C7-6FEE9355550E}" dt="2022-03-03T16:17:40.110" v="94" actId="6549"/>
          <ac:spMkLst>
            <pc:docMk/>
            <pc:sldMk cId="3485319406" sldId="264"/>
            <ac:spMk id="3" creationId="{00000000-0000-0000-0000-000000000000}"/>
          </ac:spMkLst>
        </pc:spChg>
      </pc:sldChg>
      <pc:sldChg chg="del">
        <pc:chgData name="Brandi Kelly" userId="001a1c5ccd4f060e" providerId="LiveId" clId="{F5619C02-E79E-4B4E-A8C7-6FEE9355550E}" dt="2022-03-03T16:08:00.578" v="5" actId="2696"/>
        <pc:sldMkLst>
          <pc:docMk/>
          <pc:sldMk cId="1585674921" sldId="265"/>
        </pc:sldMkLst>
      </pc:sldChg>
      <pc:sldChg chg="modSp mod">
        <pc:chgData name="Brandi Kelly" userId="001a1c5ccd4f060e" providerId="LiveId" clId="{F5619C02-E79E-4B4E-A8C7-6FEE9355550E}" dt="2022-03-03T17:05:45.869" v="1936" actId="27636"/>
        <pc:sldMkLst>
          <pc:docMk/>
          <pc:sldMk cId="1868307816" sldId="265"/>
        </pc:sldMkLst>
        <pc:spChg chg="mod">
          <ac:chgData name="Brandi Kelly" userId="001a1c5ccd4f060e" providerId="LiveId" clId="{F5619C02-E79E-4B4E-A8C7-6FEE9355550E}" dt="2022-03-03T17:05:45.869" v="1936" actId="27636"/>
          <ac:spMkLst>
            <pc:docMk/>
            <pc:sldMk cId="1868307816" sldId="265"/>
            <ac:spMk id="3" creationId="{00000000-0000-0000-0000-000000000000}"/>
          </ac:spMkLst>
        </pc:spChg>
      </pc:sldChg>
      <pc:sldChg chg="del">
        <pc:chgData name="Brandi Kelly" userId="001a1c5ccd4f060e" providerId="LiveId" clId="{F5619C02-E79E-4B4E-A8C7-6FEE9355550E}" dt="2022-03-03T16:08:11.356" v="9" actId="2696"/>
        <pc:sldMkLst>
          <pc:docMk/>
          <pc:sldMk cId="942682045" sldId="267"/>
        </pc:sldMkLst>
      </pc:sldChg>
      <pc:sldChg chg="del">
        <pc:chgData name="Brandi Kelly" userId="001a1c5ccd4f060e" providerId="LiveId" clId="{F5619C02-E79E-4B4E-A8C7-6FEE9355550E}" dt="2022-03-03T16:08:16.513" v="11" actId="2696"/>
        <pc:sldMkLst>
          <pc:docMk/>
          <pc:sldMk cId="805031522" sldId="269"/>
        </pc:sldMkLst>
      </pc:sldChg>
      <pc:sldChg chg="modSp mod">
        <pc:chgData name="Brandi Kelly" userId="001a1c5ccd4f060e" providerId="LiveId" clId="{F5619C02-E79E-4B4E-A8C7-6FEE9355550E}" dt="2022-03-03T16:10:18.164" v="49" actId="27636"/>
        <pc:sldMkLst>
          <pc:docMk/>
          <pc:sldMk cId="1775737501" sldId="269"/>
        </pc:sldMkLst>
        <pc:spChg chg="mod">
          <ac:chgData name="Brandi Kelly" userId="001a1c5ccd4f060e" providerId="LiveId" clId="{F5619C02-E79E-4B4E-A8C7-6FEE9355550E}" dt="2022-03-03T16:10:18.164" v="49" actId="27636"/>
          <ac:spMkLst>
            <pc:docMk/>
            <pc:sldMk cId="1775737501" sldId="269"/>
            <ac:spMk id="3" creationId="{00000000-0000-0000-0000-000000000000}"/>
          </ac:spMkLst>
        </pc:spChg>
      </pc:sldChg>
      <pc:sldChg chg="modSp add mod modTransition">
        <pc:chgData name="Brandi Kelly" userId="001a1c5ccd4f060e" providerId="LiveId" clId="{F5619C02-E79E-4B4E-A8C7-6FEE9355550E}" dt="2022-03-03T16:13:41.914" v="75" actId="27636"/>
        <pc:sldMkLst>
          <pc:docMk/>
          <pc:sldMk cId="3082185169" sldId="270"/>
        </pc:sldMkLst>
        <pc:spChg chg="mod">
          <ac:chgData name="Brandi Kelly" userId="001a1c5ccd4f060e" providerId="LiveId" clId="{F5619C02-E79E-4B4E-A8C7-6FEE9355550E}" dt="2022-03-03T16:13:41.914" v="75" actId="27636"/>
          <ac:spMkLst>
            <pc:docMk/>
            <pc:sldMk cId="3082185169" sldId="270"/>
            <ac:spMk id="3" creationId="{00000000-0000-0000-0000-000000000000}"/>
          </ac:spMkLst>
        </pc:spChg>
      </pc:sldChg>
      <pc:sldChg chg="modSp mod">
        <pc:chgData name="Brandi Kelly" userId="001a1c5ccd4f060e" providerId="LiveId" clId="{F5619C02-E79E-4B4E-A8C7-6FEE9355550E}" dt="2022-03-03T16:13:52.901" v="76" actId="27636"/>
        <pc:sldMkLst>
          <pc:docMk/>
          <pc:sldMk cId="3794695011" sldId="271"/>
        </pc:sldMkLst>
        <pc:spChg chg="mod">
          <ac:chgData name="Brandi Kelly" userId="001a1c5ccd4f060e" providerId="LiveId" clId="{F5619C02-E79E-4B4E-A8C7-6FEE9355550E}" dt="2022-03-03T16:13:52.901" v="76" actId="27636"/>
          <ac:spMkLst>
            <pc:docMk/>
            <pc:sldMk cId="3794695011" sldId="271"/>
            <ac:spMk id="3" creationId="{00000000-0000-0000-0000-000000000000}"/>
          </ac:spMkLst>
        </pc:spChg>
      </pc:sldChg>
      <pc:sldChg chg="add modTransition">
        <pc:chgData name="Brandi Kelly" userId="001a1c5ccd4f060e" providerId="LiveId" clId="{F5619C02-E79E-4B4E-A8C7-6FEE9355550E}" dt="2022-03-03T16:14:04.407" v="77"/>
        <pc:sldMkLst>
          <pc:docMk/>
          <pc:sldMk cId="1018921821" sldId="272"/>
        </pc:sldMkLst>
      </pc:sldChg>
      <pc:sldChg chg="del">
        <pc:chgData name="Brandi Kelly" userId="001a1c5ccd4f060e" providerId="LiveId" clId="{F5619C02-E79E-4B4E-A8C7-6FEE9355550E}" dt="2022-03-03T16:07:57.962" v="4" actId="2696"/>
        <pc:sldMkLst>
          <pc:docMk/>
          <pc:sldMk cId="1270821595" sldId="272"/>
        </pc:sldMkLst>
      </pc:sldChg>
      <pc:sldChg chg="del">
        <pc:chgData name="Brandi Kelly" userId="001a1c5ccd4f060e" providerId="LiveId" clId="{F5619C02-E79E-4B4E-A8C7-6FEE9355550E}" dt="2022-03-03T16:08:03.615" v="6" actId="2696"/>
        <pc:sldMkLst>
          <pc:docMk/>
          <pc:sldMk cId="323130178" sldId="273"/>
        </pc:sldMkLst>
      </pc:sldChg>
      <pc:sldChg chg="delSp modSp add mod modTransition">
        <pc:chgData name="Brandi Kelly" userId="001a1c5ccd4f060e" providerId="LiveId" clId="{F5619C02-E79E-4B4E-A8C7-6FEE9355550E}" dt="2022-03-03T17:05:12.464" v="1934" actId="255"/>
        <pc:sldMkLst>
          <pc:docMk/>
          <pc:sldMk cId="3085969452" sldId="274"/>
        </pc:sldMkLst>
        <pc:spChg chg="mod">
          <ac:chgData name="Brandi Kelly" userId="001a1c5ccd4f060e" providerId="LiveId" clId="{F5619C02-E79E-4B4E-A8C7-6FEE9355550E}" dt="2022-03-03T17:04:51.469" v="1931" actId="14100"/>
          <ac:spMkLst>
            <pc:docMk/>
            <pc:sldMk cId="3085969452" sldId="274"/>
            <ac:spMk id="2" creationId="{00000000-0000-0000-0000-000000000000}"/>
          </ac:spMkLst>
        </pc:spChg>
        <pc:spChg chg="del">
          <ac:chgData name="Brandi Kelly" userId="001a1c5ccd4f060e" providerId="LiveId" clId="{F5619C02-E79E-4B4E-A8C7-6FEE9355550E}" dt="2022-03-03T17:04:47.715" v="1930" actId="478"/>
          <ac:spMkLst>
            <pc:docMk/>
            <pc:sldMk cId="3085969452" sldId="274"/>
            <ac:spMk id="4" creationId="{00000000-0000-0000-0000-000000000000}"/>
          </ac:spMkLst>
        </pc:spChg>
        <pc:graphicFrameChg chg="modGraphic">
          <ac:chgData name="Brandi Kelly" userId="001a1c5ccd4f060e" providerId="LiveId" clId="{F5619C02-E79E-4B4E-A8C7-6FEE9355550E}" dt="2022-03-03T17:05:12.464" v="1934" actId="255"/>
          <ac:graphicFrameMkLst>
            <pc:docMk/>
            <pc:sldMk cId="3085969452" sldId="274"/>
            <ac:graphicFrameMk id="7" creationId="{00000000-0000-0000-0000-000000000000}"/>
          </ac:graphicFrameMkLst>
        </pc:graphicFrameChg>
      </pc:sldChg>
      <pc:sldChg chg="del">
        <pc:chgData name="Brandi Kelly" userId="001a1c5ccd4f060e" providerId="LiveId" clId="{F5619C02-E79E-4B4E-A8C7-6FEE9355550E}" dt="2022-03-03T16:08:06.432" v="7" actId="2696"/>
        <pc:sldMkLst>
          <pc:docMk/>
          <pc:sldMk cId="1547476530" sldId="275"/>
        </pc:sldMkLst>
      </pc:sldChg>
      <pc:sldChg chg="del">
        <pc:chgData name="Brandi Kelly" userId="001a1c5ccd4f060e" providerId="LiveId" clId="{F5619C02-E79E-4B4E-A8C7-6FEE9355550E}" dt="2022-03-03T16:08:19.029" v="12" actId="2696"/>
        <pc:sldMkLst>
          <pc:docMk/>
          <pc:sldMk cId="136534381" sldId="276"/>
        </pc:sldMkLst>
      </pc:sldChg>
      <pc:sldChg chg="new del">
        <pc:chgData name="Brandi Kelly" userId="001a1c5ccd4f060e" providerId="LiveId" clId="{F5619C02-E79E-4B4E-A8C7-6FEE9355550E}" dt="2022-03-03T16:07:25.728" v="3" actId="680"/>
        <pc:sldMkLst>
          <pc:docMk/>
          <pc:sldMk cId="1164908173" sldId="277"/>
        </pc:sldMkLst>
      </pc:sldChg>
      <pc:sldChg chg="modSp mod">
        <pc:chgData name="Brandi Kelly" userId="001a1c5ccd4f060e" providerId="LiveId" clId="{F5619C02-E79E-4B4E-A8C7-6FEE9355550E}" dt="2022-03-03T16:18:49.557" v="167" actId="14100"/>
        <pc:sldMkLst>
          <pc:docMk/>
          <pc:sldMk cId="2370132459" sldId="277"/>
        </pc:sldMkLst>
        <pc:spChg chg="mod">
          <ac:chgData name="Brandi Kelly" userId="001a1c5ccd4f060e" providerId="LiveId" clId="{F5619C02-E79E-4B4E-A8C7-6FEE9355550E}" dt="2022-03-03T16:18:49.557" v="167" actId="14100"/>
          <ac:spMkLst>
            <pc:docMk/>
            <pc:sldMk cId="2370132459" sldId="277"/>
            <ac:spMk id="3" creationId="{00000000-0000-0000-0000-000000000000}"/>
          </ac:spMkLst>
        </pc:spChg>
      </pc:sldChg>
      <pc:sldChg chg="new del">
        <pc:chgData name="Brandi Kelly" userId="001a1c5ccd4f060e" providerId="LiveId" clId="{F5619C02-E79E-4B4E-A8C7-6FEE9355550E}" dt="2022-03-03T16:04:58.156" v="1" actId="680"/>
        <pc:sldMkLst>
          <pc:docMk/>
          <pc:sldMk cId="2719047855" sldId="277"/>
        </pc:sldMkLst>
      </pc:sldChg>
      <pc:sldChg chg="modSp add mod modTransition">
        <pc:chgData name="Brandi Kelly" userId="001a1c5ccd4f060e" providerId="LiveId" clId="{F5619C02-E79E-4B4E-A8C7-6FEE9355550E}" dt="2022-03-03T16:12:56.527" v="69" actId="27636"/>
        <pc:sldMkLst>
          <pc:docMk/>
          <pc:sldMk cId="2302813289" sldId="278"/>
        </pc:sldMkLst>
        <pc:spChg chg="mod">
          <ac:chgData name="Brandi Kelly" userId="001a1c5ccd4f060e" providerId="LiveId" clId="{F5619C02-E79E-4B4E-A8C7-6FEE9355550E}" dt="2022-03-03T16:12:38.863" v="63" actId="14100"/>
          <ac:spMkLst>
            <pc:docMk/>
            <pc:sldMk cId="2302813289" sldId="278"/>
            <ac:spMk id="2" creationId="{00000000-0000-0000-0000-000000000000}"/>
          </ac:spMkLst>
        </pc:spChg>
        <pc:spChg chg="mod">
          <ac:chgData name="Brandi Kelly" userId="001a1c5ccd4f060e" providerId="LiveId" clId="{F5619C02-E79E-4B4E-A8C7-6FEE9355550E}" dt="2022-03-03T16:12:56.527" v="69" actId="27636"/>
          <ac:spMkLst>
            <pc:docMk/>
            <pc:sldMk cId="2302813289" sldId="278"/>
            <ac:spMk id="4" creationId="{00000000-0000-0000-0000-000000000000}"/>
          </ac:spMkLst>
        </pc:spChg>
      </pc:sldChg>
      <pc:sldChg chg="modSp add mod modTransition">
        <pc:chgData name="Brandi Kelly" userId="001a1c5ccd4f060e" providerId="LiveId" clId="{F5619C02-E79E-4B4E-A8C7-6FEE9355550E}" dt="2022-03-03T16:12:19.962" v="59" actId="27636"/>
        <pc:sldMkLst>
          <pc:docMk/>
          <pc:sldMk cId="2136898722" sldId="279"/>
        </pc:sldMkLst>
        <pc:spChg chg="mod">
          <ac:chgData name="Brandi Kelly" userId="001a1c5ccd4f060e" providerId="LiveId" clId="{F5619C02-E79E-4B4E-A8C7-6FEE9355550E}" dt="2022-03-03T16:12:19.962" v="59" actId="27636"/>
          <ac:spMkLst>
            <pc:docMk/>
            <pc:sldMk cId="2136898722" sldId="279"/>
            <ac:spMk id="3" creationId="{00000000-0000-0000-0000-000000000000}"/>
          </ac:spMkLst>
        </pc:spChg>
      </pc:sldChg>
      <pc:sldChg chg="modSp add mod modTransition">
        <pc:chgData name="Brandi Kelly" userId="001a1c5ccd4f060e" providerId="LiveId" clId="{F5619C02-E79E-4B4E-A8C7-6FEE9355550E}" dt="2022-03-03T16:13:30.121" v="73" actId="14100"/>
        <pc:sldMkLst>
          <pc:docMk/>
          <pc:sldMk cId="2163187541" sldId="280"/>
        </pc:sldMkLst>
        <pc:spChg chg="mod">
          <ac:chgData name="Brandi Kelly" userId="001a1c5ccd4f060e" providerId="LiveId" clId="{F5619C02-E79E-4B4E-A8C7-6FEE9355550E}" dt="2022-03-03T16:13:26.657" v="72" actId="14100"/>
          <ac:spMkLst>
            <pc:docMk/>
            <pc:sldMk cId="2163187541" sldId="280"/>
            <ac:spMk id="2" creationId="{00000000-0000-0000-0000-000000000000}"/>
          </ac:spMkLst>
        </pc:spChg>
        <pc:spChg chg="mod">
          <ac:chgData name="Brandi Kelly" userId="001a1c5ccd4f060e" providerId="LiveId" clId="{F5619C02-E79E-4B4E-A8C7-6FEE9355550E}" dt="2022-03-03T16:13:30.121" v="73" actId="14100"/>
          <ac:spMkLst>
            <pc:docMk/>
            <pc:sldMk cId="2163187541" sldId="280"/>
            <ac:spMk id="4" creationId="{00000000-0000-0000-0000-000000000000}"/>
          </ac:spMkLst>
        </pc:spChg>
      </pc:sldChg>
      <pc:sldChg chg="modSp add mod modTransition">
        <pc:chgData name="Brandi Kelly" userId="001a1c5ccd4f060e" providerId="LiveId" clId="{F5619C02-E79E-4B4E-A8C7-6FEE9355550E}" dt="2022-03-03T18:07:32.125" v="1938" actId="27636"/>
        <pc:sldMkLst>
          <pc:docMk/>
          <pc:sldMk cId="1201287870" sldId="281"/>
        </pc:sldMkLst>
        <pc:spChg chg="mod">
          <ac:chgData name="Brandi Kelly" userId="001a1c5ccd4f060e" providerId="LiveId" clId="{F5619C02-E79E-4B4E-A8C7-6FEE9355550E}" dt="2022-03-03T18:07:32.125" v="1938" actId="27636"/>
          <ac:spMkLst>
            <pc:docMk/>
            <pc:sldMk cId="1201287870" sldId="281"/>
            <ac:spMk id="2" creationId="{00000000-0000-0000-0000-000000000000}"/>
          </ac:spMkLst>
        </pc:spChg>
      </pc:sldChg>
      <pc:sldChg chg="addSp delSp modSp add mod modTransition modClrScheme chgLayout">
        <pc:chgData name="Brandi Kelly" userId="001a1c5ccd4f060e" providerId="LiveId" clId="{F5619C02-E79E-4B4E-A8C7-6FEE9355550E}" dt="2022-03-03T16:45:57.862" v="1227" actId="20577"/>
        <pc:sldMkLst>
          <pc:docMk/>
          <pc:sldMk cId="684519843" sldId="282"/>
        </pc:sldMkLst>
        <pc:spChg chg="mod ord">
          <ac:chgData name="Brandi Kelly" userId="001a1c5ccd4f060e" providerId="LiveId" clId="{F5619C02-E79E-4B4E-A8C7-6FEE9355550E}" dt="2022-03-03T16:20:48.671" v="300" actId="20577"/>
          <ac:spMkLst>
            <pc:docMk/>
            <pc:sldMk cId="684519843" sldId="282"/>
            <ac:spMk id="2" creationId="{1335B86C-9074-4109-B19F-96FE21A8597A}"/>
          </ac:spMkLst>
        </pc:spChg>
        <pc:spChg chg="del mod ord">
          <ac:chgData name="Brandi Kelly" userId="001a1c5ccd4f060e" providerId="LiveId" clId="{F5619C02-E79E-4B4E-A8C7-6FEE9355550E}" dt="2022-03-03T16:19:37.033" v="230" actId="700"/>
          <ac:spMkLst>
            <pc:docMk/>
            <pc:sldMk cId="684519843" sldId="282"/>
            <ac:spMk id="3" creationId="{C9D3F8C0-F935-443D-A5C1-63FA9D9231C9}"/>
          </ac:spMkLst>
        </pc:spChg>
        <pc:spChg chg="add mod ord">
          <ac:chgData name="Brandi Kelly" userId="001a1c5ccd4f060e" providerId="LiveId" clId="{F5619C02-E79E-4B4E-A8C7-6FEE9355550E}" dt="2022-03-03T16:20:53.100" v="310" actId="20577"/>
          <ac:spMkLst>
            <pc:docMk/>
            <pc:sldMk cId="684519843" sldId="282"/>
            <ac:spMk id="4" creationId="{344B32C9-D0A0-455F-82EE-097FA700894B}"/>
          </ac:spMkLst>
        </pc:spChg>
        <pc:spChg chg="add mod ord">
          <ac:chgData name="Brandi Kelly" userId="001a1c5ccd4f060e" providerId="LiveId" clId="{F5619C02-E79E-4B4E-A8C7-6FEE9355550E}" dt="2022-03-03T16:25:57.773" v="602" actId="20577"/>
          <ac:spMkLst>
            <pc:docMk/>
            <pc:sldMk cId="684519843" sldId="282"/>
            <ac:spMk id="5" creationId="{2E9497BD-D807-4715-A16C-81729BC6782A}"/>
          </ac:spMkLst>
        </pc:spChg>
        <pc:spChg chg="add del mod ord">
          <ac:chgData name="Brandi Kelly" userId="001a1c5ccd4f060e" providerId="LiveId" clId="{F5619C02-E79E-4B4E-A8C7-6FEE9355550E}" dt="2022-03-03T16:32:58.783" v="984" actId="478"/>
          <ac:spMkLst>
            <pc:docMk/>
            <pc:sldMk cId="684519843" sldId="282"/>
            <ac:spMk id="6" creationId="{49AF8F19-1C8B-4365-8A7E-3DA857FD707F}"/>
          </ac:spMkLst>
        </pc:spChg>
        <pc:spChg chg="add del mod ord">
          <ac:chgData name="Brandi Kelly" userId="001a1c5ccd4f060e" providerId="LiveId" clId="{F5619C02-E79E-4B4E-A8C7-6FEE9355550E}" dt="2022-03-03T16:42:28.366" v="989" actId="1032"/>
          <ac:spMkLst>
            <pc:docMk/>
            <pc:sldMk cId="684519843" sldId="282"/>
            <ac:spMk id="7" creationId="{B5950E8A-B85C-405F-9F11-E722208FDEB3}"/>
          </ac:spMkLst>
        </pc:spChg>
        <pc:spChg chg="add del mod">
          <ac:chgData name="Brandi Kelly" userId="001a1c5ccd4f060e" providerId="LiveId" clId="{F5619C02-E79E-4B4E-A8C7-6FEE9355550E}" dt="2022-03-03T16:33:00.576" v="985" actId="478"/>
          <ac:spMkLst>
            <pc:docMk/>
            <pc:sldMk cId="684519843" sldId="282"/>
            <ac:spMk id="9" creationId="{CE695259-1D86-4A2C-9A01-11C4F73BD802}"/>
          </ac:spMkLst>
        </pc:spChg>
        <pc:spChg chg="add mod">
          <ac:chgData name="Brandi Kelly" userId="001a1c5ccd4f060e" providerId="LiveId" clId="{F5619C02-E79E-4B4E-A8C7-6FEE9355550E}" dt="2022-03-03T16:45:57.862" v="1227" actId="20577"/>
          <ac:spMkLst>
            <pc:docMk/>
            <pc:sldMk cId="684519843" sldId="282"/>
            <ac:spMk id="12" creationId="{AF7D3DAD-5064-4539-A5A2-992EE3FCD54F}"/>
          </ac:spMkLst>
        </pc:spChg>
        <pc:graphicFrameChg chg="add del modGraphic">
          <ac:chgData name="Brandi Kelly" userId="001a1c5ccd4f060e" providerId="LiveId" clId="{F5619C02-E79E-4B4E-A8C7-6FEE9355550E}" dt="2022-03-03T16:41:03.506" v="988" actId="1032"/>
          <ac:graphicFrameMkLst>
            <pc:docMk/>
            <pc:sldMk cId="684519843" sldId="282"/>
            <ac:graphicFrameMk id="10" creationId="{288D81C9-7DCD-4FC8-B6EA-12AD3808E713}"/>
          </ac:graphicFrameMkLst>
        </pc:graphicFrameChg>
        <pc:graphicFrameChg chg="add mod modGraphic">
          <ac:chgData name="Brandi Kelly" userId="001a1c5ccd4f060e" providerId="LiveId" clId="{F5619C02-E79E-4B4E-A8C7-6FEE9355550E}" dt="2022-03-03T16:45:25.163" v="1185"/>
          <ac:graphicFrameMkLst>
            <pc:docMk/>
            <pc:sldMk cId="684519843" sldId="282"/>
            <ac:graphicFrameMk id="11" creationId="{532F6434-4AD3-4889-BB0C-E51CE9CA4EE2}"/>
          </ac:graphicFrameMkLst>
        </pc:graphicFrameChg>
      </pc:sldChg>
      <pc:sldChg chg="modSp add mod modTransition">
        <pc:chgData name="Brandi Kelly" userId="001a1c5ccd4f060e" providerId="LiveId" clId="{F5619C02-E79E-4B4E-A8C7-6FEE9355550E}" dt="2022-03-03T17:03:33.178" v="1929" actId="2711"/>
        <pc:sldMkLst>
          <pc:docMk/>
          <pc:sldMk cId="220119056" sldId="283"/>
        </pc:sldMkLst>
        <pc:graphicFrameChg chg="mod modGraphic">
          <ac:chgData name="Brandi Kelly" userId="001a1c5ccd4f060e" providerId="LiveId" clId="{F5619C02-E79E-4B4E-A8C7-6FEE9355550E}" dt="2022-03-03T17:03:33.178" v="1929" actId="2711"/>
          <ac:graphicFrameMkLst>
            <pc:docMk/>
            <pc:sldMk cId="220119056" sldId="283"/>
            <ac:graphicFrameMk id="2" creationId="{00000000-0000-0000-0000-000000000000}"/>
          </ac:graphicFrameMkLst>
        </pc:graphicFrameChg>
      </pc:sldChg>
      <pc:sldChg chg="add modTransition">
        <pc:chgData name="Brandi Kelly" userId="001a1c5ccd4f060e" providerId="LiveId" clId="{F5619C02-E79E-4B4E-A8C7-6FEE9355550E}" dt="2022-03-03T16:10:42.290" v="51"/>
        <pc:sldMkLst>
          <pc:docMk/>
          <pc:sldMk cId="150170257" sldId="284"/>
        </pc:sldMkLst>
      </pc:sldChg>
      <pc:sldChg chg="addSp modSp add mod modTransition modClrScheme chgLayout">
        <pc:chgData name="Brandi Kelly" userId="001a1c5ccd4f060e" providerId="LiveId" clId="{F5619C02-E79E-4B4E-A8C7-6FEE9355550E}" dt="2022-03-03T16:11:05.048" v="53" actId="700"/>
        <pc:sldMkLst>
          <pc:docMk/>
          <pc:sldMk cId="2888455594" sldId="285"/>
        </pc:sldMkLst>
        <pc:spChg chg="mod ord">
          <ac:chgData name="Brandi Kelly" userId="001a1c5ccd4f060e" providerId="LiveId" clId="{F5619C02-E79E-4B4E-A8C7-6FEE9355550E}" dt="2022-03-03T16:11:05.048" v="53" actId="700"/>
          <ac:spMkLst>
            <pc:docMk/>
            <pc:sldMk cId="2888455594" sldId="285"/>
            <ac:spMk id="2" creationId="{00000000-0000-0000-0000-000000000000}"/>
          </ac:spMkLst>
        </pc:spChg>
        <pc:spChg chg="add mod ord">
          <ac:chgData name="Brandi Kelly" userId="001a1c5ccd4f060e" providerId="LiveId" clId="{F5619C02-E79E-4B4E-A8C7-6FEE9355550E}" dt="2022-03-03T16:11:05.048" v="53" actId="700"/>
          <ac:spMkLst>
            <pc:docMk/>
            <pc:sldMk cId="2888455594" sldId="285"/>
            <ac:spMk id="3" creationId="{4BCFE1C2-FF2A-4871-AC97-B094E9308DF9}"/>
          </ac:spMkLst>
        </pc:spChg>
      </pc:sldChg>
      <pc:sldChg chg="add modTransition">
        <pc:chgData name="Brandi Kelly" userId="001a1c5ccd4f060e" providerId="LiveId" clId="{F5619C02-E79E-4B4E-A8C7-6FEE9355550E}" dt="2022-03-03T16:11:45.374" v="55"/>
        <pc:sldMkLst>
          <pc:docMk/>
          <pc:sldMk cId="454753803" sldId="286"/>
        </pc:sldMkLst>
      </pc:sldChg>
      <pc:sldChg chg="add modTransition">
        <pc:chgData name="Brandi Kelly" userId="001a1c5ccd4f060e" providerId="LiveId" clId="{F5619C02-E79E-4B4E-A8C7-6FEE9355550E}" dt="2022-03-03T16:11:57.130" v="56"/>
        <pc:sldMkLst>
          <pc:docMk/>
          <pc:sldMk cId="722471772" sldId="287"/>
        </pc:sldMkLst>
      </pc:sldChg>
      <pc:sldChg chg="modSp add mod modTransition">
        <pc:chgData name="Brandi Kelly" userId="001a1c5ccd4f060e" providerId="LiveId" clId="{F5619C02-E79E-4B4E-A8C7-6FEE9355550E}" dt="2022-03-03T16:16:13.655" v="91" actId="6549"/>
        <pc:sldMkLst>
          <pc:docMk/>
          <pc:sldMk cId="2115303552" sldId="288"/>
        </pc:sldMkLst>
        <pc:spChg chg="mod">
          <ac:chgData name="Brandi Kelly" userId="001a1c5ccd4f060e" providerId="LiveId" clId="{F5619C02-E79E-4B4E-A8C7-6FEE9355550E}" dt="2022-03-03T16:16:13.655" v="91" actId="6549"/>
          <ac:spMkLst>
            <pc:docMk/>
            <pc:sldMk cId="2115303552" sldId="288"/>
            <ac:spMk id="3" creationId="{00000000-0000-0000-0000-000000000000}"/>
          </ac:spMkLst>
        </pc:spChg>
      </pc:sldChg>
      <pc:sldChg chg="add modTransition">
        <pc:chgData name="Brandi Kelly" userId="001a1c5ccd4f060e" providerId="LiveId" clId="{F5619C02-E79E-4B4E-A8C7-6FEE9355550E}" dt="2022-03-03T16:09:54.650" v="47"/>
        <pc:sldMkLst>
          <pc:docMk/>
          <pc:sldMk cId="2486874608" sldId="289"/>
        </pc:sldMkLst>
      </pc:sldChg>
      <pc:sldChg chg="del">
        <pc:chgData name="Brandi Kelly" userId="001a1c5ccd4f060e" providerId="LiveId" clId="{F5619C02-E79E-4B4E-A8C7-6FEE9355550E}" dt="2022-03-03T18:07:52.062" v="1940" actId="2696"/>
        <pc:sldMkLst>
          <pc:docMk/>
          <pc:sldMk cId="922042973" sldId="290"/>
        </pc:sldMkLst>
      </pc:sldChg>
      <pc:sldChg chg="add del modTransition">
        <pc:chgData name="Brandi Kelly" userId="001a1c5ccd4f060e" providerId="LiveId" clId="{F5619C02-E79E-4B4E-A8C7-6FEE9355550E}" dt="2022-03-03T18:08:13.151" v="1942" actId="2696"/>
        <pc:sldMkLst>
          <pc:docMk/>
          <pc:sldMk cId="1468877657" sldId="291"/>
        </pc:sldMkLst>
      </pc:sldChg>
      <pc:sldChg chg="add modTransition">
        <pc:chgData name="Brandi Kelly" userId="001a1c5ccd4f060e" providerId="LiveId" clId="{F5619C02-E79E-4B4E-A8C7-6FEE9355550E}" dt="2022-03-03T16:14:51.287" v="81"/>
        <pc:sldMkLst>
          <pc:docMk/>
          <pc:sldMk cId="1049608098" sldId="292"/>
        </pc:sldMkLst>
      </pc:sldChg>
      <pc:sldChg chg="add del">
        <pc:chgData name="Brandi Kelly" userId="001a1c5ccd4f060e" providerId="LiveId" clId="{F5619C02-E79E-4B4E-A8C7-6FEE9355550E}" dt="2022-03-03T16:14:42.326" v="80"/>
        <pc:sldMkLst>
          <pc:docMk/>
          <pc:sldMk cId="2000150092" sldId="292"/>
        </pc:sldMkLst>
      </pc:sldChg>
      <pc:sldChg chg="add modTransition">
        <pc:chgData name="Brandi Kelly" userId="001a1c5ccd4f060e" providerId="LiveId" clId="{F5619C02-E79E-4B4E-A8C7-6FEE9355550E}" dt="2022-03-03T16:15:04.314" v="82"/>
        <pc:sldMkLst>
          <pc:docMk/>
          <pc:sldMk cId="3474648882" sldId="293"/>
        </pc:sldMkLst>
      </pc:sldChg>
      <pc:sldChg chg="modSp add mod modTransition">
        <pc:chgData name="Brandi Kelly" userId="001a1c5ccd4f060e" providerId="LiveId" clId="{F5619C02-E79E-4B4E-A8C7-6FEE9355550E}" dt="2022-03-03T16:17:50.865" v="95" actId="6549"/>
        <pc:sldMkLst>
          <pc:docMk/>
          <pc:sldMk cId="1922028144" sldId="294"/>
        </pc:sldMkLst>
        <pc:spChg chg="mod">
          <ac:chgData name="Brandi Kelly" userId="001a1c5ccd4f060e" providerId="LiveId" clId="{F5619C02-E79E-4B4E-A8C7-6FEE9355550E}" dt="2022-03-03T16:15:16.641" v="84" actId="27636"/>
          <ac:spMkLst>
            <pc:docMk/>
            <pc:sldMk cId="1922028144" sldId="294"/>
            <ac:spMk id="2" creationId="{00000000-0000-0000-0000-000000000000}"/>
          </ac:spMkLst>
        </pc:spChg>
        <pc:spChg chg="mod">
          <ac:chgData name="Brandi Kelly" userId="001a1c5ccd4f060e" providerId="LiveId" clId="{F5619C02-E79E-4B4E-A8C7-6FEE9355550E}" dt="2022-03-03T16:17:50.865" v="95" actId="6549"/>
          <ac:spMkLst>
            <pc:docMk/>
            <pc:sldMk cId="1922028144" sldId="294"/>
            <ac:spMk id="3" creationId="{00000000-0000-0000-0000-000000000000}"/>
          </ac:spMkLst>
        </pc:spChg>
      </pc:sldChg>
      <pc:sldChg chg="add modTransition">
        <pc:chgData name="Brandi Kelly" userId="001a1c5ccd4f060e" providerId="LiveId" clId="{F5619C02-E79E-4B4E-A8C7-6FEE9355550E}" dt="2022-03-03T16:15:26.361" v="85"/>
        <pc:sldMkLst>
          <pc:docMk/>
          <pc:sldMk cId="869175483" sldId="295"/>
        </pc:sldMkLst>
      </pc:sldChg>
      <pc:sldChg chg="add modTransition">
        <pc:chgData name="Brandi Kelly" userId="001a1c5ccd4f060e" providerId="LiveId" clId="{F5619C02-E79E-4B4E-A8C7-6FEE9355550E}" dt="2022-03-03T16:15:36.741" v="86"/>
        <pc:sldMkLst>
          <pc:docMk/>
          <pc:sldMk cId="3816895479" sldId="296"/>
        </pc:sldMkLst>
      </pc:sldChg>
      <pc:sldChg chg="modSp add mod modTransition">
        <pc:chgData name="Brandi Kelly" userId="001a1c5ccd4f060e" providerId="LiveId" clId="{F5619C02-E79E-4B4E-A8C7-6FEE9355550E}" dt="2022-03-03T16:15:55.333" v="88" actId="14100"/>
        <pc:sldMkLst>
          <pc:docMk/>
          <pc:sldMk cId="663114475" sldId="297"/>
        </pc:sldMkLst>
        <pc:spChg chg="mod">
          <ac:chgData name="Brandi Kelly" userId="001a1c5ccd4f060e" providerId="LiveId" clId="{F5619C02-E79E-4B4E-A8C7-6FEE9355550E}" dt="2022-03-03T16:15:55.333" v="88" actId="14100"/>
          <ac:spMkLst>
            <pc:docMk/>
            <pc:sldMk cId="663114475" sldId="297"/>
            <ac:spMk id="2" creationId="{00000000-0000-0000-0000-000000000000}"/>
          </ac:spMkLst>
        </pc:spChg>
      </pc:sldChg>
      <pc:sldChg chg="addSp delSp modSp add mod">
        <pc:chgData name="Brandi Kelly" userId="001a1c5ccd4f060e" providerId="LiveId" clId="{F5619C02-E79E-4B4E-A8C7-6FEE9355550E}" dt="2022-03-03T16:50:16.500" v="1436" actId="20577"/>
        <pc:sldMkLst>
          <pc:docMk/>
          <pc:sldMk cId="1242003653" sldId="298"/>
        </pc:sldMkLst>
        <pc:spChg chg="mod">
          <ac:chgData name="Brandi Kelly" userId="001a1c5ccd4f060e" providerId="LiveId" clId="{F5619C02-E79E-4B4E-A8C7-6FEE9355550E}" dt="2022-03-03T16:21:37.046" v="379" actId="20577"/>
          <ac:spMkLst>
            <pc:docMk/>
            <pc:sldMk cId="1242003653" sldId="298"/>
            <ac:spMk id="2" creationId="{1335B86C-9074-4109-B19F-96FE21A8597A}"/>
          </ac:spMkLst>
        </pc:spChg>
        <pc:spChg chg="mod">
          <ac:chgData name="Brandi Kelly" userId="001a1c5ccd4f060e" providerId="LiveId" clId="{F5619C02-E79E-4B4E-A8C7-6FEE9355550E}" dt="2022-03-03T16:24:49.662" v="514" actId="21"/>
          <ac:spMkLst>
            <pc:docMk/>
            <pc:sldMk cId="1242003653" sldId="298"/>
            <ac:spMk id="5" creationId="{2E9497BD-D807-4715-A16C-81729BC6782A}"/>
          </ac:spMkLst>
        </pc:spChg>
        <pc:spChg chg="del mod">
          <ac:chgData name="Brandi Kelly" userId="001a1c5ccd4f060e" providerId="LiveId" clId="{F5619C02-E79E-4B4E-A8C7-6FEE9355550E}" dt="2022-03-03T16:47:03.797" v="1229" actId="478"/>
          <ac:spMkLst>
            <pc:docMk/>
            <pc:sldMk cId="1242003653" sldId="298"/>
            <ac:spMk id="6" creationId="{49AF8F19-1C8B-4365-8A7E-3DA857FD707F}"/>
          </ac:spMkLst>
        </pc:spChg>
        <pc:spChg chg="del mod">
          <ac:chgData name="Brandi Kelly" userId="001a1c5ccd4f060e" providerId="LiveId" clId="{F5619C02-E79E-4B4E-A8C7-6FEE9355550E}" dt="2022-03-03T16:47:17.844" v="1231" actId="1032"/>
          <ac:spMkLst>
            <pc:docMk/>
            <pc:sldMk cId="1242003653" sldId="298"/>
            <ac:spMk id="7" creationId="{B5950E8A-B85C-405F-9F11-E722208FDEB3}"/>
          </ac:spMkLst>
        </pc:spChg>
        <pc:graphicFrameChg chg="add mod modGraphic">
          <ac:chgData name="Brandi Kelly" userId="001a1c5ccd4f060e" providerId="LiveId" clId="{F5619C02-E79E-4B4E-A8C7-6FEE9355550E}" dt="2022-03-03T16:50:16.500" v="1436" actId="20577"/>
          <ac:graphicFrameMkLst>
            <pc:docMk/>
            <pc:sldMk cId="1242003653" sldId="298"/>
            <ac:graphicFrameMk id="3" creationId="{C11DE288-4A73-4F38-96E6-B90E4A0186E7}"/>
          </ac:graphicFrameMkLst>
        </pc:graphicFrameChg>
      </pc:sldChg>
      <pc:sldChg chg="addSp delSp modSp new mod">
        <pc:chgData name="Brandi Kelly" userId="001a1c5ccd4f060e" providerId="LiveId" clId="{F5619C02-E79E-4B4E-A8C7-6FEE9355550E}" dt="2022-03-03T16:54:34.794" v="1747" actId="20577"/>
        <pc:sldMkLst>
          <pc:docMk/>
          <pc:sldMk cId="1283269985" sldId="299"/>
        </pc:sldMkLst>
        <pc:spChg chg="mod">
          <ac:chgData name="Brandi Kelly" userId="001a1c5ccd4f060e" providerId="LiveId" clId="{F5619C02-E79E-4B4E-A8C7-6FEE9355550E}" dt="2022-03-03T16:31:58.186" v="886" actId="20577"/>
          <ac:spMkLst>
            <pc:docMk/>
            <pc:sldMk cId="1283269985" sldId="299"/>
            <ac:spMk id="2" creationId="{0F8FA156-4906-4445-ABA4-99B4E16E8351}"/>
          </ac:spMkLst>
        </pc:spChg>
        <pc:spChg chg="del mod">
          <ac:chgData name="Brandi Kelly" userId="001a1c5ccd4f060e" providerId="LiveId" clId="{F5619C02-E79E-4B4E-A8C7-6FEE9355550E}" dt="2022-03-03T16:50:40.866" v="1440" actId="478"/>
          <ac:spMkLst>
            <pc:docMk/>
            <pc:sldMk cId="1283269985" sldId="299"/>
            <ac:spMk id="3" creationId="{1A332C90-B257-450C-BA01-E29DF351BB4A}"/>
          </ac:spMkLst>
        </pc:spChg>
        <pc:spChg chg="mod">
          <ac:chgData name="Brandi Kelly" userId="001a1c5ccd4f060e" providerId="LiveId" clId="{F5619C02-E79E-4B4E-A8C7-6FEE9355550E}" dt="2022-03-03T16:51:17.618" v="1513"/>
          <ac:spMkLst>
            <pc:docMk/>
            <pc:sldMk cId="1283269985" sldId="299"/>
            <ac:spMk id="4" creationId="{43C454AF-1549-482D-AAB0-59CA670B0D25}"/>
          </ac:spMkLst>
        </pc:spChg>
        <pc:spChg chg="del mod">
          <ac:chgData name="Brandi Kelly" userId="001a1c5ccd4f060e" providerId="LiveId" clId="{F5619C02-E79E-4B4E-A8C7-6FEE9355550E}" dt="2022-03-03T16:50:37.479" v="1439" actId="478"/>
          <ac:spMkLst>
            <pc:docMk/>
            <pc:sldMk cId="1283269985" sldId="299"/>
            <ac:spMk id="5" creationId="{6B91AB36-1D0C-4D93-B882-0406C3728D50}"/>
          </ac:spMkLst>
        </pc:spChg>
        <pc:spChg chg="del mod">
          <ac:chgData name="Brandi Kelly" userId="001a1c5ccd4f060e" providerId="LiveId" clId="{F5619C02-E79E-4B4E-A8C7-6FEE9355550E}" dt="2022-03-03T16:51:35.574" v="1516" actId="1032"/>
          <ac:spMkLst>
            <pc:docMk/>
            <pc:sldMk cId="1283269985" sldId="299"/>
            <ac:spMk id="6" creationId="{CCFDF950-E881-4CBF-A7C6-D72DAFC589F0}"/>
          </ac:spMkLst>
        </pc:spChg>
        <pc:spChg chg="add del mod">
          <ac:chgData name="Brandi Kelly" userId="001a1c5ccd4f060e" providerId="LiveId" clId="{F5619C02-E79E-4B4E-A8C7-6FEE9355550E}" dt="2022-03-03T16:50:44.330" v="1441" actId="478"/>
          <ac:spMkLst>
            <pc:docMk/>
            <pc:sldMk cId="1283269985" sldId="299"/>
            <ac:spMk id="8" creationId="{D95377CD-F803-4015-AD1F-499A3ECCFA70}"/>
          </ac:spMkLst>
        </pc:spChg>
        <pc:graphicFrameChg chg="add mod modGraphic">
          <ac:chgData name="Brandi Kelly" userId="001a1c5ccd4f060e" providerId="LiveId" clId="{F5619C02-E79E-4B4E-A8C7-6FEE9355550E}" dt="2022-03-03T16:54:34.794" v="1747" actId="20577"/>
          <ac:graphicFrameMkLst>
            <pc:docMk/>
            <pc:sldMk cId="1283269985" sldId="299"/>
            <ac:graphicFrameMk id="9" creationId="{0944E3CE-CB67-4EC8-8D74-4DDFA67AE2F6}"/>
          </ac:graphicFrameMkLst>
        </pc:graphicFrameChg>
      </pc:sldChg>
      <pc:sldChg chg="add">
        <pc:chgData name="Brandi Kelly" userId="001a1c5ccd4f060e" providerId="LiveId" clId="{F5619C02-E79E-4B4E-A8C7-6FEE9355550E}" dt="2022-03-03T18:07:47.652" v="1939"/>
        <pc:sldMkLst>
          <pc:docMk/>
          <pc:sldMk cId="1306815304" sldId="300"/>
        </pc:sldMkLst>
      </pc:sldChg>
      <pc:sldChg chg="add">
        <pc:chgData name="Brandi Kelly" userId="001a1c5ccd4f060e" providerId="LiveId" clId="{F5619C02-E79E-4B4E-A8C7-6FEE9355550E}" dt="2022-03-03T18:08:08.054" v="1941"/>
        <pc:sldMkLst>
          <pc:docMk/>
          <pc:sldMk cId="2800405443" sldId="301"/>
        </pc:sldMkLst>
      </pc:sldChg>
      <pc:sldChg chg="modSp new mod">
        <pc:chgData name="Brandi Kelly" userId="001a1c5ccd4f060e" providerId="LiveId" clId="{F5619C02-E79E-4B4E-A8C7-6FEE9355550E}" dt="2022-03-03T18:10:22.063" v="2088" actId="20577"/>
        <pc:sldMkLst>
          <pc:docMk/>
          <pc:sldMk cId="2769792487" sldId="302"/>
        </pc:sldMkLst>
        <pc:spChg chg="mod">
          <ac:chgData name="Brandi Kelly" userId="001a1c5ccd4f060e" providerId="LiveId" clId="{F5619C02-E79E-4B4E-A8C7-6FEE9355550E}" dt="2022-03-03T18:09:15.471" v="1980" actId="20577"/>
          <ac:spMkLst>
            <pc:docMk/>
            <pc:sldMk cId="2769792487" sldId="302"/>
            <ac:spMk id="2" creationId="{9BDC6D2F-CD24-4CAF-B0B7-7404C0AB813F}"/>
          </ac:spMkLst>
        </pc:spChg>
        <pc:spChg chg="mod">
          <ac:chgData name="Brandi Kelly" userId="001a1c5ccd4f060e" providerId="LiveId" clId="{F5619C02-E79E-4B4E-A8C7-6FEE9355550E}" dt="2022-03-03T18:09:19.156" v="1992" actId="20577"/>
          <ac:spMkLst>
            <pc:docMk/>
            <pc:sldMk cId="2769792487" sldId="302"/>
            <ac:spMk id="3" creationId="{67D13699-DAAB-49D5-90E2-9D8A0DF8DCB9}"/>
          </ac:spMkLst>
        </pc:spChg>
        <pc:spChg chg="mod">
          <ac:chgData name="Brandi Kelly" userId="001a1c5ccd4f060e" providerId="LiveId" clId="{F5619C02-E79E-4B4E-A8C7-6FEE9355550E}" dt="2022-03-03T18:09:23.814" v="2008" actId="20577"/>
          <ac:spMkLst>
            <pc:docMk/>
            <pc:sldMk cId="2769792487" sldId="302"/>
            <ac:spMk id="5" creationId="{4836B303-FDF6-4E57-920A-63BEEFD58E1C}"/>
          </ac:spMkLst>
        </pc:spChg>
        <pc:spChg chg="mod">
          <ac:chgData name="Brandi Kelly" userId="001a1c5ccd4f060e" providerId="LiveId" clId="{F5619C02-E79E-4B4E-A8C7-6FEE9355550E}" dt="2022-03-03T18:10:22.063" v="2088" actId="20577"/>
          <ac:spMkLst>
            <pc:docMk/>
            <pc:sldMk cId="2769792487" sldId="302"/>
            <ac:spMk id="6" creationId="{F75E7875-31E5-45A3-865A-053E6B01B06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280463482539521"/>
          <c:y val="3.7116946005647682E-2"/>
          <c:w val="0.86017746294239417"/>
          <c:h val="0.77762983272483788"/>
        </c:manualLayout>
      </c:layout>
      <c:barChart>
        <c:barDir val="col"/>
        <c:grouping val="clustered"/>
        <c:varyColors val="0"/>
        <c:ser>
          <c:idx val="0"/>
          <c:order val="0"/>
          <c:tx>
            <c:strRef>
              <c:f>Sheet1!$B$1</c:f>
              <c:strCache>
                <c:ptCount val="1"/>
                <c:pt idx="0">
                  <c:v>ACE events</c:v>
                </c:pt>
              </c:strCache>
            </c:strRef>
          </c:tx>
          <c:spPr>
            <a:solidFill>
              <a:schemeClr val="accent1">
                <a:tint val="77000"/>
              </a:schemeClr>
            </a:solidFill>
            <a:ln>
              <a:noFill/>
            </a:ln>
            <a:effectLst/>
          </c:spPr>
          <c:invertIfNegative val="0"/>
          <c:cat>
            <c:strRef>
              <c:f>Sheet1!$A$2:$A$6</c:f>
              <c:strCache>
                <c:ptCount val="5"/>
                <c:pt idx="0">
                  <c:v>0</c:v>
                </c:pt>
                <c:pt idx="1">
                  <c:v>1</c:v>
                </c:pt>
                <c:pt idx="2">
                  <c:v>2</c:v>
                </c:pt>
                <c:pt idx="3">
                  <c:v>3</c:v>
                </c:pt>
                <c:pt idx="4">
                  <c:v>4+</c:v>
                </c:pt>
              </c:strCache>
            </c:strRef>
          </c:cat>
          <c:val>
            <c:numRef>
              <c:f>Sheet1!$B$2:$B$6</c:f>
              <c:numCache>
                <c:formatCode>0%</c:formatCode>
                <c:ptCount val="5"/>
                <c:pt idx="0">
                  <c:v>0.1</c:v>
                </c:pt>
                <c:pt idx="1">
                  <c:v>0.31</c:v>
                </c:pt>
                <c:pt idx="2">
                  <c:v>0.26</c:v>
                </c:pt>
                <c:pt idx="3">
                  <c:v>0.14000000000000001</c:v>
                </c:pt>
                <c:pt idx="4">
                  <c:v>0.19</c:v>
                </c:pt>
              </c:numCache>
            </c:numRef>
          </c:val>
          <c:extLst>
            <c:ext xmlns:c16="http://schemas.microsoft.com/office/drawing/2014/chart" uri="{C3380CC4-5D6E-409C-BE32-E72D297353CC}">
              <c16:uniqueId val="{00000000-F0C3-495C-BC1A-B0AC687BB56C}"/>
            </c:ext>
          </c:extLst>
        </c:ser>
        <c:ser>
          <c:idx val="1"/>
          <c:order val="1"/>
          <c:tx>
            <c:strRef>
              <c:f>Sheet1!$C$1</c:f>
              <c:strCache>
                <c:ptCount val="1"/>
                <c:pt idx="0">
                  <c:v>total known trauma events</c:v>
                </c:pt>
              </c:strCache>
            </c:strRef>
          </c:tx>
          <c:spPr>
            <a:solidFill>
              <a:schemeClr val="accent1">
                <a:shade val="76000"/>
              </a:schemeClr>
            </a:solidFill>
            <a:ln>
              <a:noFill/>
            </a:ln>
            <a:effectLst/>
          </c:spPr>
          <c:invertIfNegative val="0"/>
          <c:cat>
            <c:strRef>
              <c:f>Sheet1!$A$2:$A$6</c:f>
              <c:strCache>
                <c:ptCount val="5"/>
                <c:pt idx="0">
                  <c:v>0</c:v>
                </c:pt>
                <c:pt idx="1">
                  <c:v>1</c:v>
                </c:pt>
                <c:pt idx="2">
                  <c:v>2</c:v>
                </c:pt>
                <c:pt idx="3">
                  <c:v>3</c:v>
                </c:pt>
                <c:pt idx="4">
                  <c:v>4+</c:v>
                </c:pt>
              </c:strCache>
            </c:strRef>
          </c:cat>
          <c:val>
            <c:numRef>
              <c:f>Sheet1!$C$2:$C$6</c:f>
              <c:numCache>
                <c:formatCode>0%</c:formatCode>
                <c:ptCount val="5"/>
                <c:pt idx="0">
                  <c:v>0.05</c:v>
                </c:pt>
                <c:pt idx="1">
                  <c:v>0.09</c:v>
                </c:pt>
                <c:pt idx="2">
                  <c:v>0.24</c:v>
                </c:pt>
                <c:pt idx="3">
                  <c:v>0.14000000000000001</c:v>
                </c:pt>
                <c:pt idx="4">
                  <c:v>0.48</c:v>
                </c:pt>
              </c:numCache>
            </c:numRef>
          </c:val>
          <c:extLst>
            <c:ext xmlns:c16="http://schemas.microsoft.com/office/drawing/2014/chart" uri="{C3380CC4-5D6E-409C-BE32-E72D297353CC}">
              <c16:uniqueId val="{00000001-F0C3-495C-BC1A-B0AC687BB56C}"/>
            </c:ext>
          </c:extLst>
        </c:ser>
        <c:dLbls>
          <c:showLegendKey val="0"/>
          <c:showVal val="0"/>
          <c:showCatName val="0"/>
          <c:showSerName val="0"/>
          <c:showPercent val="0"/>
          <c:showBubbleSize val="0"/>
        </c:dLbls>
        <c:gapWidth val="219"/>
        <c:overlap val="-27"/>
        <c:axId val="612171568"/>
        <c:axId val="612171984"/>
      </c:barChart>
      <c:catAx>
        <c:axId val="61217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2171984"/>
        <c:crosses val="autoZero"/>
        <c:auto val="1"/>
        <c:lblAlgn val="ctr"/>
        <c:lblOffset val="100"/>
        <c:noMultiLvlLbl val="0"/>
      </c:catAx>
      <c:valAx>
        <c:axId val="612171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217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E1283-CF24-4C0F-8D03-7503610D9060}"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079CEEFF-1B57-4079-87A3-12D2C8FCC6DE}">
      <dgm:prSet phldrT="[Text]"/>
      <dgm:spPr/>
      <dgm:t>
        <a:bodyPr/>
        <a:lstStyle/>
        <a:p>
          <a:r>
            <a:rPr lang="en-US" dirty="0"/>
            <a:t>17-38% less/no DP/work</a:t>
          </a:r>
        </a:p>
      </dgm:t>
    </dgm:pt>
    <dgm:pt modelId="{645DA317-23BB-4FEC-91EB-715D5DD6B240}" type="parTrans" cxnId="{FC035E59-94B3-466E-B10A-E8BCA9E9CBDC}">
      <dgm:prSet/>
      <dgm:spPr/>
      <dgm:t>
        <a:bodyPr/>
        <a:lstStyle/>
        <a:p>
          <a:endParaRPr lang="en-US"/>
        </a:p>
      </dgm:t>
    </dgm:pt>
    <dgm:pt modelId="{46CA105A-9D1A-4861-A163-ADE3709C8F9D}" type="sibTrans" cxnId="{FC035E59-94B3-466E-B10A-E8BCA9E9CBDC}">
      <dgm:prSet/>
      <dgm:spPr/>
      <dgm:t>
        <a:bodyPr/>
        <a:lstStyle/>
        <a:p>
          <a:endParaRPr lang="en-US"/>
        </a:p>
      </dgm:t>
    </dgm:pt>
    <dgm:pt modelId="{7997E86B-4DAF-4678-8E62-0AE83D8740D3}">
      <dgm:prSet phldrT="[Text]"/>
      <dgm:spPr/>
      <dgm:t>
        <a:bodyPr/>
        <a:lstStyle/>
        <a:p>
          <a:r>
            <a:rPr lang="en-US" dirty="0"/>
            <a:t>59% less visits with family/friends</a:t>
          </a:r>
        </a:p>
      </dgm:t>
    </dgm:pt>
    <dgm:pt modelId="{DFF35821-0943-4285-924D-6092B18D2368}" type="parTrans" cxnId="{156182AE-92C1-4034-93FE-93623D362FA5}">
      <dgm:prSet/>
      <dgm:spPr/>
      <dgm:t>
        <a:bodyPr/>
        <a:lstStyle/>
        <a:p>
          <a:endParaRPr lang="en-US"/>
        </a:p>
      </dgm:t>
    </dgm:pt>
    <dgm:pt modelId="{1FFC4ABF-DAA8-4F6C-B3DA-A4FC670CEEF2}" type="sibTrans" cxnId="{156182AE-92C1-4034-93FE-93623D362FA5}">
      <dgm:prSet/>
      <dgm:spPr/>
      <dgm:t>
        <a:bodyPr/>
        <a:lstStyle/>
        <a:p>
          <a:endParaRPr lang="en-US"/>
        </a:p>
      </dgm:t>
    </dgm:pt>
    <dgm:pt modelId="{5B88448B-5CBC-4800-97BF-E05238BE21C2}">
      <dgm:prSet phldrT="[Text]"/>
      <dgm:spPr/>
      <dgm:t>
        <a:bodyPr/>
        <a:lstStyle/>
        <a:p>
          <a:endParaRPr lang="en-US" dirty="0"/>
        </a:p>
      </dgm:t>
    </dgm:pt>
    <dgm:pt modelId="{5FD0D1DA-0778-41F7-8226-7A561823BE16}" type="parTrans" cxnId="{9D401ECB-D92F-4DAE-856B-2DC55264E7F8}">
      <dgm:prSet/>
      <dgm:spPr/>
      <dgm:t>
        <a:bodyPr/>
        <a:lstStyle/>
        <a:p>
          <a:endParaRPr lang="en-US"/>
        </a:p>
      </dgm:t>
    </dgm:pt>
    <dgm:pt modelId="{0AA35F55-8400-4B66-AE0C-4224CDFCBDDD}" type="sibTrans" cxnId="{9D401ECB-D92F-4DAE-856B-2DC55264E7F8}">
      <dgm:prSet/>
      <dgm:spPr/>
      <dgm:t>
        <a:bodyPr/>
        <a:lstStyle/>
        <a:p>
          <a:endParaRPr lang="en-US"/>
        </a:p>
      </dgm:t>
    </dgm:pt>
    <dgm:pt modelId="{6D20CCF5-93BE-4ADA-8F3C-CF7CA0026893}">
      <dgm:prSet phldrT="[Text]"/>
      <dgm:spPr/>
      <dgm:t>
        <a:bodyPr/>
        <a:lstStyle/>
        <a:p>
          <a:r>
            <a:rPr lang="en-US" dirty="0"/>
            <a:t>73-80% loss/change in services</a:t>
          </a:r>
        </a:p>
      </dgm:t>
    </dgm:pt>
    <dgm:pt modelId="{0DF9DA0C-06C6-4EC0-98EF-4E303FDCA0EE}" type="parTrans" cxnId="{A766A1D7-9230-41DE-BAD6-95FCF3EB2AF0}">
      <dgm:prSet/>
      <dgm:spPr/>
      <dgm:t>
        <a:bodyPr/>
        <a:lstStyle/>
        <a:p>
          <a:endParaRPr lang="en-US"/>
        </a:p>
      </dgm:t>
    </dgm:pt>
    <dgm:pt modelId="{4B9C8E9C-EE17-41AD-AE8E-7A2183C73D93}" type="sibTrans" cxnId="{A766A1D7-9230-41DE-BAD6-95FCF3EB2AF0}">
      <dgm:prSet/>
      <dgm:spPr/>
      <dgm:t>
        <a:bodyPr/>
        <a:lstStyle/>
        <a:p>
          <a:endParaRPr lang="en-US"/>
        </a:p>
      </dgm:t>
    </dgm:pt>
    <dgm:pt modelId="{1D170055-796B-4613-8B4B-A53DA95702CE}">
      <dgm:prSet phldrT="[Text]"/>
      <dgm:spPr/>
      <dgm:t>
        <a:bodyPr/>
        <a:lstStyle/>
        <a:p>
          <a:r>
            <a:rPr lang="en-US" dirty="0"/>
            <a:t>82% less community involvement/leaving home</a:t>
          </a:r>
        </a:p>
      </dgm:t>
    </dgm:pt>
    <dgm:pt modelId="{D905E9CE-6766-423D-96CE-CB00B28355CE}" type="parTrans" cxnId="{1E4AC93A-7AC6-44FF-A03F-B80A47B8578C}">
      <dgm:prSet/>
      <dgm:spPr/>
      <dgm:t>
        <a:bodyPr/>
        <a:lstStyle/>
        <a:p>
          <a:endParaRPr lang="en-US"/>
        </a:p>
      </dgm:t>
    </dgm:pt>
    <dgm:pt modelId="{6CF38563-0675-47EE-ADC6-EBEF320D46F7}" type="sibTrans" cxnId="{1E4AC93A-7AC6-44FF-A03F-B80A47B8578C}">
      <dgm:prSet/>
      <dgm:spPr/>
      <dgm:t>
        <a:bodyPr/>
        <a:lstStyle/>
        <a:p>
          <a:endParaRPr lang="en-US"/>
        </a:p>
      </dgm:t>
    </dgm:pt>
    <dgm:pt modelId="{7EC64EF5-1677-4A4C-BA54-D6A22562B4AF}" type="pres">
      <dgm:prSet presAssocID="{31AE1283-CF24-4C0F-8D03-7503610D9060}" presName="Name0" presStyleCnt="0">
        <dgm:presLayoutVars>
          <dgm:chMax val="7"/>
          <dgm:chPref val="5"/>
        </dgm:presLayoutVars>
      </dgm:prSet>
      <dgm:spPr/>
      <dgm:t>
        <a:bodyPr/>
        <a:lstStyle/>
        <a:p>
          <a:endParaRPr lang="en-US"/>
        </a:p>
      </dgm:t>
    </dgm:pt>
    <dgm:pt modelId="{70CA4519-F585-4FDC-AF7E-4D485DE53440}" type="pres">
      <dgm:prSet presAssocID="{31AE1283-CF24-4C0F-8D03-7503610D9060}" presName="arrowNode" presStyleLbl="node1" presStyleIdx="0" presStyleCnt="1"/>
      <dgm:spPr/>
    </dgm:pt>
    <dgm:pt modelId="{F940A7BC-5778-48EB-9AB3-80A277616120}" type="pres">
      <dgm:prSet presAssocID="{079CEEFF-1B57-4079-87A3-12D2C8FCC6DE}" presName="txNode1" presStyleLbl="revTx" presStyleIdx="0" presStyleCnt="5" custLinFactX="8272" custLinFactNeighborX="100000" custLinFactNeighborY="78616">
        <dgm:presLayoutVars>
          <dgm:bulletEnabled val="1"/>
        </dgm:presLayoutVars>
      </dgm:prSet>
      <dgm:spPr/>
      <dgm:t>
        <a:bodyPr/>
        <a:lstStyle/>
        <a:p>
          <a:endParaRPr lang="en-US"/>
        </a:p>
      </dgm:t>
    </dgm:pt>
    <dgm:pt modelId="{892CC777-4230-4615-99F0-958D369659DE}" type="pres">
      <dgm:prSet presAssocID="{7997E86B-4DAF-4678-8E62-0AE83D8740D3}" presName="txNode2" presStyleLbl="revTx" presStyleIdx="1" presStyleCnt="5" custScaleX="63801" custLinFactY="37638" custLinFactNeighborX="-83899" custLinFactNeighborY="100000">
        <dgm:presLayoutVars>
          <dgm:bulletEnabled val="1"/>
        </dgm:presLayoutVars>
      </dgm:prSet>
      <dgm:spPr/>
      <dgm:t>
        <a:bodyPr/>
        <a:lstStyle/>
        <a:p>
          <a:endParaRPr lang="en-US"/>
        </a:p>
      </dgm:t>
    </dgm:pt>
    <dgm:pt modelId="{67AA871F-3DC4-4C66-BFFA-EBAC3EC63AD7}" type="pres">
      <dgm:prSet presAssocID="{1FFC4ABF-DAA8-4F6C-B3DA-A4FC670CEEF2}" presName="dotNode2" presStyleCnt="0"/>
      <dgm:spPr/>
    </dgm:pt>
    <dgm:pt modelId="{EA88E66A-9F1C-43BD-BB55-01520A278FC3}" type="pres">
      <dgm:prSet presAssocID="{1FFC4ABF-DAA8-4F6C-B3DA-A4FC670CEEF2}" presName="dotRepeatNode" presStyleLbl="fgShp" presStyleIdx="0" presStyleCnt="3"/>
      <dgm:spPr/>
      <dgm:t>
        <a:bodyPr/>
        <a:lstStyle/>
        <a:p>
          <a:endParaRPr lang="en-US"/>
        </a:p>
      </dgm:t>
    </dgm:pt>
    <dgm:pt modelId="{DC8DC37F-347D-4B14-9841-85ED9A954BED}" type="pres">
      <dgm:prSet presAssocID="{5B88448B-5CBC-4800-97BF-E05238BE21C2}" presName="txNode3" presStyleLbl="revTx" presStyleIdx="2" presStyleCnt="5">
        <dgm:presLayoutVars>
          <dgm:bulletEnabled val="1"/>
        </dgm:presLayoutVars>
      </dgm:prSet>
      <dgm:spPr/>
      <dgm:t>
        <a:bodyPr/>
        <a:lstStyle/>
        <a:p>
          <a:endParaRPr lang="en-US"/>
        </a:p>
      </dgm:t>
    </dgm:pt>
    <dgm:pt modelId="{A3EFD0BB-D590-4A8D-B3B4-BF1546B9BC3D}" type="pres">
      <dgm:prSet presAssocID="{0AA35F55-8400-4B66-AE0C-4224CDFCBDDD}" presName="dotNode3" presStyleCnt="0"/>
      <dgm:spPr/>
    </dgm:pt>
    <dgm:pt modelId="{2479237E-D169-4E4E-83CE-2FEEE9B74E4D}" type="pres">
      <dgm:prSet presAssocID="{0AA35F55-8400-4B66-AE0C-4224CDFCBDDD}" presName="dotRepeatNode" presStyleLbl="fgShp" presStyleIdx="1" presStyleCnt="3"/>
      <dgm:spPr/>
      <dgm:t>
        <a:bodyPr/>
        <a:lstStyle/>
        <a:p>
          <a:endParaRPr lang="en-US"/>
        </a:p>
      </dgm:t>
    </dgm:pt>
    <dgm:pt modelId="{D24B8E15-B3E7-4B02-8F5A-8A5B662E4549}" type="pres">
      <dgm:prSet presAssocID="{6D20CCF5-93BE-4ADA-8F3C-CF7CA0026893}" presName="txNode4" presStyleLbl="revTx" presStyleIdx="3" presStyleCnt="5">
        <dgm:presLayoutVars>
          <dgm:bulletEnabled val="1"/>
        </dgm:presLayoutVars>
      </dgm:prSet>
      <dgm:spPr/>
      <dgm:t>
        <a:bodyPr/>
        <a:lstStyle/>
        <a:p>
          <a:endParaRPr lang="en-US"/>
        </a:p>
      </dgm:t>
    </dgm:pt>
    <dgm:pt modelId="{F3324704-04CE-41B3-9D71-7C6F3FAB8782}" type="pres">
      <dgm:prSet presAssocID="{4B9C8E9C-EE17-41AD-AE8E-7A2183C73D93}" presName="dotNode4" presStyleCnt="0"/>
      <dgm:spPr/>
    </dgm:pt>
    <dgm:pt modelId="{BD7D88C8-FBD1-454C-A437-DB4D463AC863}" type="pres">
      <dgm:prSet presAssocID="{4B9C8E9C-EE17-41AD-AE8E-7A2183C73D93}" presName="dotRepeatNode" presStyleLbl="fgShp" presStyleIdx="2" presStyleCnt="3"/>
      <dgm:spPr/>
      <dgm:t>
        <a:bodyPr/>
        <a:lstStyle/>
        <a:p>
          <a:endParaRPr lang="en-US"/>
        </a:p>
      </dgm:t>
    </dgm:pt>
    <dgm:pt modelId="{49F665D1-B655-43FC-BA29-190A84F4FDEF}" type="pres">
      <dgm:prSet presAssocID="{1D170055-796B-4613-8B4B-A53DA95702CE}" presName="txNode5" presStyleLbl="revTx" presStyleIdx="4" presStyleCnt="5">
        <dgm:presLayoutVars>
          <dgm:bulletEnabled val="1"/>
        </dgm:presLayoutVars>
      </dgm:prSet>
      <dgm:spPr/>
      <dgm:t>
        <a:bodyPr/>
        <a:lstStyle/>
        <a:p>
          <a:endParaRPr lang="en-US"/>
        </a:p>
      </dgm:t>
    </dgm:pt>
  </dgm:ptLst>
  <dgm:cxnLst>
    <dgm:cxn modelId="{9D401ECB-D92F-4DAE-856B-2DC55264E7F8}" srcId="{31AE1283-CF24-4C0F-8D03-7503610D9060}" destId="{5B88448B-5CBC-4800-97BF-E05238BE21C2}" srcOrd="2" destOrd="0" parTransId="{5FD0D1DA-0778-41F7-8226-7A561823BE16}" sibTransId="{0AA35F55-8400-4B66-AE0C-4224CDFCBDDD}"/>
    <dgm:cxn modelId="{FC035E59-94B3-466E-B10A-E8BCA9E9CBDC}" srcId="{31AE1283-CF24-4C0F-8D03-7503610D9060}" destId="{079CEEFF-1B57-4079-87A3-12D2C8FCC6DE}" srcOrd="0" destOrd="0" parTransId="{645DA317-23BB-4FEC-91EB-715D5DD6B240}" sibTransId="{46CA105A-9D1A-4861-A163-ADE3709C8F9D}"/>
    <dgm:cxn modelId="{156182AE-92C1-4034-93FE-93623D362FA5}" srcId="{31AE1283-CF24-4C0F-8D03-7503610D9060}" destId="{7997E86B-4DAF-4678-8E62-0AE83D8740D3}" srcOrd="1" destOrd="0" parTransId="{DFF35821-0943-4285-924D-6092B18D2368}" sibTransId="{1FFC4ABF-DAA8-4F6C-B3DA-A4FC670CEEF2}"/>
    <dgm:cxn modelId="{9B6BA5F8-1D52-4937-964A-DCF48B9D3135}" type="presOf" srcId="{4B9C8E9C-EE17-41AD-AE8E-7A2183C73D93}" destId="{BD7D88C8-FBD1-454C-A437-DB4D463AC863}" srcOrd="0" destOrd="0" presId="urn:microsoft.com/office/officeart/2009/3/layout/DescendingProcess"/>
    <dgm:cxn modelId="{422A5212-E19D-41EA-8EE1-624DEDADF886}" type="presOf" srcId="{31AE1283-CF24-4C0F-8D03-7503610D9060}" destId="{7EC64EF5-1677-4A4C-BA54-D6A22562B4AF}" srcOrd="0" destOrd="0" presId="urn:microsoft.com/office/officeart/2009/3/layout/DescendingProcess"/>
    <dgm:cxn modelId="{CF32E118-8B2E-4440-9BCD-12382328EAA5}" type="presOf" srcId="{079CEEFF-1B57-4079-87A3-12D2C8FCC6DE}" destId="{F940A7BC-5778-48EB-9AB3-80A277616120}" srcOrd="0" destOrd="0" presId="urn:microsoft.com/office/officeart/2009/3/layout/DescendingProcess"/>
    <dgm:cxn modelId="{1E4AC93A-7AC6-44FF-A03F-B80A47B8578C}" srcId="{31AE1283-CF24-4C0F-8D03-7503610D9060}" destId="{1D170055-796B-4613-8B4B-A53DA95702CE}" srcOrd="4" destOrd="0" parTransId="{D905E9CE-6766-423D-96CE-CB00B28355CE}" sibTransId="{6CF38563-0675-47EE-ADC6-EBEF320D46F7}"/>
    <dgm:cxn modelId="{DB0B6B03-152B-4646-A4E4-95A6240A9187}" type="presOf" srcId="{5B88448B-5CBC-4800-97BF-E05238BE21C2}" destId="{DC8DC37F-347D-4B14-9841-85ED9A954BED}" srcOrd="0" destOrd="0" presId="urn:microsoft.com/office/officeart/2009/3/layout/DescendingProcess"/>
    <dgm:cxn modelId="{AC37E6D7-302E-443A-8645-BFA5D33B0B5E}" type="presOf" srcId="{1D170055-796B-4613-8B4B-A53DA95702CE}" destId="{49F665D1-B655-43FC-BA29-190A84F4FDEF}" srcOrd="0" destOrd="0" presId="urn:microsoft.com/office/officeart/2009/3/layout/DescendingProcess"/>
    <dgm:cxn modelId="{F4A48273-4707-4337-8FDD-AE7B25BDED68}" type="presOf" srcId="{7997E86B-4DAF-4678-8E62-0AE83D8740D3}" destId="{892CC777-4230-4615-99F0-958D369659DE}" srcOrd="0" destOrd="0" presId="urn:microsoft.com/office/officeart/2009/3/layout/DescendingProcess"/>
    <dgm:cxn modelId="{930B4667-D96D-468F-9B25-BEB2712D249B}" type="presOf" srcId="{1FFC4ABF-DAA8-4F6C-B3DA-A4FC670CEEF2}" destId="{EA88E66A-9F1C-43BD-BB55-01520A278FC3}" srcOrd="0" destOrd="0" presId="urn:microsoft.com/office/officeart/2009/3/layout/DescendingProcess"/>
    <dgm:cxn modelId="{0AE7AF8F-A29C-4933-810B-E36BE8DF5EF9}" type="presOf" srcId="{6D20CCF5-93BE-4ADA-8F3C-CF7CA0026893}" destId="{D24B8E15-B3E7-4B02-8F5A-8A5B662E4549}" srcOrd="0" destOrd="0" presId="urn:microsoft.com/office/officeart/2009/3/layout/DescendingProcess"/>
    <dgm:cxn modelId="{A766A1D7-9230-41DE-BAD6-95FCF3EB2AF0}" srcId="{31AE1283-CF24-4C0F-8D03-7503610D9060}" destId="{6D20CCF5-93BE-4ADA-8F3C-CF7CA0026893}" srcOrd="3" destOrd="0" parTransId="{0DF9DA0C-06C6-4EC0-98EF-4E303FDCA0EE}" sibTransId="{4B9C8E9C-EE17-41AD-AE8E-7A2183C73D93}"/>
    <dgm:cxn modelId="{B5303195-F88D-4756-998A-0157C09727FE}" type="presOf" srcId="{0AA35F55-8400-4B66-AE0C-4224CDFCBDDD}" destId="{2479237E-D169-4E4E-83CE-2FEEE9B74E4D}" srcOrd="0" destOrd="0" presId="urn:microsoft.com/office/officeart/2009/3/layout/DescendingProcess"/>
    <dgm:cxn modelId="{F7116F9A-1202-4CB7-A1A2-FCF6DF051319}" type="presParOf" srcId="{7EC64EF5-1677-4A4C-BA54-D6A22562B4AF}" destId="{70CA4519-F585-4FDC-AF7E-4D485DE53440}" srcOrd="0" destOrd="0" presId="urn:microsoft.com/office/officeart/2009/3/layout/DescendingProcess"/>
    <dgm:cxn modelId="{64BAA2BC-34B7-4383-B182-5193737DE872}" type="presParOf" srcId="{7EC64EF5-1677-4A4C-BA54-D6A22562B4AF}" destId="{F940A7BC-5778-48EB-9AB3-80A277616120}" srcOrd="1" destOrd="0" presId="urn:microsoft.com/office/officeart/2009/3/layout/DescendingProcess"/>
    <dgm:cxn modelId="{1905E6F1-CFA7-4C55-97E4-9C314BC24C95}" type="presParOf" srcId="{7EC64EF5-1677-4A4C-BA54-D6A22562B4AF}" destId="{892CC777-4230-4615-99F0-958D369659DE}" srcOrd="2" destOrd="0" presId="urn:microsoft.com/office/officeart/2009/3/layout/DescendingProcess"/>
    <dgm:cxn modelId="{29D5CCEE-68E7-43D0-A85E-39D144CDDA9C}" type="presParOf" srcId="{7EC64EF5-1677-4A4C-BA54-D6A22562B4AF}" destId="{67AA871F-3DC4-4C66-BFFA-EBAC3EC63AD7}" srcOrd="3" destOrd="0" presId="urn:microsoft.com/office/officeart/2009/3/layout/DescendingProcess"/>
    <dgm:cxn modelId="{48200B93-F555-4A75-AA0F-E2202201BA01}" type="presParOf" srcId="{67AA871F-3DC4-4C66-BFFA-EBAC3EC63AD7}" destId="{EA88E66A-9F1C-43BD-BB55-01520A278FC3}" srcOrd="0" destOrd="0" presId="urn:microsoft.com/office/officeart/2009/3/layout/DescendingProcess"/>
    <dgm:cxn modelId="{236ACAB8-DC0F-4A1A-84CB-199695C8A08D}" type="presParOf" srcId="{7EC64EF5-1677-4A4C-BA54-D6A22562B4AF}" destId="{DC8DC37F-347D-4B14-9841-85ED9A954BED}" srcOrd="4" destOrd="0" presId="urn:microsoft.com/office/officeart/2009/3/layout/DescendingProcess"/>
    <dgm:cxn modelId="{BD053219-47B4-41D0-9D3E-BF1C28696513}" type="presParOf" srcId="{7EC64EF5-1677-4A4C-BA54-D6A22562B4AF}" destId="{A3EFD0BB-D590-4A8D-B3B4-BF1546B9BC3D}" srcOrd="5" destOrd="0" presId="urn:microsoft.com/office/officeart/2009/3/layout/DescendingProcess"/>
    <dgm:cxn modelId="{BA5901ED-4592-40CC-9902-A9B38CA7AE63}" type="presParOf" srcId="{A3EFD0BB-D590-4A8D-B3B4-BF1546B9BC3D}" destId="{2479237E-D169-4E4E-83CE-2FEEE9B74E4D}" srcOrd="0" destOrd="0" presId="urn:microsoft.com/office/officeart/2009/3/layout/DescendingProcess"/>
    <dgm:cxn modelId="{C97E791C-5BBE-433D-B5CF-F3732C49A23E}" type="presParOf" srcId="{7EC64EF5-1677-4A4C-BA54-D6A22562B4AF}" destId="{D24B8E15-B3E7-4B02-8F5A-8A5B662E4549}" srcOrd="6" destOrd="0" presId="urn:microsoft.com/office/officeart/2009/3/layout/DescendingProcess"/>
    <dgm:cxn modelId="{55DC1772-F241-4819-974C-224CE7F1BA6B}" type="presParOf" srcId="{7EC64EF5-1677-4A4C-BA54-D6A22562B4AF}" destId="{F3324704-04CE-41B3-9D71-7C6F3FAB8782}" srcOrd="7" destOrd="0" presId="urn:microsoft.com/office/officeart/2009/3/layout/DescendingProcess"/>
    <dgm:cxn modelId="{54B0B30D-A456-4AEB-A100-48C8EBFE9782}" type="presParOf" srcId="{F3324704-04CE-41B3-9D71-7C6F3FAB8782}" destId="{BD7D88C8-FBD1-454C-A437-DB4D463AC863}" srcOrd="0" destOrd="0" presId="urn:microsoft.com/office/officeart/2009/3/layout/DescendingProcess"/>
    <dgm:cxn modelId="{275DB431-5A72-4E2F-9784-1D48DCD86EFE}" type="presParOf" srcId="{7EC64EF5-1677-4A4C-BA54-D6A22562B4AF}" destId="{49F665D1-B655-43FC-BA29-190A84F4FDEF}"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00EB7C-FF73-440E-B2D8-68569F590F9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108D22BA-7489-470C-B777-285555BE80F4}">
      <dgm:prSet phldrT="[Text]"/>
      <dgm:spPr/>
      <dgm:t>
        <a:bodyPr/>
        <a:lstStyle/>
        <a:p>
          <a:r>
            <a:rPr lang="en-US" dirty="0"/>
            <a:t>15% pd family </a:t>
          </a:r>
        </a:p>
      </dgm:t>
    </dgm:pt>
    <dgm:pt modelId="{8DDEECCD-9C7E-4D6F-9053-D073D5CA763B}" type="parTrans" cxnId="{24C4DBE0-4EA9-4E05-A9BD-1F29696612B3}">
      <dgm:prSet/>
      <dgm:spPr/>
      <dgm:t>
        <a:bodyPr/>
        <a:lstStyle/>
        <a:p>
          <a:endParaRPr lang="en-US"/>
        </a:p>
      </dgm:t>
    </dgm:pt>
    <dgm:pt modelId="{DED96F19-8852-468A-8D93-C8C5235A3973}" type="sibTrans" cxnId="{24C4DBE0-4EA9-4E05-A9BD-1F29696612B3}">
      <dgm:prSet/>
      <dgm:spPr/>
      <dgm:t>
        <a:bodyPr/>
        <a:lstStyle/>
        <a:p>
          <a:endParaRPr lang="en-US"/>
        </a:p>
      </dgm:t>
    </dgm:pt>
    <dgm:pt modelId="{58BFB9BC-B9BB-44F5-96A2-A239D421EC97}">
      <dgm:prSet phldrT="[Text]"/>
      <dgm:spPr/>
      <dgm:t>
        <a:bodyPr/>
        <a:lstStyle/>
        <a:p>
          <a:r>
            <a:rPr lang="en-US" dirty="0"/>
            <a:t>30% employed staff; 48% separated staff worked </a:t>
          </a:r>
          <a:r>
            <a:rPr lang="en-US" u="sng" dirty="0"/>
            <a:t>&lt;</a:t>
          </a:r>
          <a:r>
            <a:rPr lang="en-US" u="none" dirty="0"/>
            <a:t> 12 </a:t>
          </a:r>
          <a:r>
            <a:rPr lang="en-US" u="none" dirty="0" err="1"/>
            <a:t>mo</a:t>
          </a:r>
          <a:endParaRPr lang="en-US" dirty="0"/>
        </a:p>
      </dgm:t>
    </dgm:pt>
    <dgm:pt modelId="{8B54FE1A-2D56-475C-86F4-CC2D724974C4}" type="parTrans" cxnId="{339EA222-BED2-4E1D-AE7A-59392B81DE82}">
      <dgm:prSet/>
      <dgm:spPr/>
      <dgm:t>
        <a:bodyPr/>
        <a:lstStyle/>
        <a:p>
          <a:endParaRPr lang="en-US"/>
        </a:p>
      </dgm:t>
    </dgm:pt>
    <dgm:pt modelId="{4EB8CCD2-D229-4F09-8B14-B65B8C0979D3}" type="sibTrans" cxnId="{339EA222-BED2-4E1D-AE7A-59392B81DE82}">
      <dgm:prSet/>
      <dgm:spPr/>
      <dgm:t>
        <a:bodyPr/>
        <a:lstStyle/>
        <a:p>
          <a:endParaRPr lang="en-US"/>
        </a:p>
      </dgm:t>
    </dgm:pt>
    <dgm:pt modelId="{C569C606-72F0-48E3-9028-350C977073F7}">
      <dgm:prSet phldrT="[Text]"/>
      <dgm:spPr/>
      <dgm:t>
        <a:bodyPr/>
        <a:lstStyle/>
        <a:p>
          <a:r>
            <a:rPr lang="en-US" dirty="0"/>
            <a:t>Avg turnover = 44% (range 27-80%)</a:t>
          </a:r>
        </a:p>
      </dgm:t>
    </dgm:pt>
    <dgm:pt modelId="{01B9D429-3D67-4BEF-849E-8BD089028668}" type="parTrans" cxnId="{FD42035A-2F13-49F0-A994-184FBC5AAF50}">
      <dgm:prSet/>
      <dgm:spPr/>
      <dgm:t>
        <a:bodyPr/>
        <a:lstStyle/>
        <a:p>
          <a:endParaRPr lang="en-US"/>
        </a:p>
      </dgm:t>
    </dgm:pt>
    <dgm:pt modelId="{25842A2F-65B0-4441-BA8C-5B19827DDB6F}" type="sibTrans" cxnId="{FD42035A-2F13-49F0-A994-184FBC5AAF50}">
      <dgm:prSet/>
      <dgm:spPr/>
      <dgm:t>
        <a:bodyPr/>
        <a:lstStyle/>
        <a:p>
          <a:endParaRPr lang="en-US"/>
        </a:p>
      </dgm:t>
    </dgm:pt>
    <dgm:pt modelId="{1335036C-0B18-430D-8730-4C6938EDA956}">
      <dgm:prSet phldrT="[Text]"/>
      <dgm:spPr/>
      <dgm:t>
        <a:bodyPr/>
        <a:lstStyle/>
        <a:p>
          <a:r>
            <a:rPr lang="en-US" dirty="0"/>
            <a:t>33% closed locations</a:t>
          </a:r>
        </a:p>
      </dgm:t>
    </dgm:pt>
    <dgm:pt modelId="{0071475E-A6BF-4C82-A775-F5AFB16432DB}" type="parTrans" cxnId="{168287B2-974B-4757-9CCD-9F8C3BEE53F9}">
      <dgm:prSet/>
      <dgm:spPr/>
      <dgm:t>
        <a:bodyPr/>
        <a:lstStyle/>
        <a:p>
          <a:endParaRPr lang="en-US"/>
        </a:p>
      </dgm:t>
    </dgm:pt>
    <dgm:pt modelId="{B8777072-C6C0-49FC-A560-CE59DE53AE7B}" type="sibTrans" cxnId="{168287B2-974B-4757-9CCD-9F8C3BEE53F9}">
      <dgm:prSet/>
      <dgm:spPr/>
      <dgm:t>
        <a:bodyPr/>
        <a:lstStyle/>
        <a:p>
          <a:endParaRPr lang="en-US"/>
        </a:p>
      </dgm:t>
    </dgm:pt>
    <dgm:pt modelId="{242AA592-550B-4230-9463-A6E22A34A693}">
      <dgm:prSet phldrT="[Text]"/>
      <dgm:spPr/>
      <dgm:t>
        <a:bodyPr/>
        <a:lstStyle/>
        <a:p>
          <a:r>
            <a:rPr lang="en-US" dirty="0"/>
            <a:t>47% stopped some service temporarily or permanently</a:t>
          </a:r>
        </a:p>
      </dgm:t>
    </dgm:pt>
    <dgm:pt modelId="{FB558857-150D-46A2-8768-AD0AF5A67740}" type="parTrans" cxnId="{87305007-CF66-4816-9691-57825658DFA1}">
      <dgm:prSet/>
      <dgm:spPr/>
      <dgm:t>
        <a:bodyPr/>
        <a:lstStyle/>
        <a:p>
          <a:endParaRPr lang="en-US"/>
        </a:p>
      </dgm:t>
    </dgm:pt>
    <dgm:pt modelId="{0AFB43FF-FA1C-4EE0-8B23-52B7A86AB056}" type="sibTrans" cxnId="{87305007-CF66-4816-9691-57825658DFA1}">
      <dgm:prSet/>
      <dgm:spPr/>
      <dgm:t>
        <a:bodyPr/>
        <a:lstStyle/>
        <a:p>
          <a:endParaRPr lang="en-US"/>
        </a:p>
      </dgm:t>
    </dgm:pt>
    <dgm:pt modelId="{84742163-17DD-45B5-BF63-97AE71B28E10}" type="pres">
      <dgm:prSet presAssocID="{6700EB7C-FF73-440E-B2D8-68569F590F9A}" presName="Name0" presStyleCnt="0">
        <dgm:presLayoutVars>
          <dgm:chMax val="7"/>
          <dgm:chPref val="5"/>
        </dgm:presLayoutVars>
      </dgm:prSet>
      <dgm:spPr/>
      <dgm:t>
        <a:bodyPr/>
        <a:lstStyle/>
        <a:p>
          <a:endParaRPr lang="en-US"/>
        </a:p>
      </dgm:t>
    </dgm:pt>
    <dgm:pt modelId="{DFD8A722-045B-400C-82CB-BE43359FB93B}" type="pres">
      <dgm:prSet presAssocID="{6700EB7C-FF73-440E-B2D8-68569F590F9A}" presName="arrowNode" presStyleLbl="node1" presStyleIdx="0" presStyleCnt="1"/>
      <dgm:spPr/>
    </dgm:pt>
    <dgm:pt modelId="{4EB47F56-2112-40DE-83CD-C9154E51A379}" type="pres">
      <dgm:prSet presAssocID="{108D22BA-7489-470C-B777-285555BE80F4}" presName="txNode1" presStyleLbl="revTx" presStyleIdx="0" presStyleCnt="5">
        <dgm:presLayoutVars>
          <dgm:bulletEnabled val="1"/>
        </dgm:presLayoutVars>
      </dgm:prSet>
      <dgm:spPr/>
      <dgm:t>
        <a:bodyPr/>
        <a:lstStyle/>
        <a:p>
          <a:endParaRPr lang="en-US"/>
        </a:p>
      </dgm:t>
    </dgm:pt>
    <dgm:pt modelId="{AA7A76F8-5123-4612-B8D8-67DCA467DB4C}" type="pres">
      <dgm:prSet presAssocID="{58BFB9BC-B9BB-44F5-96A2-A239D421EC97}" presName="txNode2" presStyleLbl="revTx" presStyleIdx="1" presStyleCnt="5" custScaleX="113780">
        <dgm:presLayoutVars>
          <dgm:bulletEnabled val="1"/>
        </dgm:presLayoutVars>
      </dgm:prSet>
      <dgm:spPr/>
      <dgm:t>
        <a:bodyPr/>
        <a:lstStyle/>
        <a:p>
          <a:endParaRPr lang="en-US"/>
        </a:p>
      </dgm:t>
    </dgm:pt>
    <dgm:pt modelId="{84ACEF81-8A8B-448A-85B7-F770F800F46F}" type="pres">
      <dgm:prSet presAssocID="{4EB8CCD2-D229-4F09-8B14-B65B8C0979D3}" presName="dotNode2" presStyleCnt="0"/>
      <dgm:spPr/>
    </dgm:pt>
    <dgm:pt modelId="{4C9CF8D0-CFD8-4012-96AD-EE10B4921EEE}" type="pres">
      <dgm:prSet presAssocID="{4EB8CCD2-D229-4F09-8B14-B65B8C0979D3}" presName="dotRepeatNode" presStyleLbl="fgShp" presStyleIdx="0" presStyleCnt="3"/>
      <dgm:spPr/>
      <dgm:t>
        <a:bodyPr/>
        <a:lstStyle/>
        <a:p>
          <a:endParaRPr lang="en-US"/>
        </a:p>
      </dgm:t>
    </dgm:pt>
    <dgm:pt modelId="{DEDA35CB-784E-4DA0-ACAB-C3EDC26EFDBA}" type="pres">
      <dgm:prSet presAssocID="{C569C606-72F0-48E3-9028-350C977073F7}" presName="txNode3" presStyleLbl="revTx" presStyleIdx="2" presStyleCnt="5">
        <dgm:presLayoutVars>
          <dgm:bulletEnabled val="1"/>
        </dgm:presLayoutVars>
      </dgm:prSet>
      <dgm:spPr/>
      <dgm:t>
        <a:bodyPr/>
        <a:lstStyle/>
        <a:p>
          <a:endParaRPr lang="en-US"/>
        </a:p>
      </dgm:t>
    </dgm:pt>
    <dgm:pt modelId="{5B4442AF-844B-4840-AB70-C7696BADB8B8}" type="pres">
      <dgm:prSet presAssocID="{25842A2F-65B0-4441-BA8C-5B19827DDB6F}" presName="dotNode3" presStyleCnt="0"/>
      <dgm:spPr/>
    </dgm:pt>
    <dgm:pt modelId="{A8B1617D-4AF9-487B-B0C6-E5C280787BA3}" type="pres">
      <dgm:prSet presAssocID="{25842A2F-65B0-4441-BA8C-5B19827DDB6F}" presName="dotRepeatNode" presStyleLbl="fgShp" presStyleIdx="1" presStyleCnt="3"/>
      <dgm:spPr/>
      <dgm:t>
        <a:bodyPr/>
        <a:lstStyle/>
        <a:p>
          <a:endParaRPr lang="en-US"/>
        </a:p>
      </dgm:t>
    </dgm:pt>
    <dgm:pt modelId="{FA8B3EE0-A7FD-496B-8307-3E2B5F2BA997}" type="pres">
      <dgm:prSet presAssocID="{1335036C-0B18-430D-8730-4C6938EDA956}" presName="txNode4" presStyleLbl="revTx" presStyleIdx="3" presStyleCnt="5">
        <dgm:presLayoutVars>
          <dgm:bulletEnabled val="1"/>
        </dgm:presLayoutVars>
      </dgm:prSet>
      <dgm:spPr/>
      <dgm:t>
        <a:bodyPr/>
        <a:lstStyle/>
        <a:p>
          <a:endParaRPr lang="en-US"/>
        </a:p>
      </dgm:t>
    </dgm:pt>
    <dgm:pt modelId="{1E50F69F-3F9F-4B5F-98F6-FB5CD9E9F6BA}" type="pres">
      <dgm:prSet presAssocID="{B8777072-C6C0-49FC-A560-CE59DE53AE7B}" presName="dotNode4" presStyleCnt="0"/>
      <dgm:spPr/>
    </dgm:pt>
    <dgm:pt modelId="{C25AC6B1-AC58-4B88-82B0-2E4C04F4FA5E}" type="pres">
      <dgm:prSet presAssocID="{B8777072-C6C0-49FC-A560-CE59DE53AE7B}" presName="dotRepeatNode" presStyleLbl="fgShp" presStyleIdx="2" presStyleCnt="3"/>
      <dgm:spPr/>
      <dgm:t>
        <a:bodyPr/>
        <a:lstStyle/>
        <a:p>
          <a:endParaRPr lang="en-US"/>
        </a:p>
      </dgm:t>
    </dgm:pt>
    <dgm:pt modelId="{8B29364E-E965-49A4-B94D-EE49EF52C621}" type="pres">
      <dgm:prSet presAssocID="{242AA592-550B-4230-9463-A6E22A34A693}" presName="txNode5" presStyleLbl="revTx" presStyleIdx="4" presStyleCnt="5">
        <dgm:presLayoutVars>
          <dgm:bulletEnabled val="1"/>
        </dgm:presLayoutVars>
      </dgm:prSet>
      <dgm:spPr/>
      <dgm:t>
        <a:bodyPr/>
        <a:lstStyle/>
        <a:p>
          <a:endParaRPr lang="en-US"/>
        </a:p>
      </dgm:t>
    </dgm:pt>
  </dgm:ptLst>
  <dgm:cxnLst>
    <dgm:cxn modelId="{FD42035A-2F13-49F0-A994-184FBC5AAF50}" srcId="{6700EB7C-FF73-440E-B2D8-68569F590F9A}" destId="{C569C606-72F0-48E3-9028-350C977073F7}" srcOrd="2" destOrd="0" parTransId="{01B9D429-3D67-4BEF-849E-8BD089028668}" sibTransId="{25842A2F-65B0-4441-BA8C-5B19827DDB6F}"/>
    <dgm:cxn modelId="{E429315B-AC79-4B15-9DA2-835D0BD32535}" type="presOf" srcId="{1335036C-0B18-430D-8730-4C6938EDA956}" destId="{FA8B3EE0-A7FD-496B-8307-3E2B5F2BA997}" srcOrd="0" destOrd="0" presId="urn:microsoft.com/office/officeart/2009/3/layout/DescendingProcess"/>
    <dgm:cxn modelId="{12612B9E-607F-48EA-B44C-70B9F0E46DC8}" type="presOf" srcId="{242AA592-550B-4230-9463-A6E22A34A693}" destId="{8B29364E-E965-49A4-B94D-EE49EF52C621}" srcOrd="0" destOrd="0" presId="urn:microsoft.com/office/officeart/2009/3/layout/DescendingProcess"/>
    <dgm:cxn modelId="{0560ED3E-60A9-4F14-B059-3B2C2D1430D8}" type="presOf" srcId="{6700EB7C-FF73-440E-B2D8-68569F590F9A}" destId="{84742163-17DD-45B5-BF63-97AE71B28E10}" srcOrd="0" destOrd="0" presId="urn:microsoft.com/office/officeart/2009/3/layout/DescendingProcess"/>
    <dgm:cxn modelId="{339EA222-BED2-4E1D-AE7A-59392B81DE82}" srcId="{6700EB7C-FF73-440E-B2D8-68569F590F9A}" destId="{58BFB9BC-B9BB-44F5-96A2-A239D421EC97}" srcOrd="1" destOrd="0" parTransId="{8B54FE1A-2D56-475C-86F4-CC2D724974C4}" sibTransId="{4EB8CCD2-D229-4F09-8B14-B65B8C0979D3}"/>
    <dgm:cxn modelId="{36BC9934-5825-431C-AF19-55B294919DFA}" type="presOf" srcId="{B8777072-C6C0-49FC-A560-CE59DE53AE7B}" destId="{C25AC6B1-AC58-4B88-82B0-2E4C04F4FA5E}" srcOrd="0" destOrd="0" presId="urn:microsoft.com/office/officeart/2009/3/layout/DescendingProcess"/>
    <dgm:cxn modelId="{B4796AA0-E9C7-4D3F-8D3D-602D96B2875A}" type="presOf" srcId="{4EB8CCD2-D229-4F09-8B14-B65B8C0979D3}" destId="{4C9CF8D0-CFD8-4012-96AD-EE10B4921EEE}" srcOrd="0" destOrd="0" presId="urn:microsoft.com/office/officeart/2009/3/layout/DescendingProcess"/>
    <dgm:cxn modelId="{24C4DBE0-4EA9-4E05-A9BD-1F29696612B3}" srcId="{6700EB7C-FF73-440E-B2D8-68569F590F9A}" destId="{108D22BA-7489-470C-B777-285555BE80F4}" srcOrd="0" destOrd="0" parTransId="{8DDEECCD-9C7E-4D6F-9053-D073D5CA763B}" sibTransId="{DED96F19-8852-468A-8D93-C8C5235A3973}"/>
    <dgm:cxn modelId="{57C38CDD-D2B8-422A-8075-9E2CB46921E9}" type="presOf" srcId="{108D22BA-7489-470C-B777-285555BE80F4}" destId="{4EB47F56-2112-40DE-83CD-C9154E51A379}" srcOrd="0" destOrd="0" presId="urn:microsoft.com/office/officeart/2009/3/layout/DescendingProcess"/>
    <dgm:cxn modelId="{87305007-CF66-4816-9691-57825658DFA1}" srcId="{6700EB7C-FF73-440E-B2D8-68569F590F9A}" destId="{242AA592-550B-4230-9463-A6E22A34A693}" srcOrd="4" destOrd="0" parTransId="{FB558857-150D-46A2-8768-AD0AF5A67740}" sibTransId="{0AFB43FF-FA1C-4EE0-8B23-52B7A86AB056}"/>
    <dgm:cxn modelId="{7FC19C76-1658-44BC-AD83-AA078B07A690}" type="presOf" srcId="{58BFB9BC-B9BB-44F5-96A2-A239D421EC97}" destId="{AA7A76F8-5123-4612-B8D8-67DCA467DB4C}" srcOrd="0" destOrd="0" presId="urn:microsoft.com/office/officeart/2009/3/layout/DescendingProcess"/>
    <dgm:cxn modelId="{4528C78A-B4B3-4C06-9A7B-AE36B63232B0}" type="presOf" srcId="{25842A2F-65B0-4441-BA8C-5B19827DDB6F}" destId="{A8B1617D-4AF9-487B-B0C6-E5C280787BA3}" srcOrd="0" destOrd="0" presId="urn:microsoft.com/office/officeart/2009/3/layout/DescendingProcess"/>
    <dgm:cxn modelId="{168287B2-974B-4757-9CCD-9F8C3BEE53F9}" srcId="{6700EB7C-FF73-440E-B2D8-68569F590F9A}" destId="{1335036C-0B18-430D-8730-4C6938EDA956}" srcOrd="3" destOrd="0" parTransId="{0071475E-A6BF-4C82-A775-F5AFB16432DB}" sibTransId="{B8777072-C6C0-49FC-A560-CE59DE53AE7B}"/>
    <dgm:cxn modelId="{12A6793C-F286-4594-BA79-BD74C0CF4970}" type="presOf" srcId="{C569C606-72F0-48E3-9028-350C977073F7}" destId="{DEDA35CB-784E-4DA0-ACAB-C3EDC26EFDBA}" srcOrd="0" destOrd="0" presId="urn:microsoft.com/office/officeart/2009/3/layout/DescendingProcess"/>
    <dgm:cxn modelId="{39AFC80F-015D-4D39-BFAB-FB0C6C4760E3}" type="presParOf" srcId="{84742163-17DD-45B5-BF63-97AE71B28E10}" destId="{DFD8A722-045B-400C-82CB-BE43359FB93B}" srcOrd="0" destOrd="0" presId="urn:microsoft.com/office/officeart/2009/3/layout/DescendingProcess"/>
    <dgm:cxn modelId="{8ABE89C6-0778-4488-BE62-70D0F6EB1EAF}" type="presParOf" srcId="{84742163-17DD-45B5-BF63-97AE71B28E10}" destId="{4EB47F56-2112-40DE-83CD-C9154E51A379}" srcOrd="1" destOrd="0" presId="urn:microsoft.com/office/officeart/2009/3/layout/DescendingProcess"/>
    <dgm:cxn modelId="{870B4A06-FA13-48D8-9B33-06F0E47EF784}" type="presParOf" srcId="{84742163-17DD-45B5-BF63-97AE71B28E10}" destId="{AA7A76F8-5123-4612-B8D8-67DCA467DB4C}" srcOrd="2" destOrd="0" presId="urn:microsoft.com/office/officeart/2009/3/layout/DescendingProcess"/>
    <dgm:cxn modelId="{DA6D7D06-5578-4DF2-8197-957E92AA5140}" type="presParOf" srcId="{84742163-17DD-45B5-BF63-97AE71B28E10}" destId="{84ACEF81-8A8B-448A-85B7-F770F800F46F}" srcOrd="3" destOrd="0" presId="urn:microsoft.com/office/officeart/2009/3/layout/DescendingProcess"/>
    <dgm:cxn modelId="{3430E31C-B895-413A-AC9E-0EE9654E5338}" type="presParOf" srcId="{84ACEF81-8A8B-448A-85B7-F770F800F46F}" destId="{4C9CF8D0-CFD8-4012-96AD-EE10B4921EEE}" srcOrd="0" destOrd="0" presId="urn:microsoft.com/office/officeart/2009/3/layout/DescendingProcess"/>
    <dgm:cxn modelId="{F8118210-7E4F-4FAC-83E2-D2AF3518BE9B}" type="presParOf" srcId="{84742163-17DD-45B5-BF63-97AE71B28E10}" destId="{DEDA35CB-784E-4DA0-ACAB-C3EDC26EFDBA}" srcOrd="4" destOrd="0" presId="urn:microsoft.com/office/officeart/2009/3/layout/DescendingProcess"/>
    <dgm:cxn modelId="{88FC5836-E085-4B48-AC74-D5D0A0A1ED9E}" type="presParOf" srcId="{84742163-17DD-45B5-BF63-97AE71B28E10}" destId="{5B4442AF-844B-4840-AB70-C7696BADB8B8}" srcOrd="5" destOrd="0" presId="urn:microsoft.com/office/officeart/2009/3/layout/DescendingProcess"/>
    <dgm:cxn modelId="{EB43CB2C-1B19-4264-8BC5-9F92E54170B7}" type="presParOf" srcId="{5B4442AF-844B-4840-AB70-C7696BADB8B8}" destId="{A8B1617D-4AF9-487B-B0C6-E5C280787BA3}" srcOrd="0" destOrd="0" presId="urn:microsoft.com/office/officeart/2009/3/layout/DescendingProcess"/>
    <dgm:cxn modelId="{BB49C8D0-5FEF-4D5C-820E-4285F1CAE98D}" type="presParOf" srcId="{84742163-17DD-45B5-BF63-97AE71B28E10}" destId="{FA8B3EE0-A7FD-496B-8307-3E2B5F2BA997}" srcOrd="6" destOrd="0" presId="urn:microsoft.com/office/officeart/2009/3/layout/DescendingProcess"/>
    <dgm:cxn modelId="{48241073-E4F7-44F5-A741-6C4B15E825F4}" type="presParOf" srcId="{84742163-17DD-45B5-BF63-97AE71B28E10}" destId="{1E50F69F-3F9F-4B5F-98F6-FB5CD9E9F6BA}" srcOrd="7" destOrd="0" presId="urn:microsoft.com/office/officeart/2009/3/layout/DescendingProcess"/>
    <dgm:cxn modelId="{1014E7AB-BB66-4182-9296-9CBB3349C964}" type="presParOf" srcId="{1E50F69F-3F9F-4B5F-98F6-FB5CD9E9F6BA}" destId="{C25AC6B1-AC58-4B88-82B0-2E4C04F4FA5E}" srcOrd="0" destOrd="0" presId="urn:microsoft.com/office/officeart/2009/3/layout/DescendingProcess"/>
    <dgm:cxn modelId="{5FF5B876-4113-471B-87B8-34468B5C4E4F}" type="presParOf" srcId="{84742163-17DD-45B5-BF63-97AE71B28E10}" destId="{8B29364E-E965-49A4-B94D-EE49EF52C621}" srcOrd="8"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25CDF9-42AF-41C0-9C45-F1DE65E6C597}" type="doc">
      <dgm:prSet loTypeId="urn:microsoft.com/office/officeart/2005/8/layout/hProcess11" loCatId="process" qsTypeId="urn:microsoft.com/office/officeart/2005/8/quickstyle/simple1" qsCatId="simple" csTypeId="urn:microsoft.com/office/officeart/2005/8/colors/accent1_2" csCatId="accent1" phldr="1"/>
      <dgm:spPr/>
    </dgm:pt>
    <dgm:pt modelId="{9A98736B-3934-4880-B747-E1EB5E724158}">
      <dgm:prSet phldrT="[Text]"/>
      <dgm:spPr/>
      <dgm:t>
        <a:bodyPr/>
        <a:lstStyle/>
        <a:p>
          <a:r>
            <a:rPr lang="en-US" dirty="0" smtClean="0"/>
            <a:t>Flood 2016</a:t>
          </a:r>
          <a:endParaRPr lang="en-US" dirty="0"/>
        </a:p>
      </dgm:t>
    </dgm:pt>
    <dgm:pt modelId="{F9A0D758-A6F2-46A4-92D8-431CDD1C644F}" type="parTrans" cxnId="{134BE39D-E041-40CE-B2E1-4A2FA064E024}">
      <dgm:prSet/>
      <dgm:spPr/>
      <dgm:t>
        <a:bodyPr/>
        <a:lstStyle/>
        <a:p>
          <a:endParaRPr lang="en-US"/>
        </a:p>
      </dgm:t>
    </dgm:pt>
    <dgm:pt modelId="{642D5FCA-7AD2-49EF-AC3F-FD09B79602FD}" type="sibTrans" cxnId="{134BE39D-E041-40CE-B2E1-4A2FA064E024}">
      <dgm:prSet/>
      <dgm:spPr/>
      <dgm:t>
        <a:bodyPr/>
        <a:lstStyle/>
        <a:p>
          <a:endParaRPr lang="en-US"/>
        </a:p>
      </dgm:t>
    </dgm:pt>
    <dgm:pt modelId="{5B04F226-4C64-4761-B20A-05E8A9F3510F}">
      <dgm:prSet phldrT="[Text]"/>
      <dgm:spPr/>
      <dgm:t>
        <a:bodyPr/>
        <a:lstStyle/>
        <a:p>
          <a:r>
            <a:rPr lang="en-US" dirty="0" smtClean="0"/>
            <a:t>Flood 2018</a:t>
          </a:r>
          <a:endParaRPr lang="en-US" dirty="0"/>
        </a:p>
      </dgm:t>
    </dgm:pt>
    <dgm:pt modelId="{159A24FB-D594-46BA-883F-E7ED9162AEE8}" type="parTrans" cxnId="{4818258E-C9E0-412A-B2FE-AE1253C42559}">
      <dgm:prSet/>
      <dgm:spPr/>
      <dgm:t>
        <a:bodyPr/>
        <a:lstStyle/>
        <a:p>
          <a:endParaRPr lang="en-US"/>
        </a:p>
      </dgm:t>
    </dgm:pt>
    <dgm:pt modelId="{1828FC54-9F60-4CDE-8CA4-44B19F2188B7}" type="sibTrans" cxnId="{4818258E-C9E0-412A-B2FE-AE1253C42559}">
      <dgm:prSet/>
      <dgm:spPr/>
      <dgm:t>
        <a:bodyPr/>
        <a:lstStyle/>
        <a:p>
          <a:endParaRPr lang="en-US"/>
        </a:p>
      </dgm:t>
    </dgm:pt>
    <dgm:pt modelId="{9F560110-48E9-4BF4-B0B8-8C0751C69E94}">
      <dgm:prSet phldrT="[Text]"/>
      <dgm:spPr/>
      <dgm:t>
        <a:bodyPr/>
        <a:lstStyle/>
        <a:p>
          <a:r>
            <a:rPr lang="en-US" dirty="0" smtClean="0"/>
            <a:t>Pandemic starts 2020</a:t>
          </a:r>
          <a:endParaRPr lang="en-US" dirty="0"/>
        </a:p>
      </dgm:t>
    </dgm:pt>
    <dgm:pt modelId="{1FAB0285-9B2C-4BFC-AD10-714DB9702725}" type="parTrans" cxnId="{C31AE711-EE48-4EBF-A177-A953A8E259C4}">
      <dgm:prSet/>
      <dgm:spPr/>
      <dgm:t>
        <a:bodyPr/>
        <a:lstStyle/>
        <a:p>
          <a:endParaRPr lang="en-US"/>
        </a:p>
      </dgm:t>
    </dgm:pt>
    <dgm:pt modelId="{74851E75-86A4-4F3B-9B56-FB73556DE867}" type="sibTrans" cxnId="{C31AE711-EE48-4EBF-A177-A953A8E259C4}">
      <dgm:prSet/>
      <dgm:spPr/>
      <dgm:t>
        <a:bodyPr/>
        <a:lstStyle/>
        <a:p>
          <a:endParaRPr lang="en-US"/>
        </a:p>
      </dgm:t>
    </dgm:pt>
    <dgm:pt modelId="{6326399F-4EF5-4AEA-91D1-0335C6CC5AAC}">
      <dgm:prSet/>
      <dgm:spPr/>
      <dgm:t>
        <a:bodyPr/>
        <a:lstStyle/>
        <a:p>
          <a:r>
            <a:rPr lang="en-US" dirty="0" smtClean="0"/>
            <a:t>Cristobal 6/2020 </a:t>
          </a:r>
          <a:endParaRPr lang="en-US" dirty="0"/>
        </a:p>
      </dgm:t>
    </dgm:pt>
    <dgm:pt modelId="{25A1EC5B-5B03-4D85-8C75-A4E03F1EC039}" type="parTrans" cxnId="{B46405B3-741D-42B8-B2A0-837A0C7B95CE}">
      <dgm:prSet/>
      <dgm:spPr/>
      <dgm:t>
        <a:bodyPr/>
        <a:lstStyle/>
        <a:p>
          <a:endParaRPr lang="en-US"/>
        </a:p>
      </dgm:t>
    </dgm:pt>
    <dgm:pt modelId="{D57EBFF4-566E-4EF0-9459-831E0F02CD90}" type="sibTrans" cxnId="{B46405B3-741D-42B8-B2A0-837A0C7B95CE}">
      <dgm:prSet/>
      <dgm:spPr/>
      <dgm:t>
        <a:bodyPr/>
        <a:lstStyle/>
        <a:p>
          <a:endParaRPr lang="en-US"/>
        </a:p>
      </dgm:t>
    </dgm:pt>
    <dgm:pt modelId="{7879716C-2377-42F4-B4C3-F749DBCEDD4E}">
      <dgm:prSet/>
      <dgm:spPr/>
      <dgm:t>
        <a:bodyPr/>
        <a:lstStyle/>
        <a:p>
          <a:r>
            <a:rPr lang="en-US" dirty="0" smtClean="0"/>
            <a:t>Marco/Laura 8/2020</a:t>
          </a:r>
          <a:endParaRPr lang="en-US" dirty="0"/>
        </a:p>
      </dgm:t>
    </dgm:pt>
    <dgm:pt modelId="{63FB36A4-3737-4DD0-AAD7-E79AB573D5D6}" type="parTrans" cxnId="{C753C2C0-98C7-41EB-95F0-CB55E3573FC6}">
      <dgm:prSet/>
      <dgm:spPr/>
      <dgm:t>
        <a:bodyPr/>
        <a:lstStyle/>
        <a:p>
          <a:endParaRPr lang="en-US"/>
        </a:p>
      </dgm:t>
    </dgm:pt>
    <dgm:pt modelId="{9D97D6E8-2F5D-4522-A7A9-BD4C2580E2B0}" type="sibTrans" cxnId="{C753C2C0-98C7-41EB-95F0-CB55E3573FC6}">
      <dgm:prSet/>
      <dgm:spPr/>
      <dgm:t>
        <a:bodyPr/>
        <a:lstStyle/>
        <a:p>
          <a:endParaRPr lang="en-US"/>
        </a:p>
      </dgm:t>
    </dgm:pt>
    <dgm:pt modelId="{9BD966CA-32DC-472D-84E3-570B08F1361F}">
      <dgm:prSet/>
      <dgm:spPr/>
      <dgm:t>
        <a:bodyPr/>
        <a:lstStyle/>
        <a:p>
          <a:r>
            <a:rPr lang="en-US" dirty="0" smtClean="0"/>
            <a:t>Delta/Zeta 10/202</a:t>
          </a:r>
          <a:endParaRPr lang="en-US" dirty="0"/>
        </a:p>
      </dgm:t>
    </dgm:pt>
    <dgm:pt modelId="{B8C17221-10D7-4839-914D-89EB23BA6535}" type="parTrans" cxnId="{C1F6FC57-CAEA-4289-8F26-BC0AC68855F6}">
      <dgm:prSet/>
      <dgm:spPr/>
      <dgm:t>
        <a:bodyPr/>
        <a:lstStyle/>
        <a:p>
          <a:endParaRPr lang="en-US"/>
        </a:p>
      </dgm:t>
    </dgm:pt>
    <dgm:pt modelId="{77E62A41-CC2B-4270-9F65-76A747F4C6BE}" type="sibTrans" cxnId="{C1F6FC57-CAEA-4289-8F26-BC0AC68855F6}">
      <dgm:prSet/>
      <dgm:spPr/>
      <dgm:t>
        <a:bodyPr/>
        <a:lstStyle/>
        <a:p>
          <a:endParaRPr lang="en-US"/>
        </a:p>
      </dgm:t>
    </dgm:pt>
    <dgm:pt modelId="{D6B79315-DC2C-4114-B773-F88F0198F6F1}">
      <dgm:prSet/>
      <dgm:spPr/>
      <dgm:t>
        <a:bodyPr/>
        <a:lstStyle/>
        <a:p>
          <a:r>
            <a:rPr lang="en-US" dirty="0" smtClean="0"/>
            <a:t>Flood 2019</a:t>
          </a:r>
          <a:endParaRPr lang="en-US" dirty="0"/>
        </a:p>
      </dgm:t>
    </dgm:pt>
    <dgm:pt modelId="{FFB96F0B-E5A9-4388-B99C-CEF1049C6AC3}" type="parTrans" cxnId="{26439ECB-E93A-455A-92DA-BFE79D72CE55}">
      <dgm:prSet/>
      <dgm:spPr/>
      <dgm:t>
        <a:bodyPr/>
        <a:lstStyle/>
        <a:p>
          <a:endParaRPr lang="en-US"/>
        </a:p>
      </dgm:t>
    </dgm:pt>
    <dgm:pt modelId="{3FF75A93-7ADB-4450-8F72-AFBAD0A02A02}" type="sibTrans" cxnId="{26439ECB-E93A-455A-92DA-BFE79D72CE55}">
      <dgm:prSet/>
      <dgm:spPr/>
      <dgm:t>
        <a:bodyPr/>
        <a:lstStyle/>
        <a:p>
          <a:endParaRPr lang="en-US"/>
        </a:p>
      </dgm:t>
    </dgm:pt>
    <dgm:pt modelId="{468EF252-66E9-42CC-9AE1-50755B243394}">
      <dgm:prSet/>
      <dgm:spPr/>
      <dgm:t>
        <a:bodyPr/>
        <a:lstStyle/>
        <a:p>
          <a:r>
            <a:rPr lang="en-US" dirty="0" smtClean="0"/>
            <a:t>Flood/Harvey 2017</a:t>
          </a:r>
          <a:endParaRPr lang="en-US" dirty="0"/>
        </a:p>
      </dgm:t>
    </dgm:pt>
    <dgm:pt modelId="{D3E0E9E9-F849-4A9B-AD3B-C63AF8C00A68}" type="parTrans" cxnId="{E8BBAC27-48AA-49D5-94D3-7AA9D91C0609}">
      <dgm:prSet/>
      <dgm:spPr/>
      <dgm:t>
        <a:bodyPr/>
        <a:lstStyle/>
        <a:p>
          <a:endParaRPr lang="en-US"/>
        </a:p>
      </dgm:t>
    </dgm:pt>
    <dgm:pt modelId="{444CF2C5-F436-42D1-9C32-746A2D76DA28}" type="sibTrans" cxnId="{E8BBAC27-48AA-49D5-94D3-7AA9D91C0609}">
      <dgm:prSet/>
      <dgm:spPr/>
      <dgm:t>
        <a:bodyPr/>
        <a:lstStyle/>
        <a:p>
          <a:endParaRPr lang="en-US"/>
        </a:p>
      </dgm:t>
    </dgm:pt>
    <dgm:pt modelId="{D8D79B39-1C2F-4D80-88F7-8B46BC555BD6}">
      <dgm:prSet/>
      <dgm:spPr/>
      <dgm:t>
        <a:bodyPr/>
        <a:lstStyle/>
        <a:p>
          <a:r>
            <a:rPr lang="en-US" dirty="0" smtClean="0"/>
            <a:t>Flood 2020</a:t>
          </a:r>
          <a:endParaRPr lang="en-US" dirty="0"/>
        </a:p>
      </dgm:t>
    </dgm:pt>
    <dgm:pt modelId="{3E33F4A5-DA33-427C-8BAF-A21987FC4212}" type="parTrans" cxnId="{C0A86EB2-202E-47A1-9D21-58AF09DE8C02}">
      <dgm:prSet/>
      <dgm:spPr/>
      <dgm:t>
        <a:bodyPr/>
        <a:lstStyle/>
        <a:p>
          <a:endParaRPr lang="en-US"/>
        </a:p>
      </dgm:t>
    </dgm:pt>
    <dgm:pt modelId="{26F012E3-298C-4095-85E4-E1F3BD5AD620}" type="sibTrans" cxnId="{C0A86EB2-202E-47A1-9D21-58AF09DE8C02}">
      <dgm:prSet/>
      <dgm:spPr/>
      <dgm:t>
        <a:bodyPr/>
        <a:lstStyle/>
        <a:p>
          <a:endParaRPr lang="en-US"/>
        </a:p>
      </dgm:t>
    </dgm:pt>
    <dgm:pt modelId="{3683B10A-8D24-4666-A30F-D937E34CC041}">
      <dgm:prSet/>
      <dgm:spPr/>
      <dgm:t>
        <a:bodyPr/>
        <a:lstStyle/>
        <a:p>
          <a:r>
            <a:rPr lang="en-US" dirty="0" smtClean="0"/>
            <a:t>Ida 2021</a:t>
          </a:r>
          <a:endParaRPr lang="en-US" dirty="0"/>
        </a:p>
      </dgm:t>
    </dgm:pt>
    <dgm:pt modelId="{097C332C-680F-4BBE-9CD4-BF38DF8BEA78}" type="parTrans" cxnId="{E319ED8C-7BE3-437D-8F98-1D2976CADDF5}">
      <dgm:prSet/>
      <dgm:spPr/>
      <dgm:t>
        <a:bodyPr/>
        <a:lstStyle/>
        <a:p>
          <a:endParaRPr lang="en-US"/>
        </a:p>
      </dgm:t>
    </dgm:pt>
    <dgm:pt modelId="{E838DD51-737F-440A-B49F-EDBD8F7C0BF7}" type="sibTrans" cxnId="{E319ED8C-7BE3-437D-8F98-1D2976CADDF5}">
      <dgm:prSet/>
      <dgm:spPr/>
      <dgm:t>
        <a:bodyPr/>
        <a:lstStyle/>
        <a:p>
          <a:endParaRPr lang="en-US"/>
        </a:p>
      </dgm:t>
    </dgm:pt>
    <dgm:pt modelId="{1F69B45A-1E81-4918-AAF3-D10C9211BDB0}" type="pres">
      <dgm:prSet presAssocID="{D225CDF9-42AF-41C0-9C45-F1DE65E6C597}" presName="Name0" presStyleCnt="0">
        <dgm:presLayoutVars>
          <dgm:dir/>
          <dgm:resizeHandles val="exact"/>
        </dgm:presLayoutVars>
      </dgm:prSet>
      <dgm:spPr/>
    </dgm:pt>
    <dgm:pt modelId="{E326B69B-FC18-4A1C-966A-498332233CE4}" type="pres">
      <dgm:prSet presAssocID="{D225CDF9-42AF-41C0-9C45-F1DE65E6C597}" presName="arrow" presStyleLbl="bgShp" presStyleIdx="0" presStyleCnt="1"/>
      <dgm:spPr/>
    </dgm:pt>
    <dgm:pt modelId="{128F9D6C-BF53-4F44-8273-D3B68C6CB026}" type="pres">
      <dgm:prSet presAssocID="{D225CDF9-42AF-41C0-9C45-F1DE65E6C597}" presName="points" presStyleCnt="0"/>
      <dgm:spPr/>
    </dgm:pt>
    <dgm:pt modelId="{291CB01F-F832-45D5-92C2-AA3B4A35FF57}" type="pres">
      <dgm:prSet presAssocID="{9A98736B-3934-4880-B747-E1EB5E724158}" presName="compositeA" presStyleCnt="0"/>
      <dgm:spPr/>
    </dgm:pt>
    <dgm:pt modelId="{349AF6D3-85E0-4B46-8430-2C9BBCF6CCDF}" type="pres">
      <dgm:prSet presAssocID="{9A98736B-3934-4880-B747-E1EB5E724158}" presName="textA" presStyleLbl="revTx" presStyleIdx="0" presStyleCnt="10">
        <dgm:presLayoutVars>
          <dgm:bulletEnabled val="1"/>
        </dgm:presLayoutVars>
      </dgm:prSet>
      <dgm:spPr/>
      <dgm:t>
        <a:bodyPr/>
        <a:lstStyle/>
        <a:p>
          <a:endParaRPr lang="en-US"/>
        </a:p>
      </dgm:t>
    </dgm:pt>
    <dgm:pt modelId="{74A9087B-4DA2-41D6-B63E-A2020223436F}" type="pres">
      <dgm:prSet presAssocID="{9A98736B-3934-4880-B747-E1EB5E724158}" presName="circleA" presStyleLbl="node1" presStyleIdx="0" presStyleCnt="10"/>
      <dgm:spPr/>
    </dgm:pt>
    <dgm:pt modelId="{40338A2C-1919-41E0-9C88-67748DE2CA3B}" type="pres">
      <dgm:prSet presAssocID="{9A98736B-3934-4880-B747-E1EB5E724158}" presName="spaceA" presStyleCnt="0"/>
      <dgm:spPr/>
    </dgm:pt>
    <dgm:pt modelId="{B6B71142-7BD5-47F3-AFCC-33A29A290F89}" type="pres">
      <dgm:prSet presAssocID="{642D5FCA-7AD2-49EF-AC3F-FD09B79602FD}" presName="space" presStyleCnt="0"/>
      <dgm:spPr/>
    </dgm:pt>
    <dgm:pt modelId="{D09EC63C-CF7B-4926-9812-24C4F50F4E95}" type="pres">
      <dgm:prSet presAssocID="{468EF252-66E9-42CC-9AE1-50755B243394}" presName="compositeB" presStyleCnt="0"/>
      <dgm:spPr/>
    </dgm:pt>
    <dgm:pt modelId="{DD31350D-6380-40D7-95B9-0EE167843DB6}" type="pres">
      <dgm:prSet presAssocID="{468EF252-66E9-42CC-9AE1-50755B243394}" presName="textB" presStyleLbl="revTx" presStyleIdx="1" presStyleCnt="10">
        <dgm:presLayoutVars>
          <dgm:bulletEnabled val="1"/>
        </dgm:presLayoutVars>
      </dgm:prSet>
      <dgm:spPr/>
      <dgm:t>
        <a:bodyPr/>
        <a:lstStyle/>
        <a:p>
          <a:endParaRPr lang="en-US"/>
        </a:p>
      </dgm:t>
    </dgm:pt>
    <dgm:pt modelId="{40EAC658-9100-4E69-AF17-CCD45B0931F3}" type="pres">
      <dgm:prSet presAssocID="{468EF252-66E9-42CC-9AE1-50755B243394}" presName="circleB" presStyleLbl="node1" presStyleIdx="1" presStyleCnt="10"/>
      <dgm:spPr/>
    </dgm:pt>
    <dgm:pt modelId="{0F2203E5-145E-4BE0-B9E5-671B3B63B3B2}" type="pres">
      <dgm:prSet presAssocID="{468EF252-66E9-42CC-9AE1-50755B243394}" presName="spaceB" presStyleCnt="0"/>
      <dgm:spPr/>
    </dgm:pt>
    <dgm:pt modelId="{85D4ADC2-0A7E-4849-9062-966B8B4D1EBC}" type="pres">
      <dgm:prSet presAssocID="{444CF2C5-F436-42D1-9C32-746A2D76DA28}" presName="space" presStyleCnt="0"/>
      <dgm:spPr/>
    </dgm:pt>
    <dgm:pt modelId="{7E555C74-83BD-45C8-A183-7AF769B1FBD1}" type="pres">
      <dgm:prSet presAssocID="{5B04F226-4C64-4761-B20A-05E8A9F3510F}" presName="compositeA" presStyleCnt="0"/>
      <dgm:spPr/>
    </dgm:pt>
    <dgm:pt modelId="{1BCDA5FA-8308-48F1-B7CB-4D2D225CA02B}" type="pres">
      <dgm:prSet presAssocID="{5B04F226-4C64-4761-B20A-05E8A9F3510F}" presName="textA" presStyleLbl="revTx" presStyleIdx="2" presStyleCnt="10">
        <dgm:presLayoutVars>
          <dgm:bulletEnabled val="1"/>
        </dgm:presLayoutVars>
      </dgm:prSet>
      <dgm:spPr/>
      <dgm:t>
        <a:bodyPr/>
        <a:lstStyle/>
        <a:p>
          <a:endParaRPr lang="en-US"/>
        </a:p>
      </dgm:t>
    </dgm:pt>
    <dgm:pt modelId="{C81EA7D8-3AFC-4495-98C3-617159A5A6D3}" type="pres">
      <dgm:prSet presAssocID="{5B04F226-4C64-4761-B20A-05E8A9F3510F}" presName="circleA" presStyleLbl="node1" presStyleIdx="2" presStyleCnt="10"/>
      <dgm:spPr/>
    </dgm:pt>
    <dgm:pt modelId="{D2D4530B-80B2-444A-80E4-C97B4C86E162}" type="pres">
      <dgm:prSet presAssocID="{5B04F226-4C64-4761-B20A-05E8A9F3510F}" presName="spaceA" presStyleCnt="0"/>
      <dgm:spPr/>
    </dgm:pt>
    <dgm:pt modelId="{DB316CE0-89E7-4EFB-B199-A0E6B2E3391F}" type="pres">
      <dgm:prSet presAssocID="{1828FC54-9F60-4CDE-8CA4-44B19F2188B7}" presName="space" presStyleCnt="0"/>
      <dgm:spPr/>
    </dgm:pt>
    <dgm:pt modelId="{C9AF3570-6EFE-4E64-A903-5A93F9C5BADC}" type="pres">
      <dgm:prSet presAssocID="{D6B79315-DC2C-4114-B773-F88F0198F6F1}" presName="compositeB" presStyleCnt="0"/>
      <dgm:spPr/>
    </dgm:pt>
    <dgm:pt modelId="{91AD25A4-1051-464E-8834-17240EBA8CE6}" type="pres">
      <dgm:prSet presAssocID="{D6B79315-DC2C-4114-B773-F88F0198F6F1}" presName="textB" presStyleLbl="revTx" presStyleIdx="3" presStyleCnt="10">
        <dgm:presLayoutVars>
          <dgm:bulletEnabled val="1"/>
        </dgm:presLayoutVars>
      </dgm:prSet>
      <dgm:spPr/>
      <dgm:t>
        <a:bodyPr/>
        <a:lstStyle/>
        <a:p>
          <a:endParaRPr lang="en-US"/>
        </a:p>
      </dgm:t>
    </dgm:pt>
    <dgm:pt modelId="{838E8E8F-4F5A-4224-A301-4382226DA619}" type="pres">
      <dgm:prSet presAssocID="{D6B79315-DC2C-4114-B773-F88F0198F6F1}" presName="circleB" presStyleLbl="node1" presStyleIdx="3" presStyleCnt="10"/>
      <dgm:spPr/>
    </dgm:pt>
    <dgm:pt modelId="{B06D04F2-A056-46A9-95E9-61E9EA594105}" type="pres">
      <dgm:prSet presAssocID="{D6B79315-DC2C-4114-B773-F88F0198F6F1}" presName="spaceB" presStyleCnt="0"/>
      <dgm:spPr/>
    </dgm:pt>
    <dgm:pt modelId="{1455BE9E-2B0F-4317-B1F3-2606B71EF074}" type="pres">
      <dgm:prSet presAssocID="{3FF75A93-7ADB-4450-8F72-AFBAD0A02A02}" presName="space" presStyleCnt="0"/>
      <dgm:spPr/>
    </dgm:pt>
    <dgm:pt modelId="{F8589B44-35AF-4D29-9B27-39F5962A2E4E}" type="pres">
      <dgm:prSet presAssocID="{9F560110-48E9-4BF4-B0B8-8C0751C69E94}" presName="compositeA" presStyleCnt="0"/>
      <dgm:spPr/>
    </dgm:pt>
    <dgm:pt modelId="{14B60315-EE45-4DB1-B893-8C4E3D974B5D}" type="pres">
      <dgm:prSet presAssocID="{9F560110-48E9-4BF4-B0B8-8C0751C69E94}" presName="textA" presStyleLbl="revTx" presStyleIdx="4" presStyleCnt="10">
        <dgm:presLayoutVars>
          <dgm:bulletEnabled val="1"/>
        </dgm:presLayoutVars>
      </dgm:prSet>
      <dgm:spPr/>
      <dgm:t>
        <a:bodyPr/>
        <a:lstStyle/>
        <a:p>
          <a:endParaRPr lang="en-US"/>
        </a:p>
      </dgm:t>
    </dgm:pt>
    <dgm:pt modelId="{7C5DC64D-DD62-4DB5-8D2A-F4B31FF7D684}" type="pres">
      <dgm:prSet presAssocID="{9F560110-48E9-4BF4-B0B8-8C0751C69E94}" presName="circleA" presStyleLbl="node1" presStyleIdx="4" presStyleCnt="10"/>
      <dgm:spPr/>
    </dgm:pt>
    <dgm:pt modelId="{14111EBC-D846-49DC-86C0-B6654CF77606}" type="pres">
      <dgm:prSet presAssocID="{9F560110-48E9-4BF4-B0B8-8C0751C69E94}" presName="spaceA" presStyleCnt="0"/>
      <dgm:spPr/>
    </dgm:pt>
    <dgm:pt modelId="{8D6CDB65-A492-400E-B4A4-D3547BC913E8}" type="pres">
      <dgm:prSet presAssocID="{74851E75-86A4-4F3B-9B56-FB73556DE867}" presName="space" presStyleCnt="0"/>
      <dgm:spPr/>
    </dgm:pt>
    <dgm:pt modelId="{ADAA5102-AE4B-4779-BE83-661ECBBBE08B}" type="pres">
      <dgm:prSet presAssocID="{D8D79B39-1C2F-4D80-88F7-8B46BC555BD6}" presName="compositeB" presStyleCnt="0"/>
      <dgm:spPr/>
    </dgm:pt>
    <dgm:pt modelId="{6C7C358C-9F5D-49B3-9ACD-567C80198E7C}" type="pres">
      <dgm:prSet presAssocID="{D8D79B39-1C2F-4D80-88F7-8B46BC555BD6}" presName="textB" presStyleLbl="revTx" presStyleIdx="5" presStyleCnt="10">
        <dgm:presLayoutVars>
          <dgm:bulletEnabled val="1"/>
        </dgm:presLayoutVars>
      </dgm:prSet>
      <dgm:spPr/>
      <dgm:t>
        <a:bodyPr/>
        <a:lstStyle/>
        <a:p>
          <a:endParaRPr lang="en-US"/>
        </a:p>
      </dgm:t>
    </dgm:pt>
    <dgm:pt modelId="{CACE32EF-FEDF-4F8C-AB7E-A1597D8E1CD2}" type="pres">
      <dgm:prSet presAssocID="{D8D79B39-1C2F-4D80-88F7-8B46BC555BD6}" presName="circleB" presStyleLbl="node1" presStyleIdx="5" presStyleCnt="10"/>
      <dgm:spPr/>
    </dgm:pt>
    <dgm:pt modelId="{CC8837BC-302A-49A0-BFB7-547C5334E547}" type="pres">
      <dgm:prSet presAssocID="{D8D79B39-1C2F-4D80-88F7-8B46BC555BD6}" presName="spaceB" presStyleCnt="0"/>
      <dgm:spPr/>
    </dgm:pt>
    <dgm:pt modelId="{D651E890-E634-44A4-B7D6-EFA84CE37C06}" type="pres">
      <dgm:prSet presAssocID="{26F012E3-298C-4095-85E4-E1F3BD5AD620}" presName="space" presStyleCnt="0"/>
      <dgm:spPr/>
    </dgm:pt>
    <dgm:pt modelId="{A8DEA169-77E8-40C5-B54A-9D08A51F2692}" type="pres">
      <dgm:prSet presAssocID="{6326399F-4EF5-4AEA-91D1-0335C6CC5AAC}" presName="compositeA" presStyleCnt="0"/>
      <dgm:spPr/>
    </dgm:pt>
    <dgm:pt modelId="{CF9837B4-F992-4263-9D3B-69245BF133A4}" type="pres">
      <dgm:prSet presAssocID="{6326399F-4EF5-4AEA-91D1-0335C6CC5AAC}" presName="textA" presStyleLbl="revTx" presStyleIdx="6" presStyleCnt="10">
        <dgm:presLayoutVars>
          <dgm:bulletEnabled val="1"/>
        </dgm:presLayoutVars>
      </dgm:prSet>
      <dgm:spPr/>
      <dgm:t>
        <a:bodyPr/>
        <a:lstStyle/>
        <a:p>
          <a:endParaRPr lang="en-US"/>
        </a:p>
      </dgm:t>
    </dgm:pt>
    <dgm:pt modelId="{E198E6E9-61B5-4B0C-8CC9-68E6FF78C513}" type="pres">
      <dgm:prSet presAssocID="{6326399F-4EF5-4AEA-91D1-0335C6CC5AAC}" presName="circleA" presStyleLbl="node1" presStyleIdx="6" presStyleCnt="10"/>
      <dgm:spPr/>
    </dgm:pt>
    <dgm:pt modelId="{63DCF1B8-1E60-41B4-9316-15693D6554D3}" type="pres">
      <dgm:prSet presAssocID="{6326399F-4EF5-4AEA-91D1-0335C6CC5AAC}" presName="spaceA" presStyleCnt="0"/>
      <dgm:spPr/>
    </dgm:pt>
    <dgm:pt modelId="{0D9E0448-F44C-40F3-93A2-B2DC2559BDAA}" type="pres">
      <dgm:prSet presAssocID="{D57EBFF4-566E-4EF0-9459-831E0F02CD90}" presName="space" presStyleCnt="0"/>
      <dgm:spPr/>
    </dgm:pt>
    <dgm:pt modelId="{B6641C13-6E5A-453F-86FD-F0372A2F1535}" type="pres">
      <dgm:prSet presAssocID="{7879716C-2377-42F4-B4C3-F749DBCEDD4E}" presName="compositeB" presStyleCnt="0"/>
      <dgm:spPr/>
    </dgm:pt>
    <dgm:pt modelId="{F52C2A38-FA3F-46E6-A776-50BFAE3CE5E2}" type="pres">
      <dgm:prSet presAssocID="{7879716C-2377-42F4-B4C3-F749DBCEDD4E}" presName="textB" presStyleLbl="revTx" presStyleIdx="7" presStyleCnt="10">
        <dgm:presLayoutVars>
          <dgm:bulletEnabled val="1"/>
        </dgm:presLayoutVars>
      </dgm:prSet>
      <dgm:spPr/>
      <dgm:t>
        <a:bodyPr/>
        <a:lstStyle/>
        <a:p>
          <a:endParaRPr lang="en-US"/>
        </a:p>
      </dgm:t>
    </dgm:pt>
    <dgm:pt modelId="{79B83ED6-7B42-4E46-B2E2-97207B1C9A8E}" type="pres">
      <dgm:prSet presAssocID="{7879716C-2377-42F4-B4C3-F749DBCEDD4E}" presName="circleB" presStyleLbl="node1" presStyleIdx="7" presStyleCnt="10"/>
      <dgm:spPr/>
    </dgm:pt>
    <dgm:pt modelId="{5418050E-F33E-4CA4-9B7F-DFD5AA14D524}" type="pres">
      <dgm:prSet presAssocID="{7879716C-2377-42F4-B4C3-F749DBCEDD4E}" presName="spaceB" presStyleCnt="0"/>
      <dgm:spPr/>
    </dgm:pt>
    <dgm:pt modelId="{114AB893-AFC5-4C91-ABD7-F5C7F02BCE58}" type="pres">
      <dgm:prSet presAssocID="{9D97D6E8-2F5D-4522-A7A9-BD4C2580E2B0}" presName="space" presStyleCnt="0"/>
      <dgm:spPr/>
    </dgm:pt>
    <dgm:pt modelId="{B7FCC4A7-EF28-420D-A7FE-612C0B13F03D}" type="pres">
      <dgm:prSet presAssocID="{9BD966CA-32DC-472D-84E3-570B08F1361F}" presName="compositeA" presStyleCnt="0"/>
      <dgm:spPr/>
    </dgm:pt>
    <dgm:pt modelId="{C0CE5518-88CE-4102-B96E-1C042B86E2A1}" type="pres">
      <dgm:prSet presAssocID="{9BD966CA-32DC-472D-84E3-570B08F1361F}" presName="textA" presStyleLbl="revTx" presStyleIdx="8" presStyleCnt="10">
        <dgm:presLayoutVars>
          <dgm:bulletEnabled val="1"/>
        </dgm:presLayoutVars>
      </dgm:prSet>
      <dgm:spPr/>
      <dgm:t>
        <a:bodyPr/>
        <a:lstStyle/>
        <a:p>
          <a:endParaRPr lang="en-US"/>
        </a:p>
      </dgm:t>
    </dgm:pt>
    <dgm:pt modelId="{02960E25-CF03-445E-B8B8-02B85B2DCF22}" type="pres">
      <dgm:prSet presAssocID="{9BD966CA-32DC-472D-84E3-570B08F1361F}" presName="circleA" presStyleLbl="node1" presStyleIdx="8" presStyleCnt="10"/>
      <dgm:spPr/>
    </dgm:pt>
    <dgm:pt modelId="{69B18B79-1DBE-4BF6-8937-6DE759BC585F}" type="pres">
      <dgm:prSet presAssocID="{9BD966CA-32DC-472D-84E3-570B08F1361F}" presName="spaceA" presStyleCnt="0"/>
      <dgm:spPr/>
    </dgm:pt>
    <dgm:pt modelId="{37510801-15D2-4854-B80D-96F24210921D}" type="pres">
      <dgm:prSet presAssocID="{77E62A41-CC2B-4270-9F65-76A747F4C6BE}" presName="space" presStyleCnt="0"/>
      <dgm:spPr/>
    </dgm:pt>
    <dgm:pt modelId="{3D35B67E-8A13-4334-876E-F84DECC54A9B}" type="pres">
      <dgm:prSet presAssocID="{3683B10A-8D24-4666-A30F-D937E34CC041}" presName="compositeB" presStyleCnt="0"/>
      <dgm:spPr/>
    </dgm:pt>
    <dgm:pt modelId="{FFA13A76-B654-49A8-A77C-C9B373DD20F4}" type="pres">
      <dgm:prSet presAssocID="{3683B10A-8D24-4666-A30F-D937E34CC041}" presName="textB" presStyleLbl="revTx" presStyleIdx="9" presStyleCnt="10">
        <dgm:presLayoutVars>
          <dgm:bulletEnabled val="1"/>
        </dgm:presLayoutVars>
      </dgm:prSet>
      <dgm:spPr/>
      <dgm:t>
        <a:bodyPr/>
        <a:lstStyle/>
        <a:p>
          <a:endParaRPr lang="en-US"/>
        </a:p>
      </dgm:t>
    </dgm:pt>
    <dgm:pt modelId="{B0F21D0C-1402-4EDD-92A9-340DA1278F3D}" type="pres">
      <dgm:prSet presAssocID="{3683B10A-8D24-4666-A30F-D937E34CC041}" presName="circleB" presStyleLbl="node1" presStyleIdx="9" presStyleCnt="10"/>
      <dgm:spPr/>
    </dgm:pt>
    <dgm:pt modelId="{A2CEC0B7-CA2B-44E9-A952-50791AF9BED3}" type="pres">
      <dgm:prSet presAssocID="{3683B10A-8D24-4666-A30F-D937E34CC041}" presName="spaceB" presStyleCnt="0"/>
      <dgm:spPr/>
    </dgm:pt>
  </dgm:ptLst>
  <dgm:cxnLst>
    <dgm:cxn modelId="{26439ECB-E93A-455A-92DA-BFE79D72CE55}" srcId="{D225CDF9-42AF-41C0-9C45-F1DE65E6C597}" destId="{D6B79315-DC2C-4114-B773-F88F0198F6F1}" srcOrd="3" destOrd="0" parTransId="{FFB96F0B-E5A9-4388-B99C-CEF1049C6AC3}" sibTransId="{3FF75A93-7ADB-4450-8F72-AFBAD0A02A02}"/>
    <dgm:cxn modelId="{C753C2C0-98C7-41EB-95F0-CB55E3573FC6}" srcId="{D225CDF9-42AF-41C0-9C45-F1DE65E6C597}" destId="{7879716C-2377-42F4-B4C3-F749DBCEDD4E}" srcOrd="7" destOrd="0" parTransId="{63FB36A4-3737-4DD0-AAD7-E79AB573D5D6}" sibTransId="{9D97D6E8-2F5D-4522-A7A9-BD4C2580E2B0}"/>
    <dgm:cxn modelId="{70F0CB4F-87ED-4D28-9933-379615DF9647}" type="presOf" srcId="{9A98736B-3934-4880-B747-E1EB5E724158}" destId="{349AF6D3-85E0-4B46-8430-2C9BBCF6CCDF}" srcOrd="0" destOrd="0" presId="urn:microsoft.com/office/officeart/2005/8/layout/hProcess11"/>
    <dgm:cxn modelId="{4818258E-C9E0-412A-B2FE-AE1253C42559}" srcId="{D225CDF9-42AF-41C0-9C45-F1DE65E6C597}" destId="{5B04F226-4C64-4761-B20A-05E8A9F3510F}" srcOrd="2" destOrd="0" parTransId="{159A24FB-D594-46BA-883F-E7ED9162AEE8}" sibTransId="{1828FC54-9F60-4CDE-8CA4-44B19F2188B7}"/>
    <dgm:cxn modelId="{216D6712-906E-4C50-B68F-207005E2D9B1}" type="presOf" srcId="{D6B79315-DC2C-4114-B773-F88F0198F6F1}" destId="{91AD25A4-1051-464E-8834-17240EBA8CE6}" srcOrd="0" destOrd="0" presId="urn:microsoft.com/office/officeart/2005/8/layout/hProcess11"/>
    <dgm:cxn modelId="{E8BBAC27-48AA-49D5-94D3-7AA9D91C0609}" srcId="{D225CDF9-42AF-41C0-9C45-F1DE65E6C597}" destId="{468EF252-66E9-42CC-9AE1-50755B243394}" srcOrd="1" destOrd="0" parTransId="{D3E0E9E9-F849-4A9B-AD3B-C63AF8C00A68}" sibTransId="{444CF2C5-F436-42D1-9C32-746A2D76DA28}"/>
    <dgm:cxn modelId="{8D0C8583-9572-4940-BB87-9E4D460E1810}" type="presOf" srcId="{D8D79B39-1C2F-4D80-88F7-8B46BC555BD6}" destId="{6C7C358C-9F5D-49B3-9ACD-567C80198E7C}" srcOrd="0" destOrd="0" presId="urn:microsoft.com/office/officeart/2005/8/layout/hProcess11"/>
    <dgm:cxn modelId="{B46405B3-741D-42B8-B2A0-837A0C7B95CE}" srcId="{D225CDF9-42AF-41C0-9C45-F1DE65E6C597}" destId="{6326399F-4EF5-4AEA-91D1-0335C6CC5AAC}" srcOrd="6" destOrd="0" parTransId="{25A1EC5B-5B03-4D85-8C75-A4E03F1EC039}" sibTransId="{D57EBFF4-566E-4EF0-9459-831E0F02CD90}"/>
    <dgm:cxn modelId="{84F3A157-CAA0-4CB9-BD79-4A906AF2FC07}" type="presOf" srcId="{9BD966CA-32DC-472D-84E3-570B08F1361F}" destId="{C0CE5518-88CE-4102-B96E-1C042B86E2A1}" srcOrd="0" destOrd="0" presId="urn:microsoft.com/office/officeart/2005/8/layout/hProcess11"/>
    <dgm:cxn modelId="{7D9C7CA5-92C3-45B0-AF61-944C0FB391FA}" type="presOf" srcId="{D225CDF9-42AF-41C0-9C45-F1DE65E6C597}" destId="{1F69B45A-1E81-4918-AAF3-D10C9211BDB0}" srcOrd="0" destOrd="0" presId="urn:microsoft.com/office/officeart/2005/8/layout/hProcess11"/>
    <dgm:cxn modelId="{C0A86EB2-202E-47A1-9D21-58AF09DE8C02}" srcId="{D225CDF9-42AF-41C0-9C45-F1DE65E6C597}" destId="{D8D79B39-1C2F-4D80-88F7-8B46BC555BD6}" srcOrd="5" destOrd="0" parTransId="{3E33F4A5-DA33-427C-8BAF-A21987FC4212}" sibTransId="{26F012E3-298C-4095-85E4-E1F3BD5AD620}"/>
    <dgm:cxn modelId="{70DD6AFE-27CD-4E7E-8FDB-C97C736500E6}" type="presOf" srcId="{9F560110-48E9-4BF4-B0B8-8C0751C69E94}" destId="{14B60315-EE45-4DB1-B893-8C4E3D974B5D}" srcOrd="0" destOrd="0" presId="urn:microsoft.com/office/officeart/2005/8/layout/hProcess11"/>
    <dgm:cxn modelId="{E89B8B7C-D58D-4500-A999-D085F59A8710}" type="presOf" srcId="{468EF252-66E9-42CC-9AE1-50755B243394}" destId="{DD31350D-6380-40D7-95B9-0EE167843DB6}" srcOrd="0" destOrd="0" presId="urn:microsoft.com/office/officeart/2005/8/layout/hProcess11"/>
    <dgm:cxn modelId="{C0CE1EAC-9E3F-4D5D-BCB6-E6A90BA7B22F}" type="presOf" srcId="{3683B10A-8D24-4666-A30F-D937E34CC041}" destId="{FFA13A76-B654-49A8-A77C-C9B373DD20F4}" srcOrd="0" destOrd="0" presId="urn:microsoft.com/office/officeart/2005/8/layout/hProcess11"/>
    <dgm:cxn modelId="{8F88F102-2700-42D5-9A1D-EA077EE92B8D}" type="presOf" srcId="{7879716C-2377-42F4-B4C3-F749DBCEDD4E}" destId="{F52C2A38-FA3F-46E6-A776-50BFAE3CE5E2}" srcOrd="0" destOrd="0" presId="urn:microsoft.com/office/officeart/2005/8/layout/hProcess11"/>
    <dgm:cxn modelId="{C1F6FC57-CAEA-4289-8F26-BC0AC68855F6}" srcId="{D225CDF9-42AF-41C0-9C45-F1DE65E6C597}" destId="{9BD966CA-32DC-472D-84E3-570B08F1361F}" srcOrd="8" destOrd="0" parTransId="{B8C17221-10D7-4839-914D-89EB23BA6535}" sibTransId="{77E62A41-CC2B-4270-9F65-76A747F4C6BE}"/>
    <dgm:cxn modelId="{C31AE711-EE48-4EBF-A177-A953A8E259C4}" srcId="{D225CDF9-42AF-41C0-9C45-F1DE65E6C597}" destId="{9F560110-48E9-4BF4-B0B8-8C0751C69E94}" srcOrd="4" destOrd="0" parTransId="{1FAB0285-9B2C-4BFC-AD10-714DB9702725}" sibTransId="{74851E75-86A4-4F3B-9B56-FB73556DE867}"/>
    <dgm:cxn modelId="{10DA7307-CDC8-4393-8612-D6D0491CC177}" type="presOf" srcId="{6326399F-4EF5-4AEA-91D1-0335C6CC5AAC}" destId="{CF9837B4-F992-4263-9D3B-69245BF133A4}" srcOrd="0" destOrd="0" presId="urn:microsoft.com/office/officeart/2005/8/layout/hProcess11"/>
    <dgm:cxn modelId="{E319ED8C-7BE3-437D-8F98-1D2976CADDF5}" srcId="{D225CDF9-42AF-41C0-9C45-F1DE65E6C597}" destId="{3683B10A-8D24-4666-A30F-D937E34CC041}" srcOrd="9" destOrd="0" parTransId="{097C332C-680F-4BBE-9CD4-BF38DF8BEA78}" sibTransId="{E838DD51-737F-440A-B49F-EDBD8F7C0BF7}"/>
    <dgm:cxn modelId="{134BE39D-E041-40CE-B2E1-4A2FA064E024}" srcId="{D225CDF9-42AF-41C0-9C45-F1DE65E6C597}" destId="{9A98736B-3934-4880-B747-E1EB5E724158}" srcOrd="0" destOrd="0" parTransId="{F9A0D758-A6F2-46A4-92D8-431CDD1C644F}" sibTransId="{642D5FCA-7AD2-49EF-AC3F-FD09B79602FD}"/>
    <dgm:cxn modelId="{82C28A6F-CC70-4986-A262-493BCAB9D950}" type="presOf" srcId="{5B04F226-4C64-4761-B20A-05E8A9F3510F}" destId="{1BCDA5FA-8308-48F1-B7CB-4D2D225CA02B}" srcOrd="0" destOrd="0" presId="urn:microsoft.com/office/officeart/2005/8/layout/hProcess11"/>
    <dgm:cxn modelId="{DB9E7627-6CCD-41B7-B9A7-D728925297D9}" type="presParOf" srcId="{1F69B45A-1E81-4918-AAF3-D10C9211BDB0}" destId="{E326B69B-FC18-4A1C-966A-498332233CE4}" srcOrd="0" destOrd="0" presId="urn:microsoft.com/office/officeart/2005/8/layout/hProcess11"/>
    <dgm:cxn modelId="{707706CB-03EE-4157-A247-A17862093E0A}" type="presParOf" srcId="{1F69B45A-1E81-4918-AAF3-D10C9211BDB0}" destId="{128F9D6C-BF53-4F44-8273-D3B68C6CB026}" srcOrd="1" destOrd="0" presId="urn:microsoft.com/office/officeart/2005/8/layout/hProcess11"/>
    <dgm:cxn modelId="{8CF33DA8-428B-4A20-8458-1EDE3A504F4F}" type="presParOf" srcId="{128F9D6C-BF53-4F44-8273-D3B68C6CB026}" destId="{291CB01F-F832-45D5-92C2-AA3B4A35FF57}" srcOrd="0" destOrd="0" presId="urn:microsoft.com/office/officeart/2005/8/layout/hProcess11"/>
    <dgm:cxn modelId="{5BBFFF5E-6DA1-4C4F-9759-969EE9185B58}" type="presParOf" srcId="{291CB01F-F832-45D5-92C2-AA3B4A35FF57}" destId="{349AF6D3-85E0-4B46-8430-2C9BBCF6CCDF}" srcOrd="0" destOrd="0" presId="urn:microsoft.com/office/officeart/2005/8/layout/hProcess11"/>
    <dgm:cxn modelId="{1778E398-DD93-4954-AC9E-7E185AA35DD7}" type="presParOf" srcId="{291CB01F-F832-45D5-92C2-AA3B4A35FF57}" destId="{74A9087B-4DA2-41D6-B63E-A2020223436F}" srcOrd="1" destOrd="0" presId="urn:microsoft.com/office/officeart/2005/8/layout/hProcess11"/>
    <dgm:cxn modelId="{37C93A38-D52A-4BB4-8E94-F5C96EA4F10D}" type="presParOf" srcId="{291CB01F-F832-45D5-92C2-AA3B4A35FF57}" destId="{40338A2C-1919-41E0-9C88-67748DE2CA3B}" srcOrd="2" destOrd="0" presId="urn:microsoft.com/office/officeart/2005/8/layout/hProcess11"/>
    <dgm:cxn modelId="{0FFFA03A-727F-4589-AAEA-25EC4564AEEC}" type="presParOf" srcId="{128F9D6C-BF53-4F44-8273-D3B68C6CB026}" destId="{B6B71142-7BD5-47F3-AFCC-33A29A290F89}" srcOrd="1" destOrd="0" presId="urn:microsoft.com/office/officeart/2005/8/layout/hProcess11"/>
    <dgm:cxn modelId="{FC4866DC-AF2B-4FF3-9378-70312EBDD4CA}" type="presParOf" srcId="{128F9D6C-BF53-4F44-8273-D3B68C6CB026}" destId="{D09EC63C-CF7B-4926-9812-24C4F50F4E95}" srcOrd="2" destOrd="0" presId="urn:microsoft.com/office/officeart/2005/8/layout/hProcess11"/>
    <dgm:cxn modelId="{B78CE9BD-5A75-42F8-B848-8C20E45CC99A}" type="presParOf" srcId="{D09EC63C-CF7B-4926-9812-24C4F50F4E95}" destId="{DD31350D-6380-40D7-95B9-0EE167843DB6}" srcOrd="0" destOrd="0" presId="urn:microsoft.com/office/officeart/2005/8/layout/hProcess11"/>
    <dgm:cxn modelId="{61B9AD3E-AB99-43C1-A29E-042DFD772EBD}" type="presParOf" srcId="{D09EC63C-CF7B-4926-9812-24C4F50F4E95}" destId="{40EAC658-9100-4E69-AF17-CCD45B0931F3}" srcOrd="1" destOrd="0" presId="urn:microsoft.com/office/officeart/2005/8/layout/hProcess11"/>
    <dgm:cxn modelId="{932A741C-DFEE-4FFD-8115-1878CA5FBEF4}" type="presParOf" srcId="{D09EC63C-CF7B-4926-9812-24C4F50F4E95}" destId="{0F2203E5-145E-4BE0-B9E5-671B3B63B3B2}" srcOrd="2" destOrd="0" presId="urn:microsoft.com/office/officeart/2005/8/layout/hProcess11"/>
    <dgm:cxn modelId="{E73303FE-B6F9-4359-9DE0-82842A10B205}" type="presParOf" srcId="{128F9D6C-BF53-4F44-8273-D3B68C6CB026}" destId="{85D4ADC2-0A7E-4849-9062-966B8B4D1EBC}" srcOrd="3" destOrd="0" presId="urn:microsoft.com/office/officeart/2005/8/layout/hProcess11"/>
    <dgm:cxn modelId="{62EA590A-1608-4114-97A8-44FA032BCB20}" type="presParOf" srcId="{128F9D6C-BF53-4F44-8273-D3B68C6CB026}" destId="{7E555C74-83BD-45C8-A183-7AF769B1FBD1}" srcOrd="4" destOrd="0" presId="urn:microsoft.com/office/officeart/2005/8/layout/hProcess11"/>
    <dgm:cxn modelId="{4CF390D3-5DA2-4473-A9BD-BCCB399314C7}" type="presParOf" srcId="{7E555C74-83BD-45C8-A183-7AF769B1FBD1}" destId="{1BCDA5FA-8308-48F1-B7CB-4D2D225CA02B}" srcOrd="0" destOrd="0" presId="urn:microsoft.com/office/officeart/2005/8/layout/hProcess11"/>
    <dgm:cxn modelId="{62CE4541-C835-46B2-BB88-0673D732571A}" type="presParOf" srcId="{7E555C74-83BD-45C8-A183-7AF769B1FBD1}" destId="{C81EA7D8-3AFC-4495-98C3-617159A5A6D3}" srcOrd="1" destOrd="0" presId="urn:microsoft.com/office/officeart/2005/8/layout/hProcess11"/>
    <dgm:cxn modelId="{EB75E50C-A268-4985-A01D-AF545DD32A83}" type="presParOf" srcId="{7E555C74-83BD-45C8-A183-7AF769B1FBD1}" destId="{D2D4530B-80B2-444A-80E4-C97B4C86E162}" srcOrd="2" destOrd="0" presId="urn:microsoft.com/office/officeart/2005/8/layout/hProcess11"/>
    <dgm:cxn modelId="{8EB12D78-A79B-4154-93E3-4FF655F178AE}" type="presParOf" srcId="{128F9D6C-BF53-4F44-8273-D3B68C6CB026}" destId="{DB316CE0-89E7-4EFB-B199-A0E6B2E3391F}" srcOrd="5" destOrd="0" presId="urn:microsoft.com/office/officeart/2005/8/layout/hProcess11"/>
    <dgm:cxn modelId="{6600F282-A096-417E-99AD-12CE93B92EB2}" type="presParOf" srcId="{128F9D6C-BF53-4F44-8273-D3B68C6CB026}" destId="{C9AF3570-6EFE-4E64-A903-5A93F9C5BADC}" srcOrd="6" destOrd="0" presId="urn:microsoft.com/office/officeart/2005/8/layout/hProcess11"/>
    <dgm:cxn modelId="{1E928AD7-1111-425D-8D2D-21FEDCFC948D}" type="presParOf" srcId="{C9AF3570-6EFE-4E64-A903-5A93F9C5BADC}" destId="{91AD25A4-1051-464E-8834-17240EBA8CE6}" srcOrd="0" destOrd="0" presId="urn:microsoft.com/office/officeart/2005/8/layout/hProcess11"/>
    <dgm:cxn modelId="{9EF942F4-9F39-46CF-B844-9B18691B2F3E}" type="presParOf" srcId="{C9AF3570-6EFE-4E64-A903-5A93F9C5BADC}" destId="{838E8E8F-4F5A-4224-A301-4382226DA619}" srcOrd="1" destOrd="0" presId="urn:microsoft.com/office/officeart/2005/8/layout/hProcess11"/>
    <dgm:cxn modelId="{2FDAEE56-6B56-48A7-85AF-D6E2CAD21B0E}" type="presParOf" srcId="{C9AF3570-6EFE-4E64-A903-5A93F9C5BADC}" destId="{B06D04F2-A056-46A9-95E9-61E9EA594105}" srcOrd="2" destOrd="0" presId="urn:microsoft.com/office/officeart/2005/8/layout/hProcess11"/>
    <dgm:cxn modelId="{1BF1A97C-97BD-4251-9400-AC15F9055D28}" type="presParOf" srcId="{128F9D6C-BF53-4F44-8273-D3B68C6CB026}" destId="{1455BE9E-2B0F-4317-B1F3-2606B71EF074}" srcOrd="7" destOrd="0" presId="urn:microsoft.com/office/officeart/2005/8/layout/hProcess11"/>
    <dgm:cxn modelId="{2580D432-FD4A-4792-A525-623CD1E187A6}" type="presParOf" srcId="{128F9D6C-BF53-4F44-8273-D3B68C6CB026}" destId="{F8589B44-35AF-4D29-9B27-39F5962A2E4E}" srcOrd="8" destOrd="0" presId="urn:microsoft.com/office/officeart/2005/8/layout/hProcess11"/>
    <dgm:cxn modelId="{E30EFA9E-BCC9-4B76-9947-7EE6FED7CDDD}" type="presParOf" srcId="{F8589B44-35AF-4D29-9B27-39F5962A2E4E}" destId="{14B60315-EE45-4DB1-B893-8C4E3D974B5D}" srcOrd="0" destOrd="0" presId="urn:microsoft.com/office/officeart/2005/8/layout/hProcess11"/>
    <dgm:cxn modelId="{9FD55297-1376-4734-A9C4-C6F66A5A872F}" type="presParOf" srcId="{F8589B44-35AF-4D29-9B27-39F5962A2E4E}" destId="{7C5DC64D-DD62-4DB5-8D2A-F4B31FF7D684}" srcOrd="1" destOrd="0" presId="urn:microsoft.com/office/officeart/2005/8/layout/hProcess11"/>
    <dgm:cxn modelId="{469B01F7-1DC8-4BB5-B949-E7FD33ACF5F2}" type="presParOf" srcId="{F8589B44-35AF-4D29-9B27-39F5962A2E4E}" destId="{14111EBC-D846-49DC-86C0-B6654CF77606}" srcOrd="2" destOrd="0" presId="urn:microsoft.com/office/officeart/2005/8/layout/hProcess11"/>
    <dgm:cxn modelId="{E1C771A6-44CA-4666-97F0-4A4A35CED48F}" type="presParOf" srcId="{128F9D6C-BF53-4F44-8273-D3B68C6CB026}" destId="{8D6CDB65-A492-400E-B4A4-D3547BC913E8}" srcOrd="9" destOrd="0" presId="urn:microsoft.com/office/officeart/2005/8/layout/hProcess11"/>
    <dgm:cxn modelId="{1411B3E3-3132-4361-8E55-9393C0501991}" type="presParOf" srcId="{128F9D6C-BF53-4F44-8273-D3B68C6CB026}" destId="{ADAA5102-AE4B-4779-BE83-661ECBBBE08B}" srcOrd="10" destOrd="0" presId="urn:microsoft.com/office/officeart/2005/8/layout/hProcess11"/>
    <dgm:cxn modelId="{7474EA17-F1B0-45E4-BA3B-3658F1802150}" type="presParOf" srcId="{ADAA5102-AE4B-4779-BE83-661ECBBBE08B}" destId="{6C7C358C-9F5D-49B3-9ACD-567C80198E7C}" srcOrd="0" destOrd="0" presId="urn:microsoft.com/office/officeart/2005/8/layout/hProcess11"/>
    <dgm:cxn modelId="{4F83B32A-8A07-491D-90CF-714E6F8C1B96}" type="presParOf" srcId="{ADAA5102-AE4B-4779-BE83-661ECBBBE08B}" destId="{CACE32EF-FEDF-4F8C-AB7E-A1597D8E1CD2}" srcOrd="1" destOrd="0" presId="urn:microsoft.com/office/officeart/2005/8/layout/hProcess11"/>
    <dgm:cxn modelId="{895904FA-7FB8-489C-9DB6-F4FD522F8B3F}" type="presParOf" srcId="{ADAA5102-AE4B-4779-BE83-661ECBBBE08B}" destId="{CC8837BC-302A-49A0-BFB7-547C5334E547}" srcOrd="2" destOrd="0" presId="urn:microsoft.com/office/officeart/2005/8/layout/hProcess11"/>
    <dgm:cxn modelId="{ED05A1ED-AC89-4F33-AD5B-347B1320FC9D}" type="presParOf" srcId="{128F9D6C-BF53-4F44-8273-D3B68C6CB026}" destId="{D651E890-E634-44A4-B7D6-EFA84CE37C06}" srcOrd="11" destOrd="0" presId="urn:microsoft.com/office/officeart/2005/8/layout/hProcess11"/>
    <dgm:cxn modelId="{95CE529B-2742-4808-8193-0D1EC29DAB30}" type="presParOf" srcId="{128F9D6C-BF53-4F44-8273-D3B68C6CB026}" destId="{A8DEA169-77E8-40C5-B54A-9D08A51F2692}" srcOrd="12" destOrd="0" presId="urn:microsoft.com/office/officeart/2005/8/layout/hProcess11"/>
    <dgm:cxn modelId="{461C539C-446C-4D03-AB97-1898B4176309}" type="presParOf" srcId="{A8DEA169-77E8-40C5-B54A-9D08A51F2692}" destId="{CF9837B4-F992-4263-9D3B-69245BF133A4}" srcOrd="0" destOrd="0" presId="urn:microsoft.com/office/officeart/2005/8/layout/hProcess11"/>
    <dgm:cxn modelId="{9450E259-676F-4DCD-8242-DF1F70F9507E}" type="presParOf" srcId="{A8DEA169-77E8-40C5-B54A-9D08A51F2692}" destId="{E198E6E9-61B5-4B0C-8CC9-68E6FF78C513}" srcOrd="1" destOrd="0" presId="urn:microsoft.com/office/officeart/2005/8/layout/hProcess11"/>
    <dgm:cxn modelId="{CDFDCD3B-B72A-4CEC-8849-106E60A1B397}" type="presParOf" srcId="{A8DEA169-77E8-40C5-B54A-9D08A51F2692}" destId="{63DCF1B8-1E60-41B4-9316-15693D6554D3}" srcOrd="2" destOrd="0" presId="urn:microsoft.com/office/officeart/2005/8/layout/hProcess11"/>
    <dgm:cxn modelId="{1C2BD3D2-D70A-484C-A8AE-86CDF5C4377F}" type="presParOf" srcId="{128F9D6C-BF53-4F44-8273-D3B68C6CB026}" destId="{0D9E0448-F44C-40F3-93A2-B2DC2559BDAA}" srcOrd="13" destOrd="0" presId="urn:microsoft.com/office/officeart/2005/8/layout/hProcess11"/>
    <dgm:cxn modelId="{1F3A2C59-ABE8-4EE2-B669-5635AF6235FB}" type="presParOf" srcId="{128F9D6C-BF53-4F44-8273-D3B68C6CB026}" destId="{B6641C13-6E5A-453F-86FD-F0372A2F1535}" srcOrd="14" destOrd="0" presId="urn:microsoft.com/office/officeart/2005/8/layout/hProcess11"/>
    <dgm:cxn modelId="{4873029C-0156-4E8F-9E92-5830727A0F3F}" type="presParOf" srcId="{B6641C13-6E5A-453F-86FD-F0372A2F1535}" destId="{F52C2A38-FA3F-46E6-A776-50BFAE3CE5E2}" srcOrd="0" destOrd="0" presId="urn:microsoft.com/office/officeart/2005/8/layout/hProcess11"/>
    <dgm:cxn modelId="{E78153C1-5521-42A3-88E6-3634BDB40EE0}" type="presParOf" srcId="{B6641C13-6E5A-453F-86FD-F0372A2F1535}" destId="{79B83ED6-7B42-4E46-B2E2-97207B1C9A8E}" srcOrd="1" destOrd="0" presId="urn:microsoft.com/office/officeart/2005/8/layout/hProcess11"/>
    <dgm:cxn modelId="{998006C0-B0BB-4DB9-A274-A50106012351}" type="presParOf" srcId="{B6641C13-6E5A-453F-86FD-F0372A2F1535}" destId="{5418050E-F33E-4CA4-9B7F-DFD5AA14D524}" srcOrd="2" destOrd="0" presId="urn:microsoft.com/office/officeart/2005/8/layout/hProcess11"/>
    <dgm:cxn modelId="{C855D569-A797-4BEE-888C-99B658EDCF56}" type="presParOf" srcId="{128F9D6C-BF53-4F44-8273-D3B68C6CB026}" destId="{114AB893-AFC5-4C91-ABD7-F5C7F02BCE58}" srcOrd="15" destOrd="0" presId="urn:microsoft.com/office/officeart/2005/8/layout/hProcess11"/>
    <dgm:cxn modelId="{99FF3AED-B413-4CB0-ACA6-B54F9A4EE24E}" type="presParOf" srcId="{128F9D6C-BF53-4F44-8273-D3B68C6CB026}" destId="{B7FCC4A7-EF28-420D-A7FE-612C0B13F03D}" srcOrd="16" destOrd="0" presId="urn:microsoft.com/office/officeart/2005/8/layout/hProcess11"/>
    <dgm:cxn modelId="{BB170C12-F5CE-452A-854E-E787CB0ED704}" type="presParOf" srcId="{B7FCC4A7-EF28-420D-A7FE-612C0B13F03D}" destId="{C0CE5518-88CE-4102-B96E-1C042B86E2A1}" srcOrd="0" destOrd="0" presId="urn:microsoft.com/office/officeart/2005/8/layout/hProcess11"/>
    <dgm:cxn modelId="{E6F302BE-330E-4E77-9F30-BF59A88DCE7D}" type="presParOf" srcId="{B7FCC4A7-EF28-420D-A7FE-612C0B13F03D}" destId="{02960E25-CF03-445E-B8B8-02B85B2DCF22}" srcOrd="1" destOrd="0" presId="urn:microsoft.com/office/officeart/2005/8/layout/hProcess11"/>
    <dgm:cxn modelId="{725C081F-A7B1-4459-9E49-B5B3067FF6BA}" type="presParOf" srcId="{B7FCC4A7-EF28-420D-A7FE-612C0B13F03D}" destId="{69B18B79-1DBE-4BF6-8937-6DE759BC585F}" srcOrd="2" destOrd="0" presId="urn:microsoft.com/office/officeart/2005/8/layout/hProcess11"/>
    <dgm:cxn modelId="{6140DABB-9C45-4C0C-9B18-A004ED023463}" type="presParOf" srcId="{128F9D6C-BF53-4F44-8273-D3B68C6CB026}" destId="{37510801-15D2-4854-B80D-96F24210921D}" srcOrd="17" destOrd="0" presId="urn:microsoft.com/office/officeart/2005/8/layout/hProcess11"/>
    <dgm:cxn modelId="{3488BD20-3A8D-4EFB-972F-883B70E05D8F}" type="presParOf" srcId="{128F9D6C-BF53-4F44-8273-D3B68C6CB026}" destId="{3D35B67E-8A13-4334-876E-F84DECC54A9B}" srcOrd="18" destOrd="0" presId="urn:microsoft.com/office/officeart/2005/8/layout/hProcess11"/>
    <dgm:cxn modelId="{B9849599-D2BC-4A52-8E6F-A75CF5588DA6}" type="presParOf" srcId="{3D35B67E-8A13-4334-876E-F84DECC54A9B}" destId="{FFA13A76-B654-49A8-A77C-C9B373DD20F4}" srcOrd="0" destOrd="0" presId="urn:microsoft.com/office/officeart/2005/8/layout/hProcess11"/>
    <dgm:cxn modelId="{7B2C21DA-E44B-4B36-B82A-8E2BCEEEB161}" type="presParOf" srcId="{3D35B67E-8A13-4334-876E-F84DECC54A9B}" destId="{B0F21D0C-1402-4EDD-92A9-340DA1278F3D}" srcOrd="1" destOrd="0" presId="urn:microsoft.com/office/officeart/2005/8/layout/hProcess11"/>
    <dgm:cxn modelId="{B16B7917-5F19-4558-B1DA-287BC73EE890}" type="presParOf" srcId="{3D35B67E-8A13-4334-876E-F84DECC54A9B}" destId="{A2CEC0B7-CA2B-44E9-A952-50791AF9BED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3DE7A5-A8A5-4C71-8D82-2B2478D580DB}" type="doc">
      <dgm:prSet loTypeId="urn:microsoft.com/office/officeart/2005/8/layout/arrow2" loCatId="process" qsTypeId="urn:microsoft.com/office/officeart/2005/8/quickstyle/simple1" qsCatId="simple" csTypeId="urn:microsoft.com/office/officeart/2005/8/colors/accent1_2" csCatId="accent1" phldr="1"/>
      <dgm:spPr/>
    </dgm:pt>
    <dgm:pt modelId="{00B98CB8-E022-4874-92F4-5D11438A1C28}">
      <dgm:prSet phldrT="[Text]"/>
      <dgm:spPr/>
      <dgm:t>
        <a:bodyPr/>
        <a:lstStyle/>
        <a:p>
          <a:r>
            <a:rPr lang="en-US" dirty="0"/>
            <a:t>Social improvements</a:t>
          </a:r>
        </a:p>
        <a:p>
          <a:r>
            <a:rPr lang="en-US" dirty="0"/>
            <a:t>-16% new </a:t>
          </a:r>
          <a:r>
            <a:rPr lang="en-US" dirty="0" smtClean="0"/>
            <a:t>activities</a:t>
          </a:r>
          <a:endParaRPr lang="en-US" dirty="0"/>
        </a:p>
        <a:p>
          <a:r>
            <a:rPr lang="en-US" dirty="0"/>
            <a:t>-22% talked to family/friends more</a:t>
          </a:r>
        </a:p>
      </dgm:t>
    </dgm:pt>
    <dgm:pt modelId="{BA95E3FA-D1DD-45C8-A175-D10FB8AC3E53}" type="parTrans" cxnId="{BBCB40B9-6DEF-4FFE-8248-EB0523E8D956}">
      <dgm:prSet/>
      <dgm:spPr/>
      <dgm:t>
        <a:bodyPr/>
        <a:lstStyle/>
        <a:p>
          <a:endParaRPr lang="en-US"/>
        </a:p>
      </dgm:t>
    </dgm:pt>
    <dgm:pt modelId="{01D954A4-CD23-46DB-9EE4-B5831DBF2554}" type="sibTrans" cxnId="{BBCB40B9-6DEF-4FFE-8248-EB0523E8D956}">
      <dgm:prSet/>
      <dgm:spPr/>
      <dgm:t>
        <a:bodyPr/>
        <a:lstStyle/>
        <a:p>
          <a:endParaRPr lang="en-US"/>
        </a:p>
      </dgm:t>
    </dgm:pt>
    <dgm:pt modelId="{54E9E357-239F-4976-8A72-45049E6D5605}">
      <dgm:prSet phldrT="[Text]"/>
      <dgm:spPr/>
      <dgm:t>
        <a:bodyPr/>
        <a:lstStyle/>
        <a:p>
          <a:r>
            <a:rPr lang="en-US" dirty="0"/>
            <a:t>Virtual access use:</a:t>
          </a:r>
        </a:p>
        <a:p>
          <a:r>
            <a:rPr lang="en-US" dirty="0"/>
            <a:t>-4-18% social/DP</a:t>
          </a:r>
        </a:p>
        <a:p>
          <a:r>
            <a:rPr lang="en-US" dirty="0"/>
            <a:t>-30-76% telehealth</a:t>
          </a:r>
        </a:p>
        <a:p>
          <a:r>
            <a:rPr lang="en-US" dirty="0"/>
            <a:t>-47-57% CM</a:t>
          </a:r>
        </a:p>
      </dgm:t>
    </dgm:pt>
    <dgm:pt modelId="{D0CEAD5A-E4C0-487D-9BEB-3ECB213AAC8C}" type="parTrans" cxnId="{F22D286E-7106-465C-805B-CC2B4DC3AB44}">
      <dgm:prSet/>
      <dgm:spPr/>
      <dgm:t>
        <a:bodyPr/>
        <a:lstStyle/>
        <a:p>
          <a:endParaRPr lang="en-US"/>
        </a:p>
      </dgm:t>
    </dgm:pt>
    <dgm:pt modelId="{C01E8ECD-C9C1-4324-95F2-3E20962E17CE}" type="sibTrans" cxnId="{F22D286E-7106-465C-805B-CC2B4DC3AB44}">
      <dgm:prSet/>
      <dgm:spPr/>
      <dgm:t>
        <a:bodyPr/>
        <a:lstStyle/>
        <a:p>
          <a:endParaRPr lang="en-US"/>
        </a:p>
      </dgm:t>
    </dgm:pt>
    <dgm:pt modelId="{1DD7B2F3-DDBF-49A1-BF40-B834C59D6DF2}">
      <dgm:prSet phldrT="[Text]"/>
      <dgm:spPr/>
      <dgm:t>
        <a:bodyPr/>
        <a:lstStyle/>
        <a:p>
          <a:r>
            <a:rPr lang="en-US" dirty="0"/>
            <a:t>Technology access:</a:t>
          </a:r>
        </a:p>
        <a:p>
          <a:r>
            <a:rPr lang="en-US" dirty="0"/>
            <a:t>-73-88% reliable internet</a:t>
          </a:r>
        </a:p>
        <a:p>
          <a:r>
            <a:rPr lang="en-US" dirty="0"/>
            <a:t>-88-97% access to tech in home</a:t>
          </a:r>
        </a:p>
      </dgm:t>
    </dgm:pt>
    <dgm:pt modelId="{998AAA10-A07A-4DF4-ADE5-2391FA54B865}" type="parTrans" cxnId="{381A5F5B-1D00-44C3-953B-38C6523A2A17}">
      <dgm:prSet/>
      <dgm:spPr/>
      <dgm:t>
        <a:bodyPr/>
        <a:lstStyle/>
        <a:p>
          <a:endParaRPr lang="en-US"/>
        </a:p>
      </dgm:t>
    </dgm:pt>
    <dgm:pt modelId="{8C794B82-1C34-49F1-AD63-F3758A2533A3}" type="sibTrans" cxnId="{381A5F5B-1D00-44C3-953B-38C6523A2A17}">
      <dgm:prSet/>
      <dgm:spPr/>
      <dgm:t>
        <a:bodyPr/>
        <a:lstStyle/>
        <a:p>
          <a:endParaRPr lang="en-US"/>
        </a:p>
      </dgm:t>
    </dgm:pt>
    <dgm:pt modelId="{0A0F34CA-CF04-4188-924C-1C9D75127FE9}" type="pres">
      <dgm:prSet presAssocID="{4B3DE7A5-A8A5-4C71-8D82-2B2478D580DB}" presName="arrowDiagram" presStyleCnt="0">
        <dgm:presLayoutVars>
          <dgm:chMax val="5"/>
          <dgm:dir/>
          <dgm:resizeHandles val="exact"/>
        </dgm:presLayoutVars>
      </dgm:prSet>
      <dgm:spPr/>
    </dgm:pt>
    <dgm:pt modelId="{4141DD8A-80AF-4117-ABE3-EBF004F3BBDB}" type="pres">
      <dgm:prSet presAssocID="{4B3DE7A5-A8A5-4C71-8D82-2B2478D580DB}" presName="arrow" presStyleLbl="bgShp" presStyleIdx="0" presStyleCnt="1"/>
      <dgm:spPr/>
    </dgm:pt>
    <dgm:pt modelId="{850C0414-CB37-426D-9AE3-1A226674D660}" type="pres">
      <dgm:prSet presAssocID="{4B3DE7A5-A8A5-4C71-8D82-2B2478D580DB}" presName="arrowDiagram3" presStyleCnt="0"/>
      <dgm:spPr/>
    </dgm:pt>
    <dgm:pt modelId="{49BC1834-CFF6-495C-95C4-F059C5EC1183}" type="pres">
      <dgm:prSet presAssocID="{00B98CB8-E022-4874-92F4-5D11438A1C28}" presName="bullet3a" presStyleLbl="node1" presStyleIdx="0" presStyleCnt="3"/>
      <dgm:spPr/>
    </dgm:pt>
    <dgm:pt modelId="{78D11DDF-CC21-4CC3-9B95-29A8F7A2AB4F}" type="pres">
      <dgm:prSet presAssocID="{00B98CB8-E022-4874-92F4-5D11438A1C28}" presName="textBox3a" presStyleLbl="revTx" presStyleIdx="0" presStyleCnt="3" custScaleX="137603" custScaleY="166542" custLinFactNeighborX="-6021" custLinFactNeighborY="44384">
        <dgm:presLayoutVars>
          <dgm:bulletEnabled val="1"/>
        </dgm:presLayoutVars>
      </dgm:prSet>
      <dgm:spPr/>
      <dgm:t>
        <a:bodyPr/>
        <a:lstStyle/>
        <a:p>
          <a:endParaRPr lang="en-US"/>
        </a:p>
      </dgm:t>
    </dgm:pt>
    <dgm:pt modelId="{22030DD3-AC9F-45E2-B029-75067A52379E}" type="pres">
      <dgm:prSet presAssocID="{54E9E357-239F-4976-8A72-45049E6D5605}" presName="bullet3b" presStyleLbl="node1" presStyleIdx="1" presStyleCnt="3"/>
      <dgm:spPr/>
    </dgm:pt>
    <dgm:pt modelId="{0737D298-5747-4075-917B-EDA85E757DF7}" type="pres">
      <dgm:prSet presAssocID="{54E9E357-239F-4976-8A72-45049E6D5605}" presName="textBox3b" presStyleLbl="revTx" presStyleIdx="1" presStyleCnt="3">
        <dgm:presLayoutVars>
          <dgm:bulletEnabled val="1"/>
        </dgm:presLayoutVars>
      </dgm:prSet>
      <dgm:spPr/>
      <dgm:t>
        <a:bodyPr/>
        <a:lstStyle/>
        <a:p>
          <a:endParaRPr lang="en-US"/>
        </a:p>
      </dgm:t>
    </dgm:pt>
    <dgm:pt modelId="{5CD11539-06BA-4284-BCB5-389C83B36E2A}" type="pres">
      <dgm:prSet presAssocID="{1DD7B2F3-DDBF-49A1-BF40-B834C59D6DF2}" presName="bullet3c" presStyleLbl="node1" presStyleIdx="2" presStyleCnt="3"/>
      <dgm:spPr/>
    </dgm:pt>
    <dgm:pt modelId="{87AB98B6-8C43-4842-BC20-6671766D978F}" type="pres">
      <dgm:prSet presAssocID="{1DD7B2F3-DDBF-49A1-BF40-B834C59D6DF2}" presName="textBox3c" presStyleLbl="revTx" presStyleIdx="2" presStyleCnt="3">
        <dgm:presLayoutVars>
          <dgm:bulletEnabled val="1"/>
        </dgm:presLayoutVars>
      </dgm:prSet>
      <dgm:spPr/>
      <dgm:t>
        <a:bodyPr/>
        <a:lstStyle/>
        <a:p>
          <a:endParaRPr lang="en-US"/>
        </a:p>
      </dgm:t>
    </dgm:pt>
  </dgm:ptLst>
  <dgm:cxnLst>
    <dgm:cxn modelId="{366DE86E-A0D9-464E-A260-99AC14C9D5DB}" type="presOf" srcId="{4B3DE7A5-A8A5-4C71-8D82-2B2478D580DB}" destId="{0A0F34CA-CF04-4188-924C-1C9D75127FE9}" srcOrd="0" destOrd="0" presId="urn:microsoft.com/office/officeart/2005/8/layout/arrow2"/>
    <dgm:cxn modelId="{BBCB40B9-6DEF-4FFE-8248-EB0523E8D956}" srcId="{4B3DE7A5-A8A5-4C71-8D82-2B2478D580DB}" destId="{00B98CB8-E022-4874-92F4-5D11438A1C28}" srcOrd="0" destOrd="0" parTransId="{BA95E3FA-D1DD-45C8-A175-D10FB8AC3E53}" sibTransId="{01D954A4-CD23-46DB-9EE4-B5831DBF2554}"/>
    <dgm:cxn modelId="{6D6FDAEA-6B44-40DE-90F7-AC0660F4E8CA}" type="presOf" srcId="{54E9E357-239F-4976-8A72-45049E6D5605}" destId="{0737D298-5747-4075-917B-EDA85E757DF7}" srcOrd="0" destOrd="0" presId="urn:microsoft.com/office/officeart/2005/8/layout/arrow2"/>
    <dgm:cxn modelId="{F22D286E-7106-465C-805B-CC2B4DC3AB44}" srcId="{4B3DE7A5-A8A5-4C71-8D82-2B2478D580DB}" destId="{54E9E357-239F-4976-8A72-45049E6D5605}" srcOrd="1" destOrd="0" parTransId="{D0CEAD5A-E4C0-487D-9BEB-3ECB213AAC8C}" sibTransId="{C01E8ECD-C9C1-4324-95F2-3E20962E17CE}"/>
    <dgm:cxn modelId="{57CC0759-B009-4C6F-A554-5563D8E21D64}" type="presOf" srcId="{00B98CB8-E022-4874-92F4-5D11438A1C28}" destId="{78D11DDF-CC21-4CC3-9B95-29A8F7A2AB4F}" srcOrd="0" destOrd="0" presId="urn:microsoft.com/office/officeart/2005/8/layout/arrow2"/>
    <dgm:cxn modelId="{1D977DD0-2A66-4472-9CC3-2C2C4CC63021}" type="presOf" srcId="{1DD7B2F3-DDBF-49A1-BF40-B834C59D6DF2}" destId="{87AB98B6-8C43-4842-BC20-6671766D978F}" srcOrd="0" destOrd="0" presId="urn:microsoft.com/office/officeart/2005/8/layout/arrow2"/>
    <dgm:cxn modelId="{381A5F5B-1D00-44C3-953B-38C6523A2A17}" srcId="{4B3DE7A5-A8A5-4C71-8D82-2B2478D580DB}" destId="{1DD7B2F3-DDBF-49A1-BF40-B834C59D6DF2}" srcOrd="2" destOrd="0" parTransId="{998AAA10-A07A-4DF4-ADE5-2391FA54B865}" sibTransId="{8C794B82-1C34-49F1-AD63-F3758A2533A3}"/>
    <dgm:cxn modelId="{0CFFDE0E-BB9D-4E7A-ADF4-1705C985D33D}" type="presParOf" srcId="{0A0F34CA-CF04-4188-924C-1C9D75127FE9}" destId="{4141DD8A-80AF-4117-ABE3-EBF004F3BBDB}" srcOrd="0" destOrd="0" presId="urn:microsoft.com/office/officeart/2005/8/layout/arrow2"/>
    <dgm:cxn modelId="{BF2E958E-FBF3-4D68-9AF6-5717A79DDB3D}" type="presParOf" srcId="{0A0F34CA-CF04-4188-924C-1C9D75127FE9}" destId="{850C0414-CB37-426D-9AE3-1A226674D660}" srcOrd="1" destOrd="0" presId="urn:microsoft.com/office/officeart/2005/8/layout/arrow2"/>
    <dgm:cxn modelId="{4D5FDD03-C922-459C-B322-D9C9B43D94EF}" type="presParOf" srcId="{850C0414-CB37-426D-9AE3-1A226674D660}" destId="{49BC1834-CFF6-495C-95C4-F059C5EC1183}" srcOrd="0" destOrd="0" presId="urn:microsoft.com/office/officeart/2005/8/layout/arrow2"/>
    <dgm:cxn modelId="{FE77AF71-48AC-49B0-959F-631BD61A29A5}" type="presParOf" srcId="{850C0414-CB37-426D-9AE3-1A226674D660}" destId="{78D11DDF-CC21-4CC3-9B95-29A8F7A2AB4F}" srcOrd="1" destOrd="0" presId="urn:microsoft.com/office/officeart/2005/8/layout/arrow2"/>
    <dgm:cxn modelId="{C0742EED-9059-4733-AF10-F590CA1B7B10}" type="presParOf" srcId="{850C0414-CB37-426D-9AE3-1A226674D660}" destId="{22030DD3-AC9F-45E2-B029-75067A52379E}" srcOrd="2" destOrd="0" presId="urn:microsoft.com/office/officeart/2005/8/layout/arrow2"/>
    <dgm:cxn modelId="{5ED9CFC3-A075-42B6-90F0-5DE25DD13831}" type="presParOf" srcId="{850C0414-CB37-426D-9AE3-1A226674D660}" destId="{0737D298-5747-4075-917B-EDA85E757DF7}" srcOrd="3" destOrd="0" presId="urn:microsoft.com/office/officeart/2005/8/layout/arrow2"/>
    <dgm:cxn modelId="{189E6F67-47A1-4293-BC67-02F9C07F7DB0}" type="presParOf" srcId="{850C0414-CB37-426D-9AE3-1A226674D660}" destId="{5CD11539-06BA-4284-BCB5-389C83B36E2A}" srcOrd="4" destOrd="0" presId="urn:microsoft.com/office/officeart/2005/8/layout/arrow2"/>
    <dgm:cxn modelId="{A19B5A74-3E39-43B1-A249-E86B41FCB8C3}" type="presParOf" srcId="{850C0414-CB37-426D-9AE3-1A226674D660}" destId="{87AB98B6-8C43-4842-BC20-6671766D978F}"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B77066-6B37-40E2-862C-D36E483960D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3CBAF89E-8BE9-4ECA-B92D-FB4F7584C161}">
      <dgm:prSet phldrT="[Text]"/>
      <dgm:spPr/>
      <dgm:t>
        <a:bodyPr/>
        <a:lstStyle/>
        <a:p>
          <a:r>
            <a:rPr lang="en-US" dirty="0" smtClean="0"/>
            <a:t>Anxiety/worry</a:t>
          </a:r>
        </a:p>
        <a:p>
          <a:r>
            <a:rPr lang="en-US" dirty="0" smtClean="0"/>
            <a:t>Depression</a:t>
          </a:r>
        </a:p>
        <a:p>
          <a:r>
            <a:rPr lang="en-US" dirty="0" smtClean="0"/>
            <a:t>Loneliness</a:t>
          </a:r>
        </a:p>
        <a:p>
          <a:r>
            <a:rPr lang="en-US" dirty="0" smtClean="0"/>
            <a:t>Substance Use</a:t>
          </a:r>
        </a:p>
        <a:p>
          <a:r>
            <a:rPr lang="en-US" dirty="0" smtClean="0"/>
            <a:t>Medical Problems</a:t>
          </a:r>
          <a:endParaRPr lang="en-US" dirty="0"/>
        </a:p>
      </dgm:t>
    </dgm:pt>
    <dgm:pt modelId="{4D72CD09-5154-479E-9C59-A5C79256FFD6}" type="parTrans" cxnId="{DA6DBF70-F33D-4B78-9EB8-9FCF89760EAF}">
      <dgm:prSet/>
      <dgm:spPr/>
      <dgm:t>
        <a:bodyPr/>
        <a:lstStyle/>
        <a:p>
          <a:endParaRPr lang="en-US"/>
        </a:p>
      </dgm:t>
    </dgm:pt>
    <dgm:pt modelId="{FD081672-7B09-46C9-BA77-83F79C3443C6}" type="sibTrans" cxnId="{DA6DBF70-F33D-4B78-9EB8-9FCF89760EAF}">
      <dgm:prSet/>
      <dgm:spPr/>
      <dgm:t>
        <a:bodyPr/>
        <a:lstStyle/>
        <a:p>
          <a:endParaRPr lang="en-US"/>
        </a:p>
      </dgm:t>
    </dgm:pt>
    <dgm:pt modelId="{9E200469-752A-4623-A34B-4418412FD91A}">
      <dgm:prSet phldrT="[Text]"/>
      <dgm:spPr/>
      <dgm:t>
        <a:bodyPr/>
        <a:lstStyle/>
        <a:p>
          <a:r>
            <a:rPr lang="en-US" dirty="0" smtClean="0"/>
            <a:t>Interactions with family/friends</a:t>
          </a:r>
        </a:p>
        <a:p>
          <a:r>
            <a:rPr lang="en-US" dirty="0" smtClean="0"/>
            <a:t>Things to do each day</a:t>
          </a:r>
          <a:endParaRPr lang="en-US" dirty="0"/>
        </a:p>
      </dgm:t>
    </dgm:pt>
    <dgm:pt modelId="{C472CECE-75E1-44E6-AF43-EA7CFA5112E1}" type="parTrans" cxnId="{FAEB9A06-8B22-4873-BFFC-B8B2B659A1B7}">
      <dgm:prSet/>
      <dgm:spPr/>
      <dgm:t>
        <a:bodyPr/>
        <a:lstStyle/>
        <a:p>
          <a:endParaRPr lang="en-US"/>
        </a:p>
      </dgm:t>
    </dgm:pt>
    <dgm:pt modelId="{1E017BB4-F38B-49AB-982B-2375D75669C8}" type="sibTrans" cxnId="{FAEB9A06-8B22-4873-BFFC-B8B2B659A1B7}">
      <dgm:prSet/>
      <dgm:spPr/>
      <dgm:t>
        <a:bodyPr/>
        <a:lstStyle/>
        <a:p>
          <a:endParaRPr lang="en-US"/>
        </a:p>
      </dgm:t>
    </dgm:pt>
    <dgm:pt modelId="{1330BA66-EE6D-453B-B808-F03C4F715104}" type="pres">
      <dgm:prSet presAssocID="{71B77066-6B37-40E2-862C-D36E483960D9}" presName="compositeShape" presStyleCnt="0">
        <dgm:presLayoutVars>
          <dgm:chMax val="2"/>
          <dgm:dir/>
          <dgm:resizeHandles val="exact"/>
        </dgm:presLayoutVars>
      </dgm:prSet>
      <dgm:spPr/>
      <dgm:t>
        <a:bodyPr/>
        <a:lstStyle/>
        <a:p>
          <a:endParaRPr lang="en-US"/>
        </a:p>
      </dgm:t>
    </dgm:pt>
    <dgm:pt modelId="{884428B2-8F82-4975-BEFC-512C487B3CB6}" type="pres">
      <dgm:prSet presAssocID="{3CBAF89E-8BE9-4ECA-B92D-FB4F7584C161}" presName="upArrow" presStyleLbl="node1" presStyleIdx="0" presStyleCnt="2"/>
      <dgm:spPr/>
    </dgm:pt>
    <dgm:pt modelId="{6D5A9417-2860-4835-A775-A43B5311CBB2}" type="pres">
      <dgm:prSet presAssocID="{3CBAF89E-8BE9-4ECA-B92D-FB4F7584C161}" presName="upArrowText" presStyleLbl="revTx" presStyleIdx="0" presStyleCnt="2">
        <dgm:presLayoutVars>
          <dgm:chMax val="0"/>
          <dgm:bulletEnabled val="1"/>
        </dgm:presLayoutVars>
      </dgm:prSet>
      <dgm:spPr/>
      <dgm:t>
        <a:bodyPr/>
        <a:lstStyle/>
        <a:p>
          <a:endParaRPr lang="en-US"/>
        </a:p>
      </dgm:t>
    </dgm:pt>
    <dgm:pt modelId="{F5624457-78C5-48F8-BB9D-0AF04EC4EC5A}" type="pres">
      <dgm:prSet presAssocID="{9E200469-752A-4623-A34B-4418412FD91A}" presName="downArrow" presStyleLbl="node1" presStyleIdx="1" presStyleCnt="2"/>
      <dgm:spPr/>
    </dgm:pt>
    <dgm:pt modelId="{6FF5ED2F-1370-4B77-8CAD-5696B297FB36}" type="pres">
      <dgm:prSet presAssocID="{9E200469-752A-4623-A34B-4418412FD91A}" presName="downArrowText" presStyleLbl="revTx" presStyleIdx="1" presStyleCnt="2">
        <dgm:presLayoutVars>
          <dgm:chMax val="0"/>
          <dgm:bulletEnabled val="1"/>
        </dgm:presLayoutVars>
      </dgm:prSet>
      <dgm:spPr/>
      <dgm:t>
        <a:bodyPr/>
        <a:lstStyle/>
        <a:p>
          <a:endParaRPr lang="en-US"/>
        </a:p>
      </dgm:t>
    </dgm:pt>
  </dgm:ptLst>
  <dgm:cxnLst>
    <dgm:cxn modelId="{5565F0F5-D2F0-45FE-96A3-28A53E0FB2DA}" type="presOf" srcId="{71B77066-6B37-40E2-862C-D36E483960D9}" destId="{1330BA66-EE6D-453B-B808-F03C4F715104}" srcOrd="0" destOrd="0" presId="urn:microsoft.com/office/officeart/2005/8/layout/arrow4"/>
    <dgm:cxn modelId="{DA6DBF70-F33D-4B78-9EB8-9FCF89760EAF}" srcId="{71B77066-6B37-40E2-862C-D36E483960D9}" destId="{3CBAF89E-8BE9-4ECA-B92D-FB4F7584C161}" srcOrd="0" destOrd="0" parTransId="{4D72CD09-5154-479E-9C59-A5C79256FFD6}" sibTransId="{FD081672-7B09-46C9-BA77-83F79C3443C6}"/>
    <dgm:cxn modelId="{FAEB9A06-8B22-4873-BFFC-B8B2B659A1B7}" srcId="{71B77066-6B37-40E2-862C-D36E483960D9}" destId="{9E200469-752A-4623-A34B-4418412FD91A}" srcOrd="1" destOrd="0" parTransId="{C472CECE-75E1-44E6-AF43-EA7CFA5112E1}" sibTransId="{1E017BB4-F38B-49AB-982B-2375D75669C8}"/>
    <dgm:cxn modelId="{8F56B6A6-D0BD-4587-BA0A-3037C3576CA4}" type="presOf" srcId="{3CBAF89E-8BE9-4ECA-B92D-FB4F7584C161}" destId="{6D5A9417-2860-4835-A775-A43B5311CBB2}" srcOrd="0" destOrd="0" presId="urn:microsoft.com/office/officeart/2005/8/layout/arrow4"/>
    <dgm:cxn modelId="{FFB863F0-287C-4D84-972F-D530ED87DE51}" type="presOf" srcId="{9E200469-752A-4623-A34B-4418412FD91A}" destId="{6FF5ED2F-1370-4B77-8CAD-5696B297FB36}" srcOrd="0" destOrd="0" presId="urn:microsoft.com/office/officeart/2005/8/layout/arrow4"/>
    <dgm:cxn modelId="{9886E9EF-5EA7-4313-A2CD-7DC64CF11DAF}" type="presParOf" srcId="{1330BA66-EE6D-453B-B808-F03C4F715104}" destId="{884428B2-8F82-4975-BEFC-512C487B3CB6}" srcOrd="0" destOrd="0" presId="urn:microsoft.com/office/officeart/2005/8/layout/arrow4"/>
    <dgm:cxn modelId="{9333C92E-FD9D-4DD9-88FD-EAF52F50689A}" type="presParOf" srcId="{1330BA66-EE6D-453B-B808-F03C4F715104}" destId="{6D5A9417-2860-4835-A775-A43B5311CBB2}" srcOrd="1" destOrd="0" presId="urn:microsoft.com/office/officeart/2005/8/layout/arrow4"/>
    <dgm:cxn modelId="{A0BB1521-BCA3-4D83-9E0B-46A09F0EEFB6}" type="presParOf" srcId="{1330BA66-EE6D-453B-B808-F03C4F715104}" destId="{F5624457-78C5-48F8-BB9D-0AF04EC4EC5A}" srcOrd="2" destOrd="0" presId="urn:microsoft.com/office/officeart/2005/8/layout/arrow4"/>
    <dgm:cxn modelId="{BB72D789-E08B-4B1A-ADAE-A2AE9BD70E76}" type="presParOf" srcId="{1330BA66-EE6D-453B-B808-F03C4F715104}" destId="{6FF5ED2F-1370-4B77-8CAD-5696B297FB36}"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C45F7B-FB92-43A8-8C33-AF0DC6B2E8D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6F28115-2D3B-40A8-90CD-913F40982896}">
      <dgm:prSet phldrT="[Text]" custT="1"/>
      <dgm:spPr/>
      <dgm:t>
        <a:bodyPr/>
        <a:lstStyle/>
        <a:p>
          <a:r>
            <a:rPr lang="en-US" sz="2400" dirty="0"/>
            <a:t>YOU</a:t>
          </a:r>
        </a:p>
      </dgm:t>
    </dgm:pt>
    <dgm:pt modelId="{195BC4DE-49DE-4B20-816D-5772E8B82EB8}" type="parTrans" cxnId="{05B906B1-BF3B-4931-BDD3-24550F4A988E}">
      <dgm:prSet/>
      <dgm:spPr/>
      <dgm:t>
        <a:bodyPr/>
        <a:lstStyle/>
        <a:p>
          <a:endParaRPr lang="en-US"/>
        </a:p>
      </dgm:t>
    </dgm:pt>
    <dgm:pt modelId="{3FF7BB21-45B2-4B3F-AC0E-B4E0FA6482CB}" type="sibTrans" cxnId="{05B906B1-BF3B-4931-BDD3-24550F4A988E}">
      <dgm:prSet/>
      <dgm:spPr/>
      <dgm:t>
        <a:bodyPr/>
        <a:lstStyle/>
        <a:p>
          <a:endParaRPr lang="en-US"/>
        </a:p>
      </dgm:t>
    </dgm:pt>
    <dgm:pt modelId="{28AA6E8A-5DDD-4139-9AE6-6108CCC496D2}">
      <dgm:prSet phldrT="[Text]"/>
      <dgm:spPr/>
      <dgm:t>
        <a:bodyPr/>
        <a:lstStyle/>
        <a:p>
          <a:r>
            <a:rPr lang="en-US"/>
            <a:t>social</a:t>
          </a:r>
        </a:p>
      </dgm:t>
    </dgm:pt>
    <dgm:pt modelId="{30A0E539-1C46-4699-AC60-BD0DD387374A}" type="parTrans" cxnId="{E89E0FB6-DCEE-48E7-A299-751FE315FE28}">
      <dgm:prSet/>
      <dgm:spPr/>
      <dgm:t>
        <a:bodyPr/>
        <a:lstStyle/>
        <a:p>
          <a:endParaRPr lang="en-US"/>
        </a:p>
      </dgm:t>
    </dgm:pt>
    <dgm:pt modelId="{0D931358-8D94-45A3-9A1C-6A70C55A7981}" type="sibTrans" cxnId="{E89E0FB6-DCEE-48E7-A299-751FE315FE28}">
      <dgm:prSet/>
      <dgm:spPr/>
      <dgm:t>
        <a:bodyPr/>
        <a:lstStyle/>
        <a:p>
          <a:endParaRPr lang="en-US"/>
        </a:p>
      </dgm:t>
    </dgm:pt>
    <dgm:pt modelId="{57704726-E4D3-4E7E-A1E6-4514F7D4DF59}">
      <dgm:prSet phldrT="[Text]"/>
      <dgm:spPr/>
      <dgm:t>
        <a:bodyPr/>
        <a:lstStyle/>
        <a:p>
          <a:r>
            <a:rPr lang="en-US" dirty="0"/>
            <a:t>emotional</a:t>
          </a:r>
        </a:p>
      </dgm:t>
    </dgm:pt>
    <dgm:pt modelId="{04382852-4424-448B-ACEE-1BBB729DA808}" type="parTrans" cxnId="{F870C0EC-268B-4B7C-ADAD-5DE00575AB99}">
      <dgm:prSet/>
      <dgm:spPr/>
      <dgm:t>
        <a:bodyPr/>
        <a:lstStyle/>
        <a:p>
          <a:endParaRPr lang="en-US"/>
        </a:p>
      </dgm:t>
    </dgm:pt>
    <dgm:pt modelId="{6BBCC5F6-E0C6-4D35-B09E-7E2F1B4E9C35}" type="sibTrans" cxnId="{F870C0EC-268B-4B7C-ADAD-5DE00575AB99}">
      <dgm:prSet/>
      <dgm:spPr/>
      <dgm:t>
        <a:bodyPr/>
        <a:lstStyle/>
        <a:p>
          <a:endParaRPr lang="en-US"/>
        </a:p>
      </dgm:t>
    </dgm:pt>
    <dgm:pt modelId="{DA93159D-F06E-46B2-9C5F-04C917DF5873}">
      <dgm:prSet phldrT="[Text]"/>
      <dgm:spPr/>
      <dgm:t>
        <a:bodyPr/>
        <a:lstStyle/>
        <a:p>
          <a:r>
            <a:rPr lang="en-US" dirty="0"/>
            <a:t>physical</a:t>
          </a:r>
        </a:p>
      </dgm:t>
    </dgm:pt>
    <dgm:pt modelId="{D0DE3B48-D8C9-4B69-A7A7-ECF972EDF963}" type="parTrans" cxnId="{8538FD9E-C37F-41B8-AACF-346D085F9DCC}">
      <dgm:prSet/>
      <dgm:spPr/>
      <dgm:t>
        <a:bodyPr/>
        <a:lstStyle/>
        <a:p>
          <a:endParaRPr lang="en-US"/>
        </a:p>
      </dgm:t>
    </dgm:pt>
    <dgm:pt modelId="{ADD5E2AC-2C05-4399-8E21-C5BD6D55CB90}" type="sibTrans" cxnId="{8538FD9E-C37F-41B8-AACF-346D085F9DCC}">
      <dgm:prSet/>
      <dgm:spPr/>
      <dgm:t>
        <a:bodyPr/>
        <a:lstStyle/>
        <a:p>
          <a:endParaRPr lang="en-US"/>
        </a:p>
      </dgm:t>
    </dgm:pt>
    <dgm:pt modelId="{70FFE959-B5D0-406C-BBC5-2177806FE5DC}">
      <dgm:prSet phldrT="[Text]"/>
      <dgm:spPr/>
      <dgm:t>
        <a:bodyPr/>
        <a:lstStyle/>
        <a:p>
          <a:r>
            <a:rPr lang="en-US"/>
            <a:t>spiritual</a:t>
          </a:r>
        </a:p>
      </dgm:t>
    </dgm:pt>
    <dgm:pt modelId="{3BE99A58-409E-41AA-893F-424971ED86A1}" type="parTrans" cxnId="{BA0EF74E-44EE-4523-A649-F4F8A961A233}">
      <dgm:prSet/>
      <dgm:spPr/>
      <dgm:t>
        <a:bodyPr/>
        <a:lstStyle/>
        <a:p>
          <a:endParaRPr lang="en-US"/>
        </a:p>
      </dgm:t>
    </dgm:pt>
    <dgm:pt modelId="{77F3E45C-C9D7-4552-AD76-925C03E4F5EC}" type="sibTrans" cxnId="{BA0EF74E-44EE-4523-A649-F4F8A961A233}">
      <dgm:prSet/>
      <dgm:spPr/>
      <dgm:t>
        <a:bodyPr/>
        <a:lstStyle/>
        <a:p>
          <a:endParaRPr lang="en-US"/>
        </a:p>
      </dgm:t>
    </dgm:pt>
    <dgm:pt modelId="{168B33A3-4B98-434C-9D1A-4FC9504A323F}">
      <dgm:prSet/>
      <dgm:spPr/>
      <dgm:t>
        <a:bodyPr/>
        <a:lstStyle/>
        <a:p>
          <a:r>
            <a:rPr lang="en-US"/>
            <a:t>intellectual</a:t>
          </a:r>
        </a:p>
      </dgm:t>
    </dgm:pt>
    <dgm:pt modelId="{69F8C491-8226-4774-8ABF-2CDC9A2AD158}" type="parTrans" cxnId="{8C3C8B9E-12B9-4AD5-A6BD-B0267471B8C0}">
      <dgm:prSet/>
      <dgm:spPr/>
      <dgm:t>
        <a:bodyPr/>
        <a:lstStyle/>
        <a:p>
          <a:endParaRPr lang="en-US"/>
        </a:p>
      </dgm:t>
    </dgm:pt>
    <dgm:pt modelId="{CE18F2B6-A563-4848-8229-503C16A0B5AD}" type="sibTrans" cxnId="{8C3C8B9E-12B9-4AD5-A6BD-B0267471B8C0}">
      <dgm:prSet/>
      <dgm:spPr/>
      <dgm:t>
        <a:bodyPr/>
        <a:lstStyle/>
        <a:p>
          <a:endParaRPr lang="en-US"/>
        </a:p>
      </dgm:t>
    </dgm:pt>
    <dgm:pt modelId="{3BE0B2D4-BCEA-4F0F-A2E3-808BACBB0AE6}">
      <dgm:prSet/>
      <dgm:spPr/>
      <dgm:t>
        <a:bodyPr/>
        <a:lstStyle/>
        <a:p>
          <a:r>
            <a:rPr lang="en-US"/>
            <a:t>occupational</a:t>
          </a:r>
        </a:p>
      </dgm:t>
    </dgm:pt>
    <dgm:pt modelId="{C0D4B1C9-3A85-4C1E-ACFE-53B4EFB32F39}" type="parTrans" cxnId="{179534A6-6134-4409-B13C-E90B8E2B8646}">
      <dgm:prSet/>
      <dgm:spPr/>
      <dgm:t>
        <a:bodyPr/>
        <a:lstStyle/>
        <a:p>
          <a:endParaRPr lang="en-US"/>
        </a:p>
      </dgm:t>
    </dgm:pt>
    <dgm:pt modelId="{286EF52D-BC15-43A3-8ADC-46C7281E802B}" type="sibTrans" cxnId="{179534A6-6134-4409-B13C-E90B8E2B8646}">
      <dgm:prSet/>
      <dgm:spPr/>
      <dgm:t>
        <a:bodyPr/>
        <a:lstStyle/>
        <a:p>
          <a:endParaRPr lang="en-US"/>
        </a:p>
      </dgm:t>
    </dgm:pt>
    <dgm:pt modelId="{564A06F5-735E-46D0-B232-B517AD482987}" type="pres">
      <dgm:prSet presAssocID="{57C45F7B-FB92-43A8-8C33-AF0DC6B2E8DA}" presName="composite" presStyleCnt="0">
        <dgm:presLayoutVars>
          <dgm:chMax val="1"/>
          <dgm:dir/>
          <dgm:resizeHandles val="exact"/>
        </dgm:presLayoutVars>
      </dgm:prSet>
      <dgm:spPr/>
      <dgm:t>
        <a:bodyPr/>
        <a:lstStyle/>
        <a:p>
          <a:endParaRPr lang="en-US"/>
        </a:p>
      </dgm:t>
    </dgm:pt>
    <dgm:pt modelId="{E0CF924A-94F8-4028-A74C-1E0E9B5F3AE3}" type="pres">
      <dgm:prSet presAssocID="{57C45F7B-FB92-43A8-8C33-AF0DC6B2E8DA}" presName="radial" presStyleCnt="0">
        <dgm:presLayoutVars>
          <dgm:animLvl val="ctr"/>
        </dgm:presLayoutVars>
      </dgm:prSet>
      <dgm:spPr/>
    </dgm:pt>
    <dgm:pt modelId="{23820318-0C5C-44E5-8630-F30AC2DCD8EE}" type="pres">
      <dgm:prSet presAssocID="{16F28115-2D3B-40A8-90CD-913F40982896}" presName="centerShape" presStyleLbl="vennNode1" presStyleIdx="0" presStyleCnt="7"/>
      <dgm:spPr/>
      <dgm:t>
        <a:bodyPr/>
        <a:lstStyle/>
        <a:p>
          <a:endParaRPr lang="en-US"/>
        </a:p>
      </dgm:t>
    </dgm:pt>
    <dgm:pt modelId="{D9AA6272-1F54-4722-BD3B-C32C47123D32}" type="pres">
      <dgm:prSet presAssocID="{28AA6E8A-5DDD-4139-9AE6-6108CCC496D2}" presName="node" presStyleLbl="vennNode1" presStyleIdx="1" presStyleCnt="7" custScaleX="233937" custScaleY="166941" custRadScaleRad="100618" custRadScaleInc="-2241">
        <dgm:presLayoutVars>
          <dgm:bulletEnabled val="1"/>
        </dgm:presLayoutVars>
      </dgm:prSet>
      <dgm:spPr/>
      <dgm:t>
        <a:bodyPr/>
        <a:lstStyle/>
        <a:p>
          <a:endParaRPr lang="en-US"/>
        </a:p>
      </dgm:t>
    </dgm:pt>
    <dgm:pt modelId="{68E86CB1-790A-498F-BEF6-CBE63E4343F0}" type="pres">
      <dgm:prSet presAssocID="{57704726-E4D3-4E7E-A1E6-4514F7D4DF59}" presName="node" presStyleLbl="vennNode1" presStyleIdx="2" presStyleCnt="7" custScaleX="163747" custScaleY="179609">
        <dgm:presLayoutVars>
          <dgm:bulletEnabled val="1"/>
        </dgm:presLayoutVars>
      </dgm:prSet>
      <dgm:spPr/>
      <dgm:t>
        <a:bodyPr/>
        <a:lstStyle/>
        <a:p>
          <a:endParaRPr lang="en-US"/>
        </a:p>
      </dgm:t>
    </dgm:pt>
    <dgm:pt modelId="{39F1435B-38A8-41AE-A291-7FE49EEFC506}" type="pres">
      <dgm:prSet presAssocID="{168B33A3-4B98-434C-9D1A-4FC9504A323F}" presName="node" presStyleLbl="vennNode1" presStyleIdx="3" presStyleCnt="7" custScaleX="167185" custScaleY="163785">
        <dgm:presLayoutVars>
          <dgm:bulletEnabled val="1"/>
        </dgm:presLayoutVars>
      </dgm:prSet>
      <dgm:spPr/>
      <dgm:t>
        <a:bodyPr/>
        <a:lstStyle/>
        <a:p>
          <a:endParaRPr lang="en-US"/>
        </a:p>
      </dgm:t>
    </dgm:pt>
    <dgm:pt modelId="{9961D36A-A9F0-4A45-BFB5-1097270CEA0A}" type="pres">
      <dgm:prSet presAssocID="{DA93159D-F06E-46B2-9C5F-04C917DF5873}" presName="node" presStyleLbl="vennNode1" presStyleIdx="4" presStyleCnt="7" custScaleX="210329" custScaleY="144561">
        <dgm:presLayoutVars>
          <dgm:bulletEnabled val="1"/>
        </dgm:presLayoutVars>
      </dgm:prSet>
      <dgm:spPr/>
      <dgm:t>
        <a:bodyPr/>
        <a:lstStyle/>
        <a:p>
          <a:endParaRPr lang="en-US"/>
        </a:p>
      </dgm:t>
    </dgm:pt>
    <dgm:pt modelId="{1A600737-E199-4760-B728-70308A47545A}" type="pres">
      <dgm:prSet presAssocID="{70FFE959-B5D0-406C-BBC5-2177806FE5DC}" presName="node" presStyleLbl="vennNode1" presStyleIdx="5" presStyleCnt="7" custScaleX="168103" custScaleY="155200">
        <dgm:presLayoutVars>
          <dgm:bulletEnabled val="1"/>
        </dgm:presLayoutVars>
      </dgm:prSet>
      <dgm:spPr/>
      <dgm:t>
        <a:bodyPr/>
        <a:lstStyle/>
        <a:p>
          <a:endParaRPr lang="en-US"/>
        </a:p>
      </dgm:t>
    </dgm:pt>
    <dgm:pt modelId="{FDB522A5-9EFB-46EE-9298-2964E51DEC0A}" type="pres">
      <dgm:prSet presAssocID="{3BE0B2D4-BCEA-4F0F-A2E3-808BACBB0AE6}" presName="node" presStyleLbl="vennNode1" presStyleIdx="6" presStyleCnt="7" custScaleX="164665" custScaleY="175317" custRadScaleRad="110715" custRadScaleInc="-9799">
        <dgm:presLayoutVars>
          <dgm:bulletEnabled val="1"/>
        </dgm:presLayoutVars>
      </dgm:prSet>
      <dgm:spPr/>
      <dgm:t>
        <a:bodyPr/>
        <a:lstStyle/>
        <a:p>
          <a:endParaRPr lang="en-US"/>
        </a:p>
      </dgm:t>
    </dgm:pt>
  </dgm:ptLst>
  <dgm:cxnLst>
    <dgm:cxn modelId="{179534A6-6134-4409-B13C-E90B8E2B8646}" srcId="{16F28115-2D3B-40A8-90CD-913F40982896}" destId="{3BE0B2D4-BCEA-4F0F-A2E3-808BACBB0AE6}" srcOrd="5" destOrd="0" parTransId="{C0D4B1C9-3A85-4C1E-ACFE-53B4EFB32F39}" sibTransId="{286EF52D-BC15-43A3-8ADC-46C7281E802B}"/>
    <dgm:cxn modelId="{BA0EF74E-44EE-4523-A649-F4F8A961A233}" srcId="{16F28115-2D3B-40A8-90CD-913F40982896}" destId="{70FFE959-B5D0-406C-BBC5-2177806FE5DC}" srcOrd="4" destOrd="0" parTransId="{3BE99A58-409E-41AA-893F-424971ED86A1}" sibTransId="{77F3E45C-C9D7-4552-AD76-925C03E4F5EC}"/>
    <dgm:cxn modelId="{E89E0FB6-DCEE-48E7-A299-751FE315FE28}" srcId="{16F28115-2D3B-40A8-90CD-913F40982896}" destId="{28AA6E8A-5DDD-4139-9AE6-6108CCC496D2}" srcOrd="0" destOrd="0" parTransId="{30A0E539-1C46-4699-AC60-BD0DD387374A}" sibTransId="{0D931358-8D94-45A3-9A1C-6A70C55A7981}"/>
    <dgm:cxn modelId="{05B906B1-BF3B-4931-BDD3-24550F4A988E}" srcId="{57C45F7B-FB92-43A8-8C33-AF0DC6B2E8DA}" destId="{16F28115-2D3B-40A8-90CD-913F40982896}" srcOrd="0" destOrd="0" parTransId="{195BC4DE-49DE-4B20-816D-5772E8B82EB8}" sibTransId="{3FF7BB21-45B2-4B3F-AC0E-B4E0FA6482CB}"/>
    <dgm:cxn modelId="{D992AF8E-9307-4C08-8D93-C74CA6909E3F}" type="presOf" srcId="{70FFE959-B5D0-406C-BBC5-2177806FE5DC}" destId="{1A600737-E199-4760-B728-70308A47545A}" srcOrd="0" destOrd="0" presId="urn:microsoft.com/office/officeart/2005/8/layout/radial3"/>
    <dgm:cxn modelId="{8538FD9E-C37F-41B8-AACF-346D085F9DCC}" srcId="{16F28115-2D3B-40A8-90CD-913F40982896}" destId="{DA93159D-F06E-46B2-9C5F-04C917DF5873}" srcOrd="3" destOrd="0" parTransId="{D0DE3B48-D8C9-4B69-A7A7-ECF972EDF963}" sibTransId="{ADD5E2AC-2C05-4399-8E21-C5BD6D55CB90}"/>
    <dgm:cxn modelId="{FF3EF89B-9E55-4016-B412-9263BAA1540C}" type="presOf" srcId="{16F28115-2D3B-40A8-90CD-913F40982896}" destId="{23820318-0C5C-44E5-8630-F30AC2DCD8EE}" srcOrd="0" destOrd="0" presId="urn:microsoft.com/office/officeart/2005/8/layout/radial3"/>
    <dgm:cxn modelId="{C64BA0FE-BE76-4553-AC29-481374363067}" type="presOf" srcId="{57704726-E4D3-4E7E-A1E6-4514F7D4DF59}" destId="{68E86CB1-790A-498F-BEF6-CBE63E4343F0}" srcOrd="0" destOrd="0" presId="urn:microsoft.com/office/officeart/2005/8/layout/radial3"/>
    <dgm:cxn modelId="{71D873A9-FBF3-4F6E-AD8C-2FDCB854DC4D}" type="presOf" srcId="{57C45F7B-FB92-43A8-8C33-AF0DC6B2E8DA}" destId="{564A06F5-735E-46D0-B232-B517AD482987}" srcOrd="0" destOrd="0" presId="urn:microsoft.com/office/officeart/2005/8/layout/radial3"/>
    <dgm:cxn modelId="{E98A70EB-DFE8-4BD8-B979-DB08BE1CB806}" type="presOf" srcId="{DA93159D-F06E-46B2-9C5F-04C917DF5873}" destId="{9961D36A-A9F0-4A45-BFB5-1097270CEA0A}" srcOrd="0" destOrd="0" presId="urn:microsoft.com/office/officeart/2005/8/layout/radial3"/>
    <dgm:cxn modelId="{8C3C8B9E-12B9-4AD5-A6BD-B0267471B8C0}" srcId="{16F28115-2D3B-40A8-90CD-913F40982896}" destId="{168B33A3-4B98-434C-9D1A-4FC9504A323F}" srcOrd="2" destOrd="0" parTransId="{69F8C491-8226-4774-8ABF-2CDC9A2AD158}" sibTransId="{CE18F2B6-A563-4848-8229-503C16A0B5AD}"/>
    <dgm:cxn modelId="{B13B204B-7010-4029-B2DE-C1848A0B8065}" type="presOf" srcId="{28AA6E8A-5DDD-4139-9AE6-6108CCC496D2}" destId="{D9AA6272-1F54-4722-BD3B-C32C47123D32}" srcOrd="0" destOrd="0" presId="urn:microsoft.com/office/officeart/2005/8/layout/radial3"/>
    <dgm:cxn modelId="{F870C0EC-268B-4B7C-ADAD-5DE00575AB99}" srcId="{16F28115-2D3B-40A8-90CD-913F40982896}" destId="{57704726-E4D3-4E7E-A1E6-4514F7D4DF59}" srcOrd="1" destOrd="0" parTransId="{04382852-4424-448B-ACEE-1BBB729DA808}" sibTransId="{6BBCC5F6-E0C6-4D35-B09E-7E2F1B4E9C35}"/>
    <dgm:cxn modelId="{AAE43A80-DE8D-442F-B00E-954F6199A800}" type="presOf" srcId="{3BE0B2D4-BCEA-4F0F-A2E3-808BACBB0AE6}" destId="{FDB522A5-9EFB-46EE-9298-2964E51DEC0A}" srcOrd="0" destOrd="0" presId="urn:microsoft.com/office/officeart/2005/8/layout/radial3"/>
    <dgm:cxn modelId="{7D7170FA-A2F5-450C-B05F-E279DC5F7721}" type="presOf" srcId="{168B33A3-4B98-434C-9D1A-4FC9504A323F}" destId="{39F1435B-38A8-41AE-A291-7FE49EEFC506}" srcOrd="0" destOrd="0" presId="urn:microsoft.com/office/officeart/2005/8/layout/radial3"/>
    <dgm:cxn modelId="{7E4C9314-C92A-4893-AE5D-285E8216DAE6}" type="presParOf" srcId="{564A06F5-735E-46D0-B232-B517AD482987}" destId="{E0CF924A-94F8-4028-A74C-1E0E9B5F3AE3}" srcOrd="0" destOrd="0" presId="urn:microsoft.com/office/officeart/2005/8/layout/radial3"/>
    <dgm:cxn modelId="{621E7B0B-1E92-4CC5-8460-ADDC7A8F3B15}" type="presParOf" srcId="{E0CF924A-94F8-4028-A74C-1E0E9B5F3AE3}" destId="{23820318-0C5C-44E5-8630-F30AC2DCD8EE}" srcOrd="0" destOrd="0" presId="urn:microsoft.com/office/officeart/2005/8/layout/radial3"/>
    <dgm:cxn modelId="{6D0897C4-0274-473B-AB62-DB5FE84393FB}" type="presParOf" srcId="{E0CF924A-94F8-4028-A74C-1E0E9B5F3AE3}" destId="{D9AA6272-1F54-4722-BD3B-C32C47123D32}" srcOrd="1" destOrd="0" presId="urn:microsoft.com/office/officeart/2005/8/layout/radial3"/>
    <dgm:cxn modelId="{43D454E3-F1AF-485F-876B-FF58DD88E8B0}" type="presParOf" srcId="{E0CF924A-94F8-4028-A74C-1E0E9B5F3AE3}" destId="{68E86CB1-790A-498F-BEF6-CBE63E4343F0}" srcOrd="2" destOrd="0" presId="urn:microsoft.com/office/officeart/2005/8/layout/radial3"/>
    <dgm:cxn modelId="{4B5A538D-21BB-42BD-BD01-659D058E1F26}" type="presParOf" srcId="{E0CF924A-94F8-4028-A74C-1E0E9B5F3AE3}" destId="{39F1435B-38A8-41AE-A291-7FE49EEFC506}" srcOrd="3" destOrd="0" presId="urn:microsoft.com/office/officeart/2005/8/layout/radial3"/>
    <dgm:cxn modelId="{D1E61D9B-F723-463E-AD83-59D168BF6998}" type="presParOf" srcId="{E0CF924A-94F8-4028-A74C-1E0E9B5F3AE3}" destId="{9961D36A-A9F0-4A45-BFB5-1097270CEA0A}" srcOrd="4" destOrd="0" presId="urn:microsoft.com/office/officeart/2005/8/layout/radial3"/>
    <dgm:cxn modelId="{019799B9-B7F3-4B5D-B402-06942BA0E640}" type="presParOf" srcId="{E0CF924A-94F8-4028-A74C-1E0E9B5F3AE3}" destId="{1A600737-E199-4760-B728-70308A47545A}" srcOrd="5" destOrd="0" presId="urn:microsoft.com/office/officeart/2005/8/layout/radial3"/>
    <dgm:cxn modelId="{E96541B3-55B0-41AB-831B-8611EA738381}" type="presParOf" srcId="{E0CF924A-94F8-4028-A74C-1E0E9B5F3AE3}" destId="{FDB522A5-9EFB-46EE-9298-2964E51DEC0A}"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8CC45A-CD37-4C18-9748-45E980B72EA9}"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D17B6BB-C511-42F5-99BD-D7178896C401}">
      <dgm:prSet phldrT="[Text]"/>
      <dgm:spPr/>
      <dgm:t>
        <a:bodyPr/>
        <a:lstStyle/>
        <a:p>
          <a:r>
            <a:rPr lang="en-US" dirty="0" smtClean="0"/>
            <a:t>Positive Psychology practices  = promotion of well-being</a:t>
          </a:r>
          <a:endParaRPr lang="en-US" dirty="0"/>
        </a:p>
      </dgm:t>
    </dgm:pt>
    <dgm:pt modelId="{674DE885-904B-4B8D-81C0-AC705C1B9959}" type="parTrans" cxnId="{FCCC88D5-D98A-4FC1-9344-EAA1015BD78F}">
      <dgm:prSet/>
      <dgm:spPr/>
      <dgm:t>
        <a:bodyPr/>
        <a:lstStyle/>
        <a:p>
          <a:endParaRPr lang="en-US"/>
        </a:p>
      </dgm:t>
    </dgm:pt>
    <dgm:pt modelId="{745E36A2-FF0B-4E68-9588-C342560C1793}" type="sibTrans" cxnId="{FCCC88D5-D98A-4FC1-9344-EAA1015BD78F}">
      <dgm:prSet/>
      <dgm:spPr/>
      <dgm:t>
        <a:bodyPr/>
        <a:lstStyle/>
        <a:p>
          <a:endParaRPr lang="en-US"/>
        </a:p>
      </dgm:t>
    </dgm:pt>
    <dgm:pt modelId="{AEB66E52-8F02-4871-A697-8326EBDE39DF}">
      <dgm:prSet phldrT="[Text]"/>
      <dgm:spPr/>
      <dgm:t>
        <a:bodyPr/>
        <a:lstStyle/>
        <a:p>
          <a:r>
            <a:rPr lang="en-US" dirty="0" smtClean="0"/>
            <a:t>Traditional MH tools = relief of distress</a:t>
          </a:r>
          <a:endParaRPr lang="en-US" dirty="0"/>
        </a:p>
      </dgm:t>
    </dgm:pt>
    <dgm:pt modelId="{4028AC5B-2928-437F-BC81-75FF1FE0A6BE}" type="parTrans" cxnId="{C44EA801-9A4B-410D-90FC-353B2556A7AE}">
      <dgm:prSet/>
      <dgm:spPr/>
      <dgm:t>
        <a:bodyPr/>
        <a:lstStyle/>
        <a:p>
          <a:endParaRPr lang="en-US"/>
        </a:p>
      </dgm:t>
    </dgm:pt>
    <dgm:pt modelId="{A6DBAFDB-21F6-4C04-9985-F78BB75E0B78}" type="sibTrans" cxnId="{C44EA801-9A4B-410D-90FC-353B2556A7AE}">
      <dgm:prSet/>
      <dgm:spPr/>
      <dgm:t>
        <a:bodyPr/>
        <a:lstStyle/>
        <a:p>
          <a:endParaRPr lang="en-US"/>
        </a:p>
      </dgm:t>
    </dgm:pt>
    <dgm:pt modelId="{22576208-6713-4329-AE21-6F41ED30C975}">
      <dgm:prSet phldrT="[Text]" custT="1"/>
      <dgm:spPr/>
      <dgm:t>
        <a:bodyPr/>
        <a:lstStyle/>
        <a:p>
          <a:r>
            <a:rPr lang="en-US" sz="2400" b="1" dirty="0" smtClean="0">
              <a:solidFill>
                <a:schemeClr val="accent6"/>
              </a:solidFill>
            </a:rPr>
            <a:t>Real &amp; Sustained Change</a:t>
          </a:r>
          <a:endParaRPr lang="en-US" sz="2400" b="1" dirty="0">
            <a:solidFill>
              <a:schemeClr val="accent6"/>
            </a:solidFill>
          </a:endParaRPr>
        </a:p>
      </dgm:t>
    </dgm:pt>
    <dgm:pt modelId="{2439A565-CFA5-4FDF-B5D5-D4A59E2766AA}" type="parTrans" cxnId="{A065FED8-758A-4E61-8553-65853696ACF4}">
      <dgm:prSet/>
      <dgm:spPr/>
      <dgm:t>
        <a:bodyPr/>
        <a:lstStyle/>
        <a:p>
          <a:endParaRPr lang="en-US"/>
        </a:p>
      </dgm:t>
    </dgm:pt>
    <dgm:pt modelId="{F9B10BD9-B1E2-4490-9AED-1A1718F7F0E5}" type="sibTrans" cxnId="{A065FED8-758A-4E61-8553-65853696ACF4}">
      <dgm:prSet/>
      <dgm:spPr/>
      <dgm:t>
        <a:bodyPr/>
        <a:lstStyle/>
        <a:p>
          <a:endParaRPr lang="en-US"/>
        </a:p>
      </dgm:t>
    </dgm:pt>
    <dgm:pt modelId="{C42DE2E8-DA20-4527-AB83-31CEEAFF48D1}" type="pres">
      <dgm:prSet presAssocID="{868CC45A-CD37-4C18-9748-45E980B72EA9}" presName="Name0" presStyleCnt="0">
        <dgm:presLayoutVars>
          <dgm:chMax val="4"/>
          <dgm:resizeHandles val="exact"/>
        </dgm:presLayoutVars>
      </dgm:prSet>
      <dgm:spPr/>
      <dgm:t>
        <a:bodyPr/>
        <a:lstStyle/>
        <a:p>
          <a:endParaRPr lang="en-US"/>
        </a:p>
      </dgm:t>
    </dgm:pt>
    <dgm:pt modelId="{87686EE0-4D33-48EE-9B9C-957E0990D71A}" type="pres">
      <dgm:prSet presAssocID="{868CC45A-CD37-4C18-9748-45E980B72EA9}" presName="ellipse" presStyleLbl="trBgShp" presStyleIdx="0" presStyleCnt="1" custLinFactNeighborX="4272" custLinFactNeighborY="51852"/>
      <dgm:spPr/>
    </dgm:pt>
    <dgm:pt modelId="{EB4A1080-CC46-4E62-AD39-15E790DAAC9F}" type="pres">
      <dgm:prSet presAssocID="{868CC45A-CD37-4C18-9748-45E980B72EA9}" presName="arrow1" presStyleLbl="fgShp" presStyleIdx="0" presStyleCnt="1" custLinFactY="8209" custLinFactNeighborX="33784" custLinFactNeighborY="100000"/>
      <dgm:spPr/>
    </dgm:pt>
    <dgm:pt modelId="{8FA5952D-3687-4613-BA86-BFEB0085F221}" type="pres">
      <dgm:prSet presAssocID="{868CC45A-CD37-4C18-9748-45E980B72EA9}" presName="rectangle" presStyleLbl="revTx" presStyleIdx="0" presStyleCnt="1" custScaleX="121621" custScaleY="148650" custLinFactNeighborX="8784" custLinFactNeighborY="47477">
        <dgm:presLayoutVars>
          <dgm:bulletEnabled val="1"/>
        </dgm:presLayoutVars>
      </dgm:prSet>
      <dgm:spPr/>
      <dgm:t>
        <a:bodyPr/>
        <a:lstStyle/>
        <a:p>
          <a:endParaRPr lang="en-US"/>
        </a:p>
      </dgm:t>
    </dgm:pt>
    <dgm:pt modelId="{AB3ACC19-5614-46EB-B9B7-6F5FBD4FF00C}" type="pres">
      <dgm:prSet presAssocID="{AEB66E52-8F02-4871-A697-8326EBDE39DF}" presName="item1" presStyleLbl="node1" presStyleIdx="0" presStyleCnt="2" custScaleX="148481" custScaleY="124759" custLinFactNeighborX="47580" custLinFactNeighborY="-28829">
        <dgm:presLayoutVars>
          <dgm:bulletEnabled val="1"/>
        </dgm:presLayoutVars>
      </dgm:prSet>
      <dgm:spPr/>
      <dgm:t>
        <a:bodyPr/>
        <a:lstStyle/>
        <a:p>
          <a:endParaRPr lang="en-US"/>
        </a:p>
      </dgm:t>
    </dgm:pt>
    <dgm:pt modelId="{E59FC34D-496B-49C3-AEE3-CBB22FEEB861}" type="pres">
      <dgm:prSet presAssocID="{22576208-6713-4329-AE21-6F41ED30C975}" presName="item2" presStyleLbl="node1" presStyleIdx="1" presStyleCnt="2" custScaleX="147448" custScaleY="133273">
        <dgm:presLayoutVars>
          <dgm:bulletEnabled val="1"/>
        </dgm:presLayoutVars>
      </dgm:prSet>
      <dgm:spPr/>
      <dgm:t>
        <a:bodyPr/>
        <a:lstStyle/>
        <a:p>
          <a:endParaRPr lang="en-US"/>
        </a:p>
      </dgm:t>
    </dgm:pt>
    <dgm:pt modelId="{3CE9D52E-006C-4CE2-8B63-36A77E5C3CB9}" type="pres">
      <dgm:prSet presAssocID="{868CC45A-CD37-4C18-9748-45E980B72EA9}" presName="funnel" presStyleLbl="trAlignAcc1" presStyleIdx="0" presStyleCnt="1" custLinFactNeighborX="5405" custLinFactNeighborY="20536"/>
      <dgm:spPr/>
    </dgm:pt>
  </dgm:ptLst>
  <dgm:cxnLst>
    <dgm:cxn modelId="{A065FED8-758A-4E61-8553-65853696ACF4}" srcId="{868CC45A-CD37-4C18-9748-45E980B72EA9}" destId="{22576208-6713-4329-AE21-6F41ED30C975}" srcOrd="2" destOrd="0" parTransId="{2439A565-CFA5-4FDF-B5D5-D4A59E2766AA}" sibTransId="{F9B10BD9-B1E2-4490-9AED-1A1718F7F0E5}"/>
    <dgm:cxn modelId="{C44EA801-9A4B-410D-90FC-353B2556A7AE}" srcId="{868CC45A-CD37-4C18-9748-45E980B72EA9}" destId="{AEB66E52-8F02-4871-A697-8326EBDE39DF}" srcOrd="1" destOrd="0" parTransId="{4028AC5B-2928-437F-BC81-75FF1FE0A6BE}" sibTransId="{A6DBAFDB-21F6-4C04-9985-F78BB75E0B78}"/>
    <dgm:cxn modelId="{FCCC88D5-D98A-4FC1-9344-EAA1015BD78F}" srcId="{868CC45A-CD37-4C18-9748-45E980B72EA9}" destId="{9D17B6BB-C511-42F5-99BD-D7178896C401}" srcOrd="0" destOrd="0" parTransId="{674DE885-904B-4B8D-81C0-AC705C1B9959}" sibTransId="{745E36A2-FF0B-4E68-9588-C342560C1793}"/>
    <dgm:cxn modelId="{FB177A8E-E11E-44A9-945A-927A40216A76}" type="presOf" srcId="{22576208-6713-4329-AE21-6F41ED30C975}" destId="{8FA5952D-3687-4613-BA86-BFEB0085F221}" srcOrd="0" destOrd="0" presId="urn:microsoft.com/office/officeart/2005/8/layout/funnel1"/>
    <dgm:cxn modelId="{7B669054-841A-4C52-B914-14FAEED0A2E7}" type="presOf" srcId="{AEB66E52-8F02-4871-A697-8326EBDE39DF}" destId="{AB3ACC19-5614-46EB-B9B7-6F5FBD4FF00C}" srcOrd="0" destOrd="0" presId="urn:microsoft.com/office/officeart/2005/8/layout/funnel1"/>
    <dgm:cxn modelId="{26129740-1337-4CA3-AD52-80EDA5908D50}" type="presOf" srcId="{868CC45A-CD37-4C18-9748-45E980B72EA9}" destId="{C42DE2E8-DA20-4527-AB83-31CEEAFF48D1}" srcOrd="0" destOrd="0" presId="urn:microsoft.com/office/officeart/2005/8/layout/funnel1"/>
    <dgm:cxn modelId="{F7FE9064-3390-49C0-A779-CB2C3DE1C59B}" type="presOf" srcId="{9D17B6BB-C511-42F5-99BD-D7178896C401}" destId="{E59FC34D-496B-49C3-AEE3-CBB22FEEB861}" srcOrd="0" destOrd="0" presId="urn:microsoft.com/office/officeart/2005/8/layout/funnel1"/>
    <dgm:cxn modelId="{4B3D74B5-E20C-4AD9-988A-942B5C0FF72A}" type="presParOf" srcId="{C42DE2E8-DA20-4527-AB83-31CEEAFF48D1}" destId="{87686EE0-4D33-48EE-9B9C-957E0990D71A}" srcOrd="0" destOrd="0" presId="urn:microsoft.com/office/officeart/2005/8/layout/funnel1"/>
    <dgm:cxn modelId="{B3ADB1C1-A9D1-4DF1-BE14-CA2AC6683302}" type="presParOf" srcId="{C42DE2E8-DA20-4527-AB83-31CEEAFF48D1}" destId="{EB4A1080-CC46-4E62-AD39-15E790DAAC9F}" srcOrd="1" destOrd="0" presId="urn:microsoft.com/office/officeart/2005/8/layout/funnel1"/>
    <dgm:cxn modelId="{E8D69B00-CBEB-43B2-A940-B874CE5D2E49}" type="presParOf" srcId="{C42DE2E8-DA20-4527-AB83-31CEEAFF48D1}" destId="{8FA5952D-3687-4613-BA86-BFEB0085F221}" srcOrd="2" destOrd="0" presId="urn:microsoft.com/office/officeart/2005/8/layout/funnel1"/>
    <dgm:cxn modelId="{0F333EA4-9447-46A1-9215-FA8CE66ADA07}" type="presParOf" srcId="{C42DE2E8-DA20-4527-AB83-31CEEAFF48D1}" destId="{AB3ACC19-5614-46EB-B9B7-6F5FBD4FF00C}" srcOrd="3" destOrd="0" presId="urn:microsoft.com/office/officeart/2005/8/layout/funnel1"/>
    <dgm:cxn modelId="{EB6001F6-12A1-405B-BC41-B81B672B0322}" type="presParOf" srcId="{C42DE2E8-DA20-4527-AB83-31CEEAFF48D1}" destId="{E59FC34D-496B-49C3-AEE3-CBB22FEEB861}" srcOrd="4" destOrd="0" presId="urn:microsoft.com/office/officeart/2005/8/layout/funnel1"/>
    <dgm:cxn modelId="{A2F0A1C2-B85D-48D9-9CC2-D736FE83BB7C}" type="presParOf" srcId="{C42DE2E8-DA20-4527-AB83-31CEEAFF48D1}" destId="{3CE9D52E-006C-4CE2-8B63-36A77E5C3CB9}"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9B962F-C7C4-4D51-A6CE-08C617AE5C7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C74DA18-DE7B-4D80-B597-681D49AA83B4}">
      <dgm:prSet phldrT="[Text]" custT="1"/>
      <dgm:spPr/>
      <dgm:t>
        <a:bodyPr vert="horz"/>
        <a:lstStyle/>
        <a:p>
          <a:r>
            <a:rPr lang="en-US" sz="1400" dirty="0" smtClean="0"/>
            <a:t>Look for &amp; see possibilities</a:t>
          </a:r>
          <a:endParaRPr lang="en-US" sz="1400" dirty="0"/>
        </a:p>
      </dgm:t>
    </dgm:pt>
    <dgm:pt modelId="{7AE90324-BAEC-4EFB-9F7F-2B1B6DB9A5DF}" type="parTrans" cxnId="{F8B61AC3-72A5-4408-B07B-29E107927918}">
      <dgm:prSet/>
      <dgm:spPr/>
      <dgm:t>
        <a:bodyPr/>
        <a:lstStyle/>
        <a:p>
          <a:endParaRPr lang="en-US"/>
        </a:p>
      </dgm:t>
    </dgm:pt>
    <dgm:pt modelId="{29A0FBB2-E6D6-4F86-AA80-74D0D2DE6A19}" type="sibTrans" cxnId="{F8B61AC3-72A5-4408-B07B-29E107927918}">
      <dgm:prSet/>
      <dgm:spPr/>
      <dgm:t>
        <a:bodyPr/>
        <a:lstStyle/>
        <a:p>
          <a:endParaRPr lang="en-US"/>
        </a:p>
      </dgm:t>
    </dgm:pt>
    <dgm:pt modelId="{A0B7BF6A-BBFB-4C87-A685-A652CAE814E9}">
      <dgm:prSet phldrT="[Text]" custT="1"/>
      <dgm:spPr/>
      <dgm:t>
        <a:bodyPr vert="horz"/>
        <a:lstStyle/>
        <a:p>
          <a:r>
            <a:rPr lang="en-US" sz="1400" dirty="0" smtClean="0"/>
            <a:t>Notice beauty/ blessings/ benefits</a:t>
          </a:r>
          <a:endParaRPr lang="en-US" sz="1400" dirty="0"/>
        </a:p>
      </dgm:t>
    </dgm:pt>
    <dgm:pt modelId="{67F34CF7-4CA3-41B3-8958-BE8421BC952A}" type="parTrans" cxnId="{0B29FB91-F222-4706-8892-D14211E890FB}">
      <dgm:prSet/>
      <dgm:spPr/>
      <dgm:t>
        <a:bodyPr/>
        <a:lstStyle/>
        <a:p>
          <a:endParaRPr lang="en-US"/>
        </a:p>
      </dgm:t>
    </dgm:pt>
    <dgm:pt modelId="{F6B503BE-DE44-4B07-8187-02286277E9A7}" type="sibTrans" cxnId="{0B29FB91-F222-4706-8892-D14211E890FB}">
      <dgm:prSet/>
      <dgm:spPr/>
      <dgm:t>
        <a:bodyPr/>
        <a:lstStyle/>
        <a:p>
          <a:endParaRPr lang="en-US"/>
        </a:p>
      </dgm:t>
    </dgm:pt>
    <dgm:pt modelId="{3DF4D1CB-166F-45D6-86C6-C6F43B17456A}">
      <dgm:prSet phldrT="[Text]" custT="1"/>
      <dgm:spPr/>
      <dgm:t>
        <a:bodyPr vert="horz"/>
        <a:lstStyle/>
        <a:p>
          <a:r>
            <a:rPr lang="en-US" sz="1400" dirty="0" smtClean="0"/>
            <a:t>Cultivate positive feelings</a:t>
          </a:r>
          <a:endParaRPr lang="en-US" sz="1400" dirty="0"/>
        </a:p>
      </dgm:t>
    </dgm:pt>
    <dgm:pt modelId="{45920FCC-5DDB-4F52-B3AB-44F5144F56AA}" type="parTrans" cxnId="{09BD670D-28F7-4EEE-A520-42EDF98E15D2}">
      <dgm:prSet/>
      <dgm:spPr/>
      <dgm:t>
        <a:bodyPr/>
        <a:lstStyle/>
        <a:p>
          <a:endParaRPr lang="en-US"/>
        </a:p>
      </dgm:t>
    </dgm:pt>
    <dgm:pt modelId="{EBE7E3D2-F6A1-4DED-AA47-AFC082A10CC5}" type="sibTrans" cxnId="{09BD670D-28F7-4EEE-A520-42EDF98E15D2}">
      <dgm:prSet/>
      <dgm:spPr/>
      <dgm:t>
        <a:bodyPr/>
        <a:lstStyle/>
        <a:p>
          <a:endParaRPr lang="en-US"/>
        </a:p>
      </dgm:t>
    </dgm:pt>
    <dgm:pt modelId="{9281F99A-5F84-47A3-A2AD-245B7A9D9AAF}">
      <dgm:prSet custT="1"/>
      <dgm:spPr/>
      <dgm:t>
        <a:bodyPr vert="horz"/>
        <a:lstStyle/>
        <a:p>
          <a:r>
            <a:rPr lang="en-US" sz="1400" dirty="0" smtClean="0"/>
            <a:t>Focus on strengths</a:t>
          </a:r>
          <a:endParaRPr lang="en-US" sz="1400" dirty="0"/>
        </a:p>
      </dgm:t>
    </dgm:pt>
    <dgm:pt modelId="{9CF6E3B0-6224-4002-8923-717A852C24E6}" type="parTrans" cxnId="{E47CEBEA-03A8-48FC-A709-98239E90FF48}">
      <dgm:prSet/>
      <dgm:spPr/>
      <dgm:t>
        <a:bodyPr/>
        <a:lstStyle/>
        <a:p>
          <a:endParaRPr lang="en-US"/>
        </a:p>
      </dgm:t>
    </dgm:pt>
    <dgm:pt modelId="{40E39EAF-C40E-4AA7-8BC0-5B40B15CF132}" type="sibTrans" cxnId="{E47CEBEA-03A8-48FC-A709-98239E90FF48}">
      <dgm:prSet/>
      <dgm:spPr/>
      <dgm:t>
        <a:bodyPr/>
        <a:lstStyle/>
        <a:p>
          <a:endParaRPr lang="en-US"/>
        </a:p>
      </dgm:t>
    </dgm:pt>
    <dgm:pt modelId="{AFA61BA4-E256-4FFD-B088-047928ADAFD5}">
      <dgm:prSet custT="1"/>
      <dgm:spPr/>
      <dgm:t>
        <a:bodyPr vert="horz"/>
        <a:lstStyle/>
        <a:p>
          <a:r>
            <a:rPr lang="en-US" sz="1400" dirty="0" smtClean="0"/>
            <a:t>Cherish relationships</a:t>
          </a:r>
          <a:endParaRPr lang="en-US" sz="1400" dirty="0"/>
        </a:p>
      </dgm:t>
    </dgm:pt>
    <dgm:pt modelId="{464FA197-3DA6-4395-A31D-541B4A88DC2F}" type="parTrans" cxnId="{87E9300E-F465-4728-B32A-8E08BDD03E8F}">
      <dgm:prSet/>
      <dgm:spPr/>
      <dgm:t>
        <a:bodyPr/>
        <a:lstStyle/>
        <a:p>
          <a:endParaRPr lang="en-US"/>
        </a:p>
      </dgm:t>
    </dgm:pt>
    <dgm:pt modelId="{B13E12A2-D6D7-4055-91B5-C5B066A5646A}" type="sibTrans" cxnId="{87E9300E-F465-4728-B32A-8E08BDD03E8F}">
      <dgm:prSet/>
      <dgm:spPr/>
      <dgm:t>
        <a:bodyPr/>
        <a:lstStyle/>
        <a:p>
          <a:endParaRPr lang="en-US"/>
        </a:p>
      </dgm:t>
    </dgm:pt>
    <dgm:pt modelId="{FC5902CD-154A-4EE0-AD25-754484163C3B}">
      <dgm:prSet custT="1"/>
      <dgm:spPr/>
      <dgm:t>
        <a:bodyPr vert="horz"/>
        <a:lstStyle/>
        <a:p>
          <a:r>
            <a:rPr lang="en-US" sz="1400" dirty="0" smtClean="0"/>
            <a:t>Create challenging goals</a:t>
          </a:r>
          <a:endParaRPr lang="en-US" sz="1400" dirty="0"/>
        </a:p>
      </dgm:t>
    </dgm:pt>
    <dgm:pt modelId="{B740A79A-7ECF-49FF-A4F7-7485139DF974}" type="parTrans" cxnId="{87450700-46FE-43BD-954F-CD9AB70EF066}">
      <dgm:prSet/>
      <dgm:spPr/>
      <dgm:t>
        <a:bodyPr/>
        <a:lstStyle/>
        <a:p>
          <a:endParaRPr lang="en-US"/>
        </a:p>
      </dgm:t>
    </dgm:pt>
    <dgm:pt modelId="{D4A3D213-AD4B-4D0A-AE70-49436982EC54}" type="sibTrans" cxnId="{87450700-46FE-43BD-954F-CD9AB70EF066}">
      <dgm:prSet/>
      <dgm:spPr/>
      <dgm:t>
        <a:bodyPr/>
        <a:lstStyle/>
        <a:p>
          <a:endParaRPr lang="en-US"/>
        </a:p>
      </dgm:t>
    </dgm:pt>
    <dgm:pt modelId="{B53EBCC2-EB40-463C-8CF0-3E6A9639FCE5}">
      <dgm:prSet custT="1"/>
      <dgm:spPr/>
      <dgm:t>
        <a:bodyPr vert="horz"/>
        <a:lstStyle/>
        <a:p>
          <a:r>
            <a:rPr lang="en-US" sz="1400" dirty="0" smtClean="0"/>
            <a:t>Find purpose &amp; meaning</a:t>
          </a:r>
          <a:endParaRPr lang="en-US" sz="1400" dirty="0"/>
        </a:p>
      </dgm:t>
    </dgm:pt>
    <dgm:pt modelId="{34C0A0A4-462A-496B-A212-DC732039DE61}" type="parTrans" cxnId="{C1A89966-0DA4-49C8-BC4D-01700F16262A}">
      <dgm:prSet/>
      <dgm:spPr/>
      <dgm:t>
        <a:bodyPr/>
        <a:lstStyle/>
        <a:p>
          <a:endParaRPr lang="en-US"/>
        </a:p>
      </dgm:t>
    </dgm:pt>
    <dgm:pt modelId="{3D670712-F513-413E-A68E-CFD0D515F9B0}" type="sibTrans" cxnId="{C1A89966-0DA4-49C8-BC4D-01700F16262A}">
      <dgm:prSet/>
      <dgm:spPr/>
      <dgm:t>
        <a:bodyPr/>
        <a:lstStyle/>
        <a:p>
          <a:endParaRPr lang="en-US"/>
        </a:p>
      </dgm:t>
    </dgm:pt>
    <dgm:pt modelId="{E681DF86-D0ED-4476-B0B8-FD90A289BD77}" type="pres">
      <dgm:prSet presAssocID="{B39B962F-C7C4-4D51-A6CE-08C617AE5C76}" presName="rootnode" presStyleCnt="0">
        <dgm:presLayoutVars>
          <dgm:chMax/>
          <dgm:chPref/>
          <dgm:dir/>
          <dgm:animLvl val="lvl"/>
        </dgm:presLayoutVars>
      </dgm:prSet>
      <dgm:spPr/>
      <dgm:t>
        <a:bodyPr/>
        <a:lstStyle/>
        <a:p>
          <a:endParaRPr lang="en-US"/>
        </a:p>
      </dgm:t>
    </dgm:pt>
    <dgm:pt modelId="{37948426-4691-4E78-B928-52D8443FFF93}" type="pres">
      <dgm:prSet presAssocID="{5C74DA18-DE7B-4D80-B597-681D49AA83B4}" presName="composite" presStyleCnt="0"/>
      <dgm:spPr/>
    </dgm:pt>
    <dgm:pt modelId="{21EF93A0-3A59-435E-89A9-59BC99222CA8}" type="pres">
      <dgm:prSet presAssocID="{5C74DA18-DE7B-4D80-B597-681D49AA83B4}" presName="bentUpArrow1" presStyleLbl="alignImgPlace1" presStyleIdx="0" presStyleCnt="6"/>
      <dgm:spPr/>
    </dgm:pt>
    <dgm:pt modelId="{12A96665-D4DD-4CF2-A54B-0DD5075A74C1}" type="pres">
      <dgm:prSet presAssocID="{5C74DA18-DE7B-4D80-B597-681D49AA83B4}" presName="ParentText" presStyleLbl="node1" presStyleIdx="0" presStyleCnt="7">
        <dgm:presLayoutVars>
          <dgm:chMax val="1"/>
          <dgm:chPref val="1"/>
          <dgm:bulletEnabled val="1"/>
        </dgm:presLayoutVars>
      </dgm:prSet>
      <dgm:spPr/>
      <dgm:t>
        <a:bodyPr/>
        <a:lstStyle/>
        <a:p>
          <a:endParaRPr lang="en-US"/>
        </a:p>
      </dgm:t>
    </dgm:pt>
    <dgm:pt modelId="{F2B986E1-FB0B-40DB-A7B1-3AE30CD7B931}" type="pres">
      <dgm:prSet presAssocID="{5C74DA18-DE7B-4D80-B597-681D49AA83B4}" presName="ChildText" presStyleLbl="revTx" presStyleIdx="0" presStyleCnt="6">
        <dgm:presLayoutVars>
          <dgm:chMax val="0"/>
          <dgm:chPref val="0"/>
          <dgm:bulletEnabled val="1"/>
        </dgm:presLayoutVars>
      </dgm:prSet>
      <dgm:spPr/>
    </dgm:pt>
    <dgm:pt modelId="{AC4AC755-ACCC-49B3-89F0-6F607E6332F5}" type="pres">
      <dgm:prSet presAssocID="{29A0FBB2-E6D6-4F86-AA80-74D0D2DE6A19}" presName="sibTrans" presStyleCnt="0"/>
      <dgm:spPr/>
    </dgm:pt>
    <dgm:pt modelId="{3CB31AF4-7EB4-4F0D-98F6-B356B9B6C140}" type="pres">
      <dgm:prSet presAssocID="{A0B7BF6A-BBFB-4C87-A685-A652CAE814E9}" presName="composite" presStyleCnt="0"/>
      <dgm:spPr/>
    </dgm:pt>
    <dgm:pt modelId="{73F3B24C-3040-48D4-A4CC-389E1BABE7B8}" type="pres">
      <dgm:prSet presAssocID="{A0B7BF6A-BBFB-4C87-A685-A652CAE814E9}" presName="bentUpArrow1" presStyleLbl="alignImgPlace1" presStyleIdx="1" presStyleCnt="6"/>
      <dgm:spPr/>
    </dgm:pt>
    <dgm:pt modelId="{F68F3348-60DD-4225-B0C6-CB1D858B3D96}" type="pres">
      <dgm:prSet presAssocID="{A0B7BF6A-BBFB-4C87-A685-A652CAE814E9}" presName="ParentText" presStyleLbl="node1" presStyleIdx="1" presStyleCnt="7">
        <dgm:presLayoutVars>
          <dgm:chMax val="1"/>
          <dgm:chPref val="1"/>
          <dgm:bulletEnabled val="1"/>
        </dgm:presLayoutVars>
      </dgm:prSet>
      <dgm:spPr/>
      <dgm:t>
        <a:bodyPr/>
        <a:lstStyle/>
        <a:p>
          <a:endParaRPr lang="en-US"/>
        </a:p>
      </dgm:t>
    </dgm:pt>
    <dgm:pt modelId="{6288638C-4293-4140-897D-82904792E821}" type="pres">
      <dgm:prSet presAssocID="{A0B7BF6A-BBFB-4C87-A685-A652CAE814E9}" presName="ChildText" presStyleLbl="revTx" presStyleIdx="1" presStyleCnt="6">
        <dgm:presLayoutVars>
          <dgm:chMax val="0"/>
          <dgm:chPref val="0"/>
          <dgm:bulletEnabled val="1"/>
        </dgm:presLayoutVars>
      </dgm:prSet>
      <dgm:spPr/>
    </dgm:pt>
    <dgm:pt modelId="{FD32B515-F08B-4AD2-AA9E-8CD892C3DC83}" type="pres">
      <dgm:prSet presAssocID="{F6B503BE-DE44-4B07-8187-02286277E9A7}" presName="sibTrans" presStyleCnt="0"/>
      <dgm:spPr/>
    </dgm:pt>
    <dgm:pt modelId="{B530D4F6-0CED-4C3C-A0CF-1EF41BA0CA13}" type="pres">
      <dgm:prSet presAssocID="{3DF4D1CB-166F-45D6-86C6-C6F43B17456A}" presName="composite" presStyleCnt="0"/>
      <dgm:spPr/>
    </dgm:pt>
    <dgm:pt modelId="{2A49B7C1-7970-41B6-9BD9-3763CD4AD853}" type="pres">
      <dgm:prSet presAssocID="{3DF4D1CB-166F-45D6-86C6-C6F43B17456A}" presName="bentUpArrow1" presStyleLbl="alignImgPlace1" presStyleIdx="2" presStyleCnt="6"/>
      <dgm:spPr/>
    </dgm:pt>
    <dgm:pt modelId="{88A2CBF5-1595-4C06-B7E1-AFD62E67EBA9}" type="pres">
      <dgm:prSet presAssocID="{3DF4D1CB-166F-45D6-86C6-C6F43B17456A}" presName="ParentText" presStyleLbl="node1" presStyleIdx="2" presStyleCnt="7">
        <dgm:presLayoutVars>
          <dgm:chMax val="1"/>
          <dgm:chPref val="1"/>
          <dgm:bulletEnabled val="1"/>
        </dgm:presLayoutVars>
      </dgm:prSet>
      <dgm:spPr/>
      <dgm:t>
        <a:bodyPr/>
        <a:lstStyle/>
        <a:p>
          <a:endParaRPr lang="en-US"/>
        </a:p>
      </dgm:t>
    </dgm:pt>
    <dgm:pt modelId="{986B096B-7839-4DF5-8502-CB2DC9BC9A61}" type="pres">
      <dgm:prSet presAssocID="{3DF4D1CB-166F-45D6-86C6-C6F43B17456A}" presName="ChildText" presStyleLbl="revTx" presStyleIdx="2" presStyleCnt="6">
        <dgm:presLayoutVars>
          <dgm:chMax val="0"/>
          <dgm:chPref val="0"/>
          <dgm:bulletEnabled val="1"/>
        </dgm:presLayoutVars>
      </dgm:prSet>
      <dgm:spPr/>
    </dgm:pt>
    <dgm:pt modelId="{8E864AE5-FCE1-4A54-98FD-D0EFC996864E}" type="pres">
      <dgm:prSet presAssocID="{EBE7E3D2-F6A1-4DED-AA47-AFC082A10CC5}" presName="sibTrans" presStyleCnt="0"/>
      <dgm:spPr/>
    </dgm:pt>
    <dgm:pt modelId="{78A151A6-381A-4525-958E-3C770D5A91DF}" type="pres">
      <dgm:prSet presAssocID="{9281F99A-5F84-47A3-A2AD-245B7A9D9AAF}" presName="composite" presStyleCnt="0"/>
      <dgm:spPr/>
    </dgm:pt>
    <dgm:pt modelId="{481A58F5-C84E-4FA4-B473-6E9A6924CD8A}" type="pres">
      <dgm:prSet presAssocID="{9281F99A-5F84-47A3-A2AD-245B7A9D9AAF}" presName="bentUpArrow1" presStyleLbl="alignImgPlace1" presStyleIdx="3" presStyleCnt="6"/>
      <dgm:spPr/>
    </dgm:pt>
    <dgm:pt modelId="{CC969F51-CD40-46DC-8325-5037710D5FC6}" type="pres">
      <dgm:prSet presAssocID="{9281F99A-5F84-47A3-A2AD-245B7A9D9AAF}" presName="ParentText" presStyleLbl="node1" presStyleIdx="3" presStyleCnt="7">
        <dgm:presLayoutVars>
          <dgm:chMax val="1"/>
          <dgm:chPref val="1"/>
          <dgm:bulletEnabled val="1"/>
        </dgm:presLayoutVars>
      </dgm:prSet>
      <dgm:spPr/>
      <dgm:t>
        <a:bodyPr/>
        <a:lstStyle/>
        <a:p>
          <a:endParaRPr lang="en-US"/>
        </a:p>
      </dgm:t>
    </dgm:pt>
    <dgm:pt modelId="{958D45E7-7F6D-4CCA-AE9F-DD1933328F0C}" type="pres">
      <dgm:prSet presAssocID="{9281F99A-5F84-47A3-A2AD-245B7A9D9AAF}" presName="ChildText" presStyleLbl="revTx" presStyleIdx="3" presStyleCnt="6">
        <dgm:presLayoutVars>
          <dgm:chMax val="0"/>
          <dgm:chPref val="0"/>
          <dgm:bulletEnabled val="1"/>
        </dgm:presLayoutVars>
      </dgm:prSet>
      <dgm:spPr/>
    </dgm:pt>
    <dgm:pt modelId="{0B017F5C-70AB-4948-ADA2-E9219367F298}" type="pres">
      <dgm:prSet presAssocID="{40E39EAF-C40E-4AA7-8BC0-5B40B15CF132}" presName="sibTrans" presStyleCnt="0"/>
      <dgm:spPr/>
    </dgm:pt>
    <dgm:pt modelId="{0A1ED370-8243-4F30-A5BA-EB1BFAF16B89}" type="pres">
      <dgm:prSet presAssocID="{FC5902CD-154A-4EE0-AD25-754484163C3B}" presName="composite" presStyleCnt="0"/>
      <dgm:spPr/>
    </dgm:pt>
    <dgm:pt modelId="{B596C29C-80BF-4F40-8D05-1607D8D5F0CC}" type="pres">
      <dgm:prSet presAssocID="{FC5902CD-154A-4EE0-AD25-754484163C3B}" presName="bentUpArrow1" presStyleLbl="alignImgPlace1" presStyleIdx="4" presStyleCnt="6"/>
      <dgm:spPr/>
    </dgm:pt>
    <dgm:pt modelId="{A01E925C-EAF1-4EF7-ACF8-AC83D2A19D56}" type="pres">
      <dgm:prSet presAssocID="{FC5902CD-154A-4EE0-AD25-754484163C3B}" presName="ParentText" presStyleLbl="node1" presStyleIdx="4" presStyleCnt="7">
        <dgm:presLayoutVars>
          <dgm:chMax val="1"/>
          <dgm:chPref val="1"/>
          <dgm:bulletEnabled val="1"/>
        </dgm:presLayoutVars>
      </dgm:prSet>
      <dgm:spPr/>
      <dgm:t>
        <a:bodyPr/>
        <a:lstStyle/>
        <a:p>
          <a:endParaRPr lang="en-US"/>
        </a:p>
      </dgm:t>
    </dgm:pt>
    <dgm:pt modelId="{500C8FE5-A47B-47BA-A565-2E973E678E78}" type="pres">
      <dgm:prSet presAssocID="{FC5902CD-154A-4EE0-AD25-754484163C3B}" presName="ChildText" presStyleLbl="revTx" presStyleIdx="4" presStyleCnt="6">
        <dgm:presLayoutVars>
          <dgm:chMax val="0"/>
          <dgm:chPref val="0"/>
          <dgm:bulletEnabled val="1"/>
        </dgm:presLayoutVars>
      </dgm:prSet>
      <dgm:spPr/>
    </dgm:pt>
    <dgm:pt modelId="{82E6E806-C032-4226-BDD5-078A93377A6E}" type="pres">
      <dgm:prSet presAssocID="{D4A3D213-AD4B-4D0A-AE70-49436982EC54}" presName="sibTrans" presStyleCnt="0"/>
      <dgm:spPr/>
    </dgm:pt>
    <dgm:pt modelId="{14E23FDA-3553-429C-825A-9E826120F719}" type="pres">
      <dgm:prSet presAssocID="{B53EBCC2-EB40-463C-8CF0-3E6A9639FCE5}" presName="composite" presStyleCnt="0"/>
      <dgm:spPr/>
    </dgm:pt>
    <dgm:pt modelId="{3920D0B0-9356-4D9A-BAEE-E07A77249743}" type="pres">
      <dgm:prSet presAssocID="{B53EBCC2-EB40-463C-8CF0-3E6A9639FCE5}" presName="bentUpArrow1" presStyleLbl="alignImgPlace1" presStyleIdx="5" presStyleCnt="6"/>
      <dgm:spPr/>
    </dgm:pt>
    <dgm:pt modelId="{3311EFFB-0091-4BD0-A749-FD9E4A0D4A9A}" type="pres">
      <dgm:prSet presAssocID="{B53EBCC2-EB40-463C-8CF0-3E6A9639FCE5}" presName="ParentText" presStyleLbl="node1" presStyleIdx="5" presStyleCnt="7">
        <dgm:presLayoutVars>
          <dgm:chMax val="1"/>
          <dgm:chPref val="1"/>
          <dgm:bulletEnabled val="1"/>
        </dgm:presLayoutVars>
      </dgm:prSet>
      <dgm:spPr/>
      <dgm:t>
        <a:bodyPr/>
        <a:lstStyle/>
        <a:p>
          <a:endParaRPr lang="en-US"/>
        </a:p>
      </dgm:t>
    </dgm:pt>
    <dgm:pt modelId="{D372F85F-6849-4EA6-92F5-BDB84F8AF06B}" type="pres">
      <dgm:prSet presAssocID="{B53EBCC2-EB40-463C-8CF0-3E6A9639FCE5}" presName="ChildText" presStyleLbl="revTx" presStyleIdx="5" presStyleCnt="6">
        <dgm:presLayoutVars>
          <dgm:chMax val="0"/>
          <dgm:chPref val="0"/>
          <dgm:bulletEnabled val="1"/>
        </dgm:presLayoutVars>
      </dgm:prSet>
      <dgm:spPr/>
    </dgm:pt>
    <dgm:pt modelId="{08BE9D19-DF2E-4F57-B9EB-8977F2B91DB9}" type="pres">
      <dgm:prSet presAssocID="{3D670712-F513-413E-A68E-CFD0D515F9B0}" presName="sibTrans" presStyleCnt="0"/>
      <dgm:spPr/>
    </dgm:pt>
    <dgm:pt modelId="{32F76FE6-9691-4673-9C09-0B264601CC18}" type="pres">
      <dgm:prSet presAssocID="{AFA61BA4-E256-4FFD-B088-047928ADAFD5}" presName="composite" presStyleCnt="0"/>
      <dgm:spPr/>
    </dgm:pt>
    <dgm:pt modelId="{EB8045B3-B94B-4653-B530-390E0C389E7A}" type="pres">
      <dgm:prSet presAssocID="{AFA61BA4-E256-4FFD-B088-047928ADAFD5}" presName="ParentText" presStyleLbl="node1" presStyleIdx="6" presStyleCnt="7" custScaleX="112791">
        <dgm:presLayoutVars>
          <dgm:chMax val="1"/>
          <dgm:chPref val="1"/>
          <dgm:bulletEnabled val="1"/>
        </dgm:presLayoutVars>
      </dgm:prSet>
      <dgm:spPr/>
      <dgm:t>
        <a:bodyPr/>
        <a:lstStyle/>
        <a:p>
          <a:endParaRPr lang="en-US"/>
        </a:p>
      </dgm:t>
    </dgm:pt>
  </dgm:ptLst>
  <dgm:cxnLst>
    <dgm:cxn modelId="{23E3E5DF-95D1-4AD8-B864-1F7F2F8401A1}" type="presOf" srcId="{3DF4D1CB-166F-45D6-86C6-C6F43B17456A}" destId="{88A2CBF5-1595-4C06-B7E1-AFD62E67EBA9}" srcOrd="0" destOrd="0" presId="urn:microsoft.com/office/officeart/2005/8/layout/StepDownProcess"/>
    <dgm:cxn modelId="{E47CEBEA-03A8-48FC-A709-98239E90FF48}" srcId="{B39B962F-C7C4-4D51-A6CE-08C617AE5C76}" destId="{9281F99A-5F84-47A3-A2AD-245B7A9D9AAF}" srcOrd="3" destOrd="0" parTransId="{9CF6E3B0-6224-4002-8923-717A852C24E6}" sibTransId="{40E39EAF-C40E-4AA7-8BC0-5B40B15CF132}"/>
    <dgm:cxn modelId="{841F36F2-C3AA-4B27-9A9B-BF47E5430CB7}" type="presOf" srcId="{9281F99A-5F84-47A3-A2AD-245B7A9D9AAF}" destId="{CC969F51-CD40-46DC-8325-5037710D5FC6}" srcOrd="0" destOrd="0" presId="urn:microsoft.com/office/officeart/2005/8/layout/StepDownProcess"/>
    <dgm:cxn modelId="{2FAB1A41-034D-4D16-99E7-D80720EF3593}" type="presOf" srcId="{B39B962F-C7C4-4D51-A6CE-08C617AE5C76}" destId="{E681DF86-D0ED-4476-B0B8-FD90A289BD77}" srcOrd="0" destOrd="0" presId="urn:microsoft.com/office/officeart/2005/8/layout/StepDownProcess"/>
    <dgm:cxn modelId="{87E9300E-F465-4728-B32A-8E08BDD03E8F}" srcId="{B39B962F-C7C4-4D51-A6CE-08C617AE5C76}" destId="{AFA61BA4-E256-4FFD-B088-047928ADAFD5}" srcOrd="6" destOrd="0" parTransId="{464FA197-3DA6-4395-A31D-541B4A88DC2F}" sibTransId="{B13E12A2-D6D7-4055-91B5-C5B066A5646A}"/>
    <dgm:cxn modelId="{87450700-46FE-43BD-954F-CD9AB70EF066}" srcId="{B39B962F-C7C4-4D51-A6CE-08C617AE5C76}" destId="{FC5902CD-154A-4EE0-AD25-754484163C3B}" srcOrd="4" destOrd="0" parTransId="{B740A79A-7ECF-49FF-A4F7-7485139DF974}" sibTransId="{D4A3D213-AD4B-4D0A-AE70-49436982EC54}"/>
    <dgm:cxn modelId="{14712DDF-A0CC-48FF-87AD-B522523D0786}" type="presOf" srcId="{FC5902CD-154A-4EE0-AD25-754484163C3B}" destId="{A01E925C-EAF1-4EF7-ACF8-AC83D2A19D56}" srcOrd="0" destOrd="0" presId="urn:microsoft.com/office/officeart/2005/8/layout/StepDownProcess"/>
    <dgm:cxn modelId="{78333C53-8372-4FE6-B9F7-1D02C8D0ED03}" type="presOf" srcId="{B53EBCC2-EB40-463C-8CF0-3E6A9639FCE5}" destId="{3311EFFB-0091-4BD0-A749-FD9E4A0D4A9A}" srcOrd="0" destOrd="0" presId="urn:microsoft.com/office/officeart/2005/8/layout/StepDownProcess"/>
    <dgm:cxn modelId="{8441E3BF-E57A-45A0-810A-D4794B563868}" type="presOf" srcId="{A0B7BF6A-BBFB-4C87-A685-A652CAE814E9}" destId="{F68F3348-60DD-4225-B0C6-CB1D858B3D96}" srcOrd="0" destOrd="0" presId="urn:microsoft.com/office/officeart/2005/8/layout/StepDownProcess"/>
    <dgm:cxn modelId="{F8B61AC3-72A5-4408-B07B-29E107927918}" srcId="{B39B962F-C7C4-4D51-A6CE-08C617AE5C76}" destId="{5C74DA18-DE7B-4D80-B597-681D49AA83B4}" srcOrd="0" destOrd="0" parTransId="{7AE90324-BAEC-4EFB-9F7F-2B1B6DB9A5DF}" sibTransId="{29A0FBB2-E6D6-4F86-AA80-74D0D2DE6A19}"/>
    <dgm:cxn modelId="{1CB4E52B-C9CA-4A7D-B6E8-819C3E160408}" type="presOf" srcId="{5C74DA18-DE7B-4D80-B597-681D49AA83B4}" destId="{12A96665-D4DD-4CF2-A54B-0DD5075A74C1}" srcOrd="0" destOrd="0" presId="urn:microsoft.com/office/officeart/2005/8/layout/StepDownProcess"/>
    <dgm:cxn modelId="{0B29FB91-F222-4706-8892-D14211E890FB}" srcId="{B39B962F-C7C4-4D51-A6CE-08C617AE5C76}" destId="{A0B7BF6A-BBFB-4C87-A685-A652CAE814E9}" srcOrd="1" destOrd="0" parTransId="{67F34CF7-4CA3-41B3-8958-BE8421BC952A}" sibTransId="{F6B503BE-DE44-4B07-8187-02286277E9A7}"/>
    <dgm:cxn modelId="{9EF2A99A-DFC6-4DA7-9B0D-E7316026CABE}" type="presOf" srcId="{AFA61BA4-E256-4FFD-B088-047928ADAFD5}" destId="{EB8045B3-B94B-4653-B530-390E0C389E7A}" srcOrd="0" destOrd="0" presId="urn:microsoft.com/office/officeart/2005/8/layout/StepDownProcess"/>
    <dgm:cxn modelId="{C1A89966-0DA4-49C8-BC4D-01700F16262A}" srcId="{B39B962F-C7C4-4D51-A6CE-08C617AE5C76}" destId="{B53EBCC2-EB40-463C-8CF0-3E6A9639FCE5}" srcOrd="5" destOrd="0" parTransId="{34C0A0A4-462A-496B-A212-DC732039DE61}" sibTransId="{3D670712-F513-413E-A68E-CFD0D515F9B0}"/>
    <dgm:cxn modelId="{09BD670D-28F7-4EEE-A520-42EDF98E15D2}" srcId="{B39B962F-C7C4-4D51-A6CE-08C617AE5C76}" destId="{3DF4D1CB-166F-45D6-86C6-C6F43B17456A}" srcOrd="2" destOrd="0" parTransId="{45920FCC-5DDB-4F52-B3AB-44F5144F56AA}" sibTransId="{EBE7E3D2-F6A1-4DED-AA47-AFC082A10CC5}"/>
    <dgm:cxn modelId="{65D9747F-0625-4EB3-B1D3-E59CB570035D}" type="presParOf" srcId="{E681DF86-D0ED-4476-B0B8-FD90A289BD77}" destId="{37948426-4691-4E78-B928-52D8443FFF93}" srcOrd="0" destOrd="0" presId="urn:microsoft.com/office/officeart/2005/8/layout/StepDownProcess"/>
    <dgm:cxn modelId="{265C53E6-BFB0-4367-87B0-6D2E19860AD4}" type="presParOf" srcId="{37948426-4691-4E78-B928-52D8443FFF93}" destId="{21EF93A0-3A59-435E-89A9-59BC99222CA8}" srcOrd="0" destOrd="0" presId="urn:microsoft.com/office/officeart/2005/8/layout/StepDownProcess"/>
    <dgm:cxn modelId="{6A7D18C1-E5AB-4903-AF12-70F26D64EA02}" type="presParOf" srcId="{37948426-4691-4E78-B928-52D8443FFF93}" destId="{12A96665-D4DD-4CF2-A54B-0DD5075A74C1}" srcOrd="1" destOrd="0" presId="urn:microsoft.com/office/officeart/2005/8/layout/StepDownProcess"/>
    <dgm:cxn modelId="{95057CFC-22D2-45D5-B418-A34FBE220871}" type="presParOf" srcId="{37948426-4691-4E78-B928-52D8443FFF93}" destId="{F2B986E1-FB0B-40DB-A7B1-3AE30CD7B931}" srcOrd="2" destOrd="0" presId="urn:microsoft.com/office/officeart/2005/8/layout/StepDownProcess"/>
    <dgm:cxn modelId="{79A3431E-82A0-43EA-AF03-E8F7535B6C53}" type="presParOf" srcId="{E681DF86-D0ED-4476-B0B8-FD90A289BD77}" destId="{AC4AC755-ACCC-49B3-89F0-6F607E6332F5}" srcOrd="1" destOrd="0" presId="urn:microsoft.com/office/officeart/2005/8/layout/StepDownProcess"/>
    <dgm:cxn modelId="{B127009C-E9DD-4C40-9479-F79E89B0665F}" type="presParOf" srcId="{E681DF86-D0ED-4476-B0B8-FD90A289BD77}" destId="{3CB31AF4-7EB4-4F0D-98F6-B356B9B6C140}" srcOrd="2" destOrd="0" presId="urn:microsoft.com/office/officeart/2005/8/layout/StepDownProcess"/>
    <dgm:cxn modelId="{BFF22C59-F1D7-4E69-9F46-60C021BD0E14}" type="presParOf" srcId="{3CB31AF4-7EB4-4F0D-98F6-B356B9B6C140}" destId="{73F3B24C-3040-48D4-A4CC-389E1BABE7B8}" srcOrd="0" destOrd="0" presId="urn:microsoft.com/office/officeart/2005/8/layout/StepDownProcess"/>
    <dgm:cxn modelId="{9A64C1AE-4715-4B6F-A7DA-CFE4AB23A910}" type="presParOf" srcId="{3CB31AF4-7EB4-4F0D-98F6-B356B9B6C140}" destId="{F68F3348-60DD-4225-B0C6-CB1D858B3D96}" srcOrd="1" destOrd="0" presId="urn:microsoft.com/office/officeart/2005/8/layout/StepDownProcess"/>
    <dgm:cxn modelId="{DE054191-F94E-4EFB-A0B7-23A9443A24D3}" type="presParOf" srcId="{3CB31AF4-7EB4-4F0D-98F6-B356B9B6C140}" destId="{6288638C-4293-4140-897D-82904792E821}" srcOrd="2" destOrd="0" presId="urn:microsoft.com/office/officeart/2005/8/layout/StepDownProcess"/>
    <dgm:cxn modelId="{4B947DA9-6D8F-43F0-B945-45C87FB7D2AF}" type="presParOf" srcId="{E681DF86-D0ED-4476-B0B8-FD90A289BD77}" destId="{FD32B515-F08B-4AD2-AA9E-8CD892C3DC83}" srcOrd="3" destOrd="0" presId="urn:microsoft.com/office/officeart/2005/8/layout/StepDownProcess"/>
    <dgm:cxn modelId="{8FA96F05-2EEB-4687-B5E4-DCCAC81DD5B1}" type="presParOf" srcId="{E681DF86-D0ED-4476-B0B8-FD90A289BD77}" destId="{B530D4F6-0CED-4C3C-A0CF-1EF41BA0CA13}" srcOrd="4" destOrd="0" presId="urn:microsoft.com/office/officeart/2005/8/layout/StepDownProcess"/>
    <dgm:cxn modelId="{59352027-55C0-4262-9511-8DE41C9572ED}" type="presParOf" srcId="{B530D4F6-0CED-4C3C-A0CF-1EF41BA0CA13}" destId="{2A49B7C1-7970-41B6-9BD9-3763CD4AD853}" srcOrd="0" destOrd="0" presId="urn:microsoft.com/office/officeart/2005/8/layout/StepDownProcess"/>
    <dgm:cxn modelId="{CC197B04-3F51-4473-A11E-9DCDF4754934}" type="presParOf" srcId="{B530D4F6-0CED-4C3C-A0CF-1EF41BA0CA13}" destId="{88A2CBF5-1595-4C06-B7E1-AFD62E67EBA9}" srcOrd="1" destOrd="0" presId="urn:microsoft.com/office/officeart/2005/8/layout/StepDownProcess"/>
    <dgm:cxn modelId="{10804376-CC4A-4F82-9FF4-1DC723DB129B}" type="presParOf" srcId="{B530D4F6-0CED-4C3C-A0CF-1EF41BA0CA13}" destId="{986B096B-7839-4DF5-8502-CB2DC9BC9A61}" srcOrd="2" destOrd="0" presId="urn:microsoft.com/office/officeart/2005/8/layout/StepDownProcess"/>
    <dgm:cxn modelId="{F230DDDC-FF3F-48FF-9BC4-CE2C8056C560}" type="presParOf" srcId="{E681DF86-D0ED-4476-B0B8-FD90A289BD77}" destId="{8E864AE5-FCE1-4A54-98FD-D0EFC996864E}" srcOrd="5" destOrd="0" presId="urn:microsoft.com/office/officeart/2005/8/layout/StepDownProcess"/>
    <dgm:cxn modelId="{AA1B9B11-BD01-4762-A192-8F25100D7D67}" type="presParOf" srcId="{E681DF86-D0ED-4476-B0B8-FD90A289BD77}" destId="{78A151A6-381A-4525-958E-3C770D5A91DF}" srcOrd="6" destOrd="0" presId="urn:microsoft.com/office/officeart/2005/8/layout/StepDownProcess"/>
    <dgm:cxn modelId="{8CB6ED8B-F72E-47D3-B5D8-7E0330638C4D}" type="presParOf" srcId="{78A151A6-381A-4525-958E-3C770D5A91DF}" destId="{481A58F5-C84E-4FA4-B473-6E9A6924CD8A}" srcOrd="0" destOrd="0" presId="urn:microsoft.com/office/officeart/2005/8/layout/StepDownProcess"/>
    <dgm:cxn modelId="{CE36654A-4E04-4265-B2D1-E81C4C40BFA9}" type="presParOf" srcId="{78A151A6-381A-4525-958E-3C770D5A91DF}" destId="{CC969F51-CD40-46DC-8325-5037710D5FC6}" srcOrd="1" destOrd="0" presId="urn:microsoft.com/office/officeart/2005/8/layout/StepDownProcess"/>
    <dgm:cxn modelId="{3B7B6C92-B3CB-40ED-80ED-F5C9E786B701}" type="presParOf" srcId="{78A151A6-381A-4525-958E-3C770D5A91DF}" destId="{958D45E7-7F6D-4CCA-AE9F-DD1933328F0C}" srcOrd="2" destOrd="0" presId="urn:microsoft.com/office/officeart/2005/8/layout/StepDownProcess"/>
    <dgm:cxn modelId="{C53039D2-C7FD-4DE0-9526-973B56762831}" type="presParOf" srcId="{E681DF86-D0ED-4476-B0B8-FD90A289BD77}" destId="{0B017F5C-70AB-4948-ADA2-E9219367F298}" srcOrd="7" destOrd="0" presId="urn:microsoft.com/office/officeart/2005/8/layout/StepDownProcess"/>
    <dgm:cxn modelId="{90FC67CC-F21D-4531-B03A-323B15C430E4}" type="presParOf" srcId="{E681DF86-D0ED-4476-B0B8-FD90A289BD77}" destId="{0A1ED370-8243-4F30-A5BA-EB1BFAF16B89}" srcOrd="8" destOrd="0" presId="urn:microsoft.com/office/officeart/2005/8/layout/StepDownProcess"/>
    <dgm:cxn modelId="{146DC00E-B9A6-4E2D-A368-9C73A0DFF0B8}" type="presParOf" srcId="{0A1ED370-8243-4F30-A5BA-EB1BFAF16B89}" destId="{B596C29C-80BF-4F40-8D05-1607D8D5F0CC}" srcOrd="0" destOrd="0" presId="urn:microsoft.com/office/officeart/2005/8/layout/StepDownProcess"/>
    <dgm:cxn modelId="{B2622066-00CC-490E-BEF0-5349A0A7FD9D}" type="presParOf" srcId="{0A1ED370-8243-4F30-A5BA-EB1BFAF16B89}" destId="{A01E925C-EAF1-4EF7-ACF8-AC83D2A19D56}" srcOrd="1" destOrd="0" presId="urn:microsoft.com/office/officeart/2005/8/layout/StepDownProcess"/>
    <dgm:cxn modelId="{286A4F88-0AC7-4F74-BFED-9D0DDB653C58}" type="presParOf" srcId="{0A1ED370-8243-4F30-A5BA-EB1BFAF16B89}" destId="{500C8FE5-A47B-47BA-A565-2E973E678E78}" srcOrd="2" destOrd="0" presId="urn:microsoft.com/office/officeart/2005/8/layout/StepDownProcess"/>
    <dgm:cxn modelId="{5A982545-40F2-4117-AD7B-D24CC23CD0A7}" type="presParOf" srcId="{E681DF86-D0ED-4476-B0B8-FD90A289BD77}" destId="{82E6E806-C032-4226-BDD5-078A93377A6E}" srcOrd="9" destOrd="0" presId="urn:microsoft.com/office/officeart/2005/8/layout/StepDownProcess"/>
    <dgm:cxn modelId="{77BEB6EB-F19E-4DAB-940D-F9E8227C1184}" type="presParOf" srcId="{E681DF86-D0ED-4476-B0B8-FD90A289BD77}" destId="{14E23FDA-3553-429C-825A-9E826120F719}" srcOrd="10" destOrd="0" presId="urn:microsoft.com/office/officeart/2005/8/layout/StepDownProcess"/>
    <dgm:cxn modelId="{0E0B4FA2-C1D7-4292-9DD8-F306A16CD0EB}" type="presParOf" srcId="{14E23FDA-3553-429C-825A-9E826120F719}" destId="{3920D0B0-9356-4D9A-BAEE-E07A77249743}" srcOrd="0" destOrd="0" presId="urn:microsoft.com/office/officeart/2005/8/layout/StepDownProcess"/>
    <dgm:cxn modelId="{C88D1F38-EE64-454F-A6F8-DBCE7518D223}" type="presParOf" srcId="{14E23FDA-3553-429C-825A-9E826120F719}" destId="{3311EFFB-0091-4BD0-A749-FD9E4A0D4A9A}" srcOrd="1" destOrd="0" presId="urn:microsoft.com/office/officeart/2005/8/layout/StepDownProcess"/>
    <dgm:cxn modelId="{252186D4-601D-4993-AC3F-36E823D8EA2A}" type="presParOf" srcId="{14E23FDA-3553-429C-825A-9E826120F719}" destId="{D372F85F-6849-4EA6-92F5-BDB84F8AF06B}" srcOrd="2" destOrd="0" presId="urn:microsoft.com/office/officeart/2005/8/layout/StepDownProcess"/>
    <dgm:cxn modelId="{15DB4F92-8A41-4024-BC6D-354B75406BA9}" type="presParOf" srcId="{E681DF86-D0ED-4476-B0B8-FD90A289BD77}" destId="{08BE9D19-DF2E-4F57-B9EB-8977F2B91DB9}" srcOrd="11" destOrd="0" presId="urn:microsoft.com/office/officeart/2005/8/layout/StepDownProcess"/>
    <dgm:cxn modelId="{19727DDD-C2DF-4D95-A5F1-37063E08FF50}" type="presParOf" srcId="{E681DF86-D0ED-4476-B0B8-FD90A289BD77}" destId="{32F76FE6-9691-4673-9C09-0B264601CC18}" srcOrd="12" destOrd="0" presId="urn:microsoft.com/office/officeart/2005/8/layout/StepDownProcess"/>
    <dgm:cxn modelId="{DDD9434E-F228-4D59-918F-942E3F3EDA50}" type="presParOf" srcId="{32F76FE6-9691-4673-9C09-0B264601CC18}" destId="{EB8045B3-B94B-4653-B530-390E0C389E7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A4519-F585-4FDC-AF7E-4D485DE53440}">
      <dsp:nvSpPr>
        <dsp:cNvPr id="0" name=""/>
        <dsp:cNvSpPr/>
      </dsp:nvSpPr>
      <dsp:spPr>
        <a:xfrm rot="4396374">
          <a:off x="321469" y="682344"/>
          <a:ext cx="2960116" cy="2064311"/>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8E66A-9F1C-43BD-BB55-01520A278FC3}">
      <dsp:nvSpPr>
        <dsp:cNvPr id="0" name=""/>
        <dsp:cNvSpPr/>
      </dsp:nvSpPr>
      <dsp:spPr>
        <a:xfrm>
          <a:off x="1430338" y="951890"/>
          <a:ext cx="74752" cy="7475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9237E-D169-4E4E-83CE-2FEEE9B74E4D}">
      <dsp:nvSpPr>
        <dsp:cNvPr id="0" name=""/>
        <dsp:cNvSpPr/>
      </dsp:nvSpPr>
      <dsp:spPr>
        <a:xfrm>
          <a:off x="1942185" y="1364742"/>
          <a:ext cx="74752" cy="7475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7D88C8-FBD1-454C-A437-DB4D463AC863}">
      <dsp:nvSpPr>
        <dsp:cNvPr id="0" name=""/>
        <dsp:cNvSpPr/>
      </dsp:nvSpPr>
      <dsp:spPr>
        <a:xfrm>
          <a:off x="2325787" y="1847545"/>
          <a:ext cx="74752" cy="7475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40A7BC-5778-48EB-9AB3-80A277616120}">
      <dsp:nvSpPr>
        <dsp:cNvPr id="0" name=""/>
        <dsp:cNvSpPr/>
      </dsp:nvSpPr>
      <dsp:spPr>
        <a:xfrm>
          <a:off x="1634079" y="431318"/>
          <a:ext cx="1395603"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b" anchorCtr="0">
          <a:noAutofit/>
        </a:bodyPr>
        <a:lstStyle/>
        <a:p>
          <a:pPr lvl="0" algn="ctr" defTabSz="577850">
            <a:lnSpc>
              <a:spcPct val="90000"/>
            </a:lnSpc>
            <a:spcBef>
              <a:spcPct val="0"/>
            </a:spcBef>
            <a:spcAft>
              <a:spcPct val="35000"/>
            </a:spcAft>
          </a:pPr>
          <a:r>
            <a:rPr lang="en-US" sz="1300" kern="1200" dirty="0"/>
            <a:t>17-38% less/no DP/work</a:t>
          </a:r>
        </a:p>
      </dsp:txBody>
      <dsp:txXfrm>
        <a:off x="1634079" y="431318"/>
        <a:ext cx="1395603" cy="548640"/>
      </dsp:txXfrm>
    </dsp:sp>
    <dsp:sp modelId="{892CC777-4230-4615-99F0-958D369659DE}">
      <dsp:nvSpPr>
        <dsp:cNvPr id="0" name=""/>
        <dsp:cNvSpPr/>
      </dsp:nvSpPr>
      <dsp:spPr>
        <a:xfrm>
          <a:off x="517884" y="1470083"/>
          <a:ext cx="1299515"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r>
            <a:rPr lang="en-US" sz="1300" kern="1200" dirty="0"/>
            <a:t>59% less visits with family/friends</a:t>
          </a:r>
        </a:p>
      </dsp:txBody>
      <dsp:txXfrm>
        <a:off x="517884" y="1470083"/>
        <a:ext cx="1299515" cy="548640"/>
      </dsp:txXfrm>
    </dsp:sp>
    <dsp:sp modelId="{DC8DC37F-347D-4B14-9841-85ED9A954BED}">
      <dsp:nvSpPr>
        <dsp:cNvPr id="0" name=""/>
        <dsp:cNvSpPr/>
      </dsp:nvSpPr>
      <dsp:spPr>
        <a:xfrm>
          <a:off x="123031" y="1127798"/>
          <a:ext cx="1621917"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r" defTabSz="577850">
            <a:lnSpc>
              <a:spcPct val="90000"/>
            </a:lnSpc>
            <a:spcBef>
              <a:spcPct val="0"/>
            </a:spcBef>
            <a:spcAft>
              <a:spcPct val="35000"/>
            </a:spcAft>
          </a:pPr>
          <a:endParaRPr lang="en-US" sz="1300" kern="1200" dirty="0"/>
        </a:p>
      </dsp:txBody>
      <dsp:txXfrm>
        <a:off x="123031" y="1127798"/>
        <a:ext cx="1621917" cy="548640"/>
      </dsp:txXfrm>
    </dsp:sp>
    <dsp:sp modelId="{D24B8E15-B3E7-4B02-8F5A-8A5B662E4549}">
      <dsp:nvSpPr>
        <dsp:cNvPr id="0" name=""/>
        <dsp:cNvSpPr/>
      </dsp:nvSpPr>
      <dsp:spPr>
        <a:xfrm>
          <a:off x="2650205" y="1610601"/>
          <a:ext cx="1244726"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r>
            <a:rPr lang="en-US" sz="1300" kern="1200" dirty="0"/>
            <a:t>73-80% loss/change in services</a:t>
          </a:r>
        </a:p>
      </dsp:txBody>
      <dsp:txXfrm>
        <a:off x="2650205" y="1610601"/>
        <a:ext cx="1244726" cy="548640"/>
      </dsp:txXfrm>
    </dsp:sp>
    <dsp:sp modelId="{49F665D1-B655-43FC-BA29-190A84F4FDEF}">
      <dsp:nvSpPr>
        <dsp:cNvPr id="0" name=""/>
        <dsp:cNvSpPr/>
      </dsp:nvSpPr>
      <dsp:spPr>
        <a:xfrm>
          <a:off x="2008982" y="2880359"/>
          <a:ext cx="1885950"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lvl="0" algn="ctr" defTabSz="577850">
            <a:lnSpc>
              <a:spcPct val="90000"/>
            </a:lnSpc>
            <a:spcBef>
              <a:spcPct val="0"/>
            </a:spcBef>
            <a:spcAft>
              <a:spcPct val="35000"/>
            </a:spcAft>
          </a:pPr>
          <a:r>
            <a:rPr lang="en-US" sz="1300" kern="1200" dirty="0"/>
            <a:t>82% less community involvement/leaving home</a:t>
          </a:r>
        </a:p>
      </dsp:txBody>
      <dsp:txXfrm>
        <a:off x="2008982" y="2880359"/>
        <a:ext cx="1885950" cy="548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8A722-045B-400C-82CB-BE43359FB93B}">
      <dsp:nvSpPr>
        <dsp:cNvPr id="0" name=""/>
        <dsp:cNvSpPr/>
      </dsp:nvSpPr>
      <dsp:spPr>
        <a:xfrm rot="4396374">
          <a:off x="642618" y="682344"/>
          <a:ext cx="2960116" cy="2064311"/>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CF8D0-CFD8-4012-96AD-EE10B4921EEE}">
      <dsp:nvSpPr>
        <dsp:cNvPr id="0" name=""/>
        <dsp:cNvSpPr/>
      </dsp:nvSpPr>
      <dsp:spPr>
        <a:xfrm>
          <a:off x="1751487" y="951890"/>
          <a:ext cx="74752" cy="7475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B1617D-4AF9-487B-B0C6-E5C280787BA3}">
      <dsp:nvSpPr>
        <dsp:cNvPr id="0" name=""/>
        <dsp:cNvSpPr/>
      </dsp:nvSpPr>
      <dsp:spPr>
        <a:xfrm>
          <a:off x="2263334" y="1364742"/>
          <a:ext cx="74752" cy="7475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5AC6B1-AC58-4B88-82B0-2E4C04F4FA5E}">
      <dsp:nvSpPr>
        <dsp:cNvPr id="0" name=""/>
        <dsp:cNvSpPr/>
      </dsp:nvSpPr>
      <dsp:spPr>
        <a:xfrm>
          <a:off x="2646936" y="1847545"/>
          <a:ext cx="74752" cy="74752"/>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B47F56-2112-40DE-83CD-C9154E51A379}">
      <dsp:nvSpPr>
        <dsp:cNvPr id="0" name=""/>
        <dsp:cNvSpPr/>
      </dsp:nvSpPr>
      <dsp:spPr>
        <a:xfrm>
          <a:off x="444181" y="0"/>
          <a:ext cx="1395603"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b" anchorCtr="0">
          <a:noAutofit/>
        </a:bodyPr>
        <a:lstStyle/>
        <a:p>
          <a:pPr lvl="0" algn="ctr" defTabSz="577850">
            <a:lnSpc>
              <a:spcPct val="90000"/>
            </a:lnSpc>
            <a:spcBef>
              <a:spcPct val="0"/>
            </a:spcBef>
            <a:spcAft>
              <a:spcPct val="35000"/>
            </a:spcAft>
          </a:pPr>
          <a:r>
            <a:rPr lang="en-US" sz="1300" kern="1200" dirty="0"/>
            <a:t>15% pd family </a:t>
          </a:r>
        </a:p>
      </dsp:txBody>
      <dsp:txXfrm>
        <a:off x="444181" y="0"/>
        <a:ext cx="1395603" cy="548640"/>
      </dsp:txXfrm>
    </dsp:sp>
    <dsp:sp modelId="{AA7A76F8-5123-4612-B8D8-67DCA467DB4C}">
      <dsp:nvSpPr>
        <dsp:cNvPr id="0" name=""/>
        <dsp:cNvSpPr/>
      </dsp:nvSpPr>
      <dsp:spPr>
        <a:xfrm>
          <a:off x="2038918" y="714946"/>
          <a:ext cx="2317500"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r>
            <a:rPr lang="en-US" sz="1300" kern="1200" dirty="0"/>
            <a:t>30% employed staff; 48% separated staff worked </a:t>
          </a:r>
          <a:r>
            <a:rPr lang="en-US" sz="1300" u="sng" kern="1200" dirty="0"/>
            <a:t>&lt;</a:t>
          </a:r>
          <a:r>
            <a:rPr lang="en-US" sz="1300" u="none" kern="1200" dirty="0"/>
            <a:t> 12 </a:t>
          </a:r>
          <a:r>
            <a:rPr lang="en-US" sz="1300" u="none" kern="1200" dirty="0" err="1"/>
            <a:t>mo</a:t>
          </a:r>
          <a:endParaRPr lang="en-US" sz="1300" kern="1200" dirty="0"/>
        </a:p>
      </dsp:txBody>
      <dsp:txXfrm>
        <a:off x="2038918" y="714946"/>
        <a:ext cx="2317500" cy="548640"/>
      </dsp:txXfrm>
    </dsp:sp>
    <dsp:sp modelId="{DEDA35CB-784E-4DA0-ACAB-C3EDC26EFDBA}">
      <dsp:nvSpPr>
        <dsp:cNvPr id="0" name=""/>
        <dsp:cNvSpPr/>
      </dsp:nvSpPr>
      <dsp:spPr>
        <a:xfrm>
          <a:off x="444181" y="1127798"/>
          <a:ext cx="1621917"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r" defTabSz="577850">
            <a:lnSpc>
              <a:spcPct val="90000"/>
            </a:lnSpc>
            <a:spcBef>
              <a:spcPct val="0"/>
            </a:spcBef>
            <a:spcAft>
              <a:spcPct val="35000"/>
            </a:spcAft>
          </a:pPr>
          <a:r>
            <a:rPr lang="en-US" sz="1300" kern="1200" dirty="0"/>
            <a:t>Avg turnover = 44% (range 27-80%)</a:t>
          </a:r>
        </a:p>
      </dsp:txBody>
      <dsp:txXfrm>
        <a:off x="444181" y="1127798"/>
        <a:ext cx="1621917" cy="548640"/>
      </dsp:txXfrm>
    </dsp:sp>
    <dsp:sp modelId="{FA8B3EE0-A7FD-496B-8307-3E2B5F2BA997}">
      <dsp:nvSpPr>
        <dsp:cNvPr id="0" name=""/>
        <dsp:cNvSpPr/>
      </dsp:nvSpPr>
      <dsp:spPr>
        <a:xfrm>
          <a:off x="2971354" y="1610601"/>
          <a:ext cx="1244726"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r>
            <a:rPr lang="en-US" sz="1300" kern="1200" dirty="0"/>
            <a:t>33% closed locations</a:t>
          </a:r>
        </a:p>
      </dsp:txBody>
      <dsp:txXfrm>
        <a:off x="2971354" y="1610601"/>
        <a:ext cx="1244726" cy="548640"/>
      </dsp:txXfrm>
    </dsp:sp>
    <dsp:sp modelId="{8B29364E-E965-49A4-B94D-EE49EF52C621}">
      <dsp:nvSpPr>
        <dsp:cNvPr id="0" name=""/>
        <dsp:cNvSpPr/>
      </dsp:nvSpPr>
      <dsp:spPr>
        <a:xfrm>
          <a:off x="2330131" y="2880359"/>
          <a:ext cx="1885950"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lvl="0" algn="ctr" defTabSz="577850">
            <a:lnSpc>
              <a:spcPct val="90000"/>
            </a:lnSpc>
            <a:spcBef>
              <a:spcPct val="0"/>
            </a:spcBef>
            <a:spcAft>
              <a:spcPct val="35000"/>
            </a:spcAft>
          </a:pPr>
          <a:r>
            <a:rPr lang="en-US" sz="1300" kern="1200" dirty="0"/>
            <a:t>47% stopped some service temporarily or permanently</a:t>
          </a:r>
        </a:p>
      </dsp:txBody>
      <dsp:txXfrm>
        <a:off x="2330131" y="2880359"/>
        <a:ext cx="1885950" cy="54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6B69B-FC18-4A1C-966A-498332233CE4}">
      <dsp:nvSpPr>
        <dsp:cNvPr id="0" name=""/>
        <dsp:cNvSpPr/>
      </dsp:nvSpPr>
      <dsp:spPr>
        <a:xfrm>
          <a:off x="0" y="674608"/>
          <a:ext cx="10287000" cy="8994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9AF6D3-85E0-4B46-8430-2C9BBCF6CCDF}">
      <dsp:nvSpPr>
        <dsp:cNvPr id="0" name=""/>
        <dsp:cNvSpPr/>
      </dsp:nvSpPr>
      <dsp:spPr>
        <a:xfrm>
          <a:off x="5453" y="0"/>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Flood 2016</a:t>
          </a:r>
          <a:endParaRPr lang="en-US" sz="900" kern="1200" dirty="0"/>
        </a:p>
      </dsp:txBody>
      <dsp:txXfrm>
        <a:off x="5453" y="0"/>
        <a:ext cx="884918" cy="899478"/>
      </dsp:txXfrm>
    </dsp:sp>
    <dsp:sp modelId="{74A9087B-4DA2-41D6-B63E-A2020223436F}">
      <dsp:nvSpPr>
        <dsp:cNvPr id="0" name=""/>
        <dsp:cNvSpPr/>
      </dsp:nvSpPr>
      <dsp:spPr>
        <a:xfrm>
          <a:off x="335477"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31350D-6380-40D7-95B9-0EE167843DB6}">
      <dsp:nvSpPr>
        <dsp:cNvPr id="0" name=""/>
        <dsp:cNvSpPr/>
      </dsp:nvSpPr>
      <dsp:spPr>
        <a:xfrm>
          <a:off x="934617" y="1349216"/>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smtClean="0"/>
            <a:t>Flood/Harvey 2017</a:t>
          </a:r>
          <a:endParaRPr lang="en-US" sz="900" kern="1200" dirty="0"/>
        </a:p>
      </dsp:txBody>
      <dsp:txXfrm>
        <a:off x="934617" y="1349216"/>
        <a:ext cx="884918" cy="899478"/>
      </dsp:txXfrm>
    </dsp:sp>
    <dsp:sp modelId="{40EAC658-9100-4E69-AF17-CCD45B0931F3}">
      <dsp:nvSpPr>
        <dsp:cNvPr id="0" name=""/>
        <dsp:cNvSpPr/>
      </dsp:nvSpPr>
      <dsp:spPr>
        <a:xfrm>
          <a:off x="1264641"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DA5FA-8308-48F1-B7CB-4D2D225CA02B}">
      <dsp:nvSpPr>
        <dsp:cNvPr id="0" name=""/>
        <dsp:cNvSpPr/>
      </dsp:nvSpPr>
      <dsp:spPr>
        <a:xfrm>
          <a:off x="1863781" y="0"/>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Flood 2018</a:t>
          </a:r>
          <a:endParaRPr lang="en-US" sz="900" kern="1200" dirty="0"/>
        </a:p>
      </dsp:txBody>
      <dsp:txXfrm>
        <a:off x="1863781" y="0"/>
        <a:ext cx="884918" cy="899478"/>
      </dsp:txXfrm>
    </dsp:sp>
    <dsp:sp modelId="{C81EA7D8-3AFC-4495-98C3-617159A5A6D3}">
      <dsp:nvSpPr>
        <dsp:cNvPr id="0" name=""/>
        <dsp:cNvSpPr/>
      </dsp:nvSpPr>
      <dsp:spPr>
        <a:xfrm>
          <a:off x="2193805"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D25A4-1051-464E-8834-17240EBA8CE6}">
      <dsp:nvSpPr>
        <dsp:cNvPr id="0" name=""/>
        <dsp:cNvSpPr/>
      </dsp:nvSpPr>
      <dsp:spPr>
        <a:xfrm>
          <a:off x="2792944" y="1349216"/>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smtClean="0"/>
            <a:t>Flood 2019</a:t>
          </a:r>
          <a:endParaRPr lang="en-US" sz="900" kern="1200" dirty="0"/>
        </a:p>
      </dsp:txBody>
      <dsp:txXfrm>
        <a:off x="2792944" y="1349216"/>
        <a:ext cx="884918" cy="899478"/>
      </dsp:txXfrm>
    </dsp:sp>
    <dsp:sp modelId="{838E8E8F-4F5A-4224-A301-4382226DA619}">
      <dsp:nvSpPr>
        <dsp:cNvPr id="0" name=""/>
        <dsp:cNvSpPr/>
      </dsp:nvSpPr>
      <dsp:spPr>
        <a:xfrm>
          <a:off x="3122969"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60315-EE45-4DB1-B893-8C4E3D974B5D}">
      <dsp:nvSpPr>
        <dsp:cNvPr id="0" name=""/>
        <dsp:cNvSpPr/>
      </dsp:nvSpPr>
      <dsp:spPr>
        <a:xfrm>
          <a:off x="3722108" y="0"/>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Pandemic starts 2020</a:t>
          </a:r>
          <a:endParaRPr lang="en-US" sz="900" kern="1200" dirty="0"/>
        </a:p>
      </dsp:txBody>
      <dsp:txXfrm>
        <a:off x="3722108" y="0"/>
        <a:ext cx="884918" cy="899478"/>
      </dsp:txXfrm>
    </dsp:sp>
    <dsp:sp modelId="{7C5DC64D-DD62-4DB5-8D2A-F4B31FF7D684}">
      <dsp:nvSpPr>
        <dsp:cNvPr id="0" name=""/>
        <dsp:cNvSpPr/>
      </dsp:nvSpPr>
      <dsp:spPr>
        <a:xfrm>
          <a:off x="4052133"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C358C-9F5D-49B3-9ACD-567C80198E7C}">
      <dsp:nvSpPr>
        <dsp:cNvPr id="0" name=""/>
        <dsp:cNvSpPr/>
      </dsp:nvSpPr>
      <dsp:spPr>
        <a:xfrm>
          <a:off x="4651272" y="1349216"/>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smtClean="0"/>
            <a:t>Flood 2020</a:t>
          </a:r>
          <a:endParaRPr lang="en-US" sz="900" kern="1200" dirty="0"/>
        </a:p>
      </dsp:txBody>
      <dsp:txXfrm>
        <a:off x="4651272" y="1349216"/>
        <a:ext cx="884918" cy="899478"/>
      </dsp:txXfrm>
    </dsp:sp>
    <dsp:sp modelId="{CACE32EF-FEDF-4F8C-AB7E-A1597D8E1CD2}">
      <dsp:nvSpPr>
        <dsp:cNvPr id="0" name=""/>
        <dsp:cNvSpPr/>
      </dsp:nvSpPr>
      <dsp:spPr>
        <a:xfrm>
          <a:off x="4981297"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837B4-F992-4263-9D3B-69245BF133A4}">
      <dsp:nvSpPr>
        <dsp:cNvPr id="0" name=""/>
        <dsp:cNvSpPr/>
      </dsp:nvSpPr>
      <dsp:spPr>
        <a:xfrm>
          <a:off x="5580436" y="0"/>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Cristobal 6/2020 </a:t>
          </a:r>
          <a:endParaRPr lang="en-US" sz="900" kern="1200" dirty="0"/>
        </a:p>
      </dsp:txBody>
      <dsp:txXfrm>
        <a:off x="5580436" y="0"/>
        <a:ext cx="884918" cy="899478"/>
      </dsp:txXfrm>
    </dsp:sp>
    <dsp:sp modelId="{E198E6E9-61B5-4B0C-8CC9-68E6FF78C513}">
      <dsp:nvSpPr>
        <dsp:cNvPr id="0" name=""/>
        <dsp:cNvSpPr/>
      </dsp:nvSpPr>
      <dsp:spPr>
        <a:xfrm>
          <a:off x="5910461"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C2A38-FA3F-46E6-A776-50BFAE3CE5E2}">
      <dsp:nvSpPr>
        <dsp:cNvPr id="0" name=""/>
        <dsp:cNvSpPr/>
      </dsp:nvSpPr>
      <dsp:spPr>
        <a:xfrm>
          <a:off x="6509600" y="1349216"/>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smtClean="0"/>
            <a:t>Marco/Laura 8/2020</a:t>
          </a:r>
          <a:endParaRPr lang="en-US" sz="900" kern="1200" dirty="0"/>
        </a:p>
      </dsp:txBody>
      <dsp:txXfrm>
        <a:off x="6509600" y="1349216"/>
        <a:ext cx="884918" cy="899478"/>
      </dsp:txXfrm>
    </dsp:sp>
    <dsp:sp modelId="{79B83ED6-7B42-4E46-B2E2-97207B1C9A8E}">
      <dsp:nvSpPr>
        <dsp:cNvPr id="0" name=""/>
        <dsp:cNvSpPr/>
      </dsp:nvSpPr>
      <dsp:spPr>
        <a:xfrm>
          <a:off x="6839625"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E5518-88CE-4102-B96E-1C042B86E2A1}">
      <dsp:nvSpPr>
        <dsp:cNvPr id="0" name=""/>
        <dsp:cNvSpPr/>
      </dsp:nvSpPr>
      <dsp:spPr>
        <a:xfrm>
          <a:off x="7438764" y="0"/>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smtClean="0"/>
            <a:t>Delta/Zeta 10/202</a:t>
          </a:r>
          <a:endParaRPr lang="en-US" sz="900" kern="1200" dirty="0"/>
        </a:p>
      </dsp:txBody>
      <dsp:txXfrm>
        <a:off x="7438764" y="0"/>
        <a:ext cx="884918" cy="899478"/>
      </dsp:txXfrm>
    </dsp:sp>
    <dsp:sp modelId="{02960E25-CF03-445E-B8B8-02B85B2DCF22}">
      <dsp:nvSpPr>
        <dsp:cNvPr id="0" name=""/>
        <dsp:cNvSpPr/>
      </dsp:nvSpPr>
      <dsp:spPr>
        <a:xfrm>
          <a:off x="7768789"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13A76-B654-49A8-A77C-C9B373DD20F4}">
      <dsp:nvSpPr>
        <dsp:cNvPr id="0" name=""/>
        <dsp:cNvSpPr/>
      </dsp:nvSpPr>
      <dsp:spPr>
        <a:xfrm>
          <a:off x="8367928" y="1349216"/>
          <a:ext cx="884918" cy="899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smtClean="0"/>
            <a:t>Ida 2021</a:t>
          </a:r>
          <a:endParaRPr lang="en-US" sz="900" kern="1200" dirty="0"/>
        </a:p>
      </dsp:txBody>
      <dsp:txXfrm>
        <a:off x="8367928" y="1349216"/>
        <a:ext cx="884918" cy="899478"/>
      </dsp:txXfrm>
    </dsp:sp>
    <dsp:sp modelId="{B0F21D0C-1402-4EDD-92A9-340DA1278F3D}">
      <dsp:nvSpPr>
        <dsp:cNvPr id="0" name=""/>
        <dsp:cNvSpPr/>
      </dsp:nvSpPr>
      <dsp:spPr>
        <a:xfrm>
          <a:off x="8697953" y="1011912"/>
          <a:ext cx="224869" cy="22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1DD8A-80AF-4117-ABE3-EBF004F3BBDB}">
      <dsp:nvSpPr>
        <dsp:cNvPr id="0" name=""/>
        <dsp:cNvSpPr/>
      </dsp:nvSpPr>
      <dsp:spPr>
        <a:xfrm>
          <a:off x="0" y="732619"/>
          <a:ext cx="5313362" cy="332085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C1834-CFF6-495C-95C4-F059C5EC1183}">
      <dsp:nvSpPr>
        <dsp:cNvPr id="0" name=""/>
        <dsp:cNvSpPr/>
      </dsp:nvSpPr>
      <dsp:spPr>
        <a:xfrm>
          <a:off x="674796" y="3024670"/>
          <a:ext cx="138147" cy="138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11DDF-CC21-4CC3-9B95-29A8F7A2AB4F}">
      <dsp:nvSpPr>
        <dsp:cNvPr id="0" name=""/>
        <dsp:cNvSpPr/>
      </dsp:nvSpPr>
      <dsp:spPr>
        <a:xfrm>
          <a:off x="436564" y="3200398"/>
          <a:ext cx="1703543" cy="1598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01" tIns="0" rIns="0" bIns="0" numCol="1" spcCol="1270" anchor="t" anchorCtr="0">
          <a:noAutofit/>
        </a:bodyPr>
        <a:lstStyle/>
        <a:p>
          <a:pPr lvl="0" algn="l" defTabSz="666750">
            <a:lnSpc>
              <a:spcPct val="90000"/>
            </a:lnSpc>
            <a:spcBef>
              <a:spcPct val="0"/>
            </a:spcBef>
            <a:spcAft>
              <a:spcPct val="35000"/>
            </a:spcAft>
          </a:pPr>
          <a:r>
            <a:rPr lang="en-US" sz="1500" kern="1200" dirty="0"/>
            <a:t>Social improvements</a:t>
          </a:r>
        </a:p>
        <a:p>
          <a:pPr lvl="0" algn="l" defTabSz="666750">
            <a:lnSpc>
              <a:spcPct val="90000"/>
            </a:lnSpc>
            <a:spcBef>
              <a:spcPct val="0"/>
            </a:spcBef>
            <a:spcAft>
              <a:spcPct val="35000"/>
            </a:spcAft>
          </a:pPr>
          <a:r>
            <a:rPr lang="en-US" sz="1500" kern="1200" dirty="0"/>
            <a:t>-16% new </a:t>
          </a:r>
          <a:r>
            <a:rPr lang="en-US" sz="1500" kern="1200" dirty="0" smtClean="0"/>
            <a:t>activities</a:t>
          </a:r>
          <a:endParaRPr lang="en-US" sz="1500" kern="1200" dirty="0"/>
        </a:p>
        <a:p>
          <a:pPr lvl="0" algn="l" defTabSz="666750">
            <a:lnSpc>
              <a:spcPct val="90000"/>
            </a:lnSpc>
            <a:spcBef>
              <a:spcPct val="0"/>
            </a:spcBef>
            <a:spcAft>
              <a:spcPct val="35000"/>
            </a:spcAft>
          </a:pPr>
          <a:r>
            <a:rPr lang="en-US" sz="1500" kern="1200" dirty="0"/>
            <a:t>-22% talked to family/friends more</a:t>
          </a:r>
        </a:p>
      </dsp:txBody>
      <dsp:txXfrm>
        <a:off x="436564" y="3200398"/>
        <a:ext cx="1703543" cy="1598346"/>
      </dsp:txXfrm>
    </dsp:sp>
    <dsp:sp modelId="{22030DD3-AC9F-45E2-B029-75067A52379E}">
      <dsp:nvSpPr>
        <dsp:cNvPr id="0" name=""/>
        <dsp:cNvSpPr/>
      </dsp:nvSpPr>
      <dsp:spPr>
        <a:xfrm>
          <a:off x="1894213" y="2122063"/>
          <a:ext cx="249728" cy="2497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7D298-5747-4075-917B-EDA85E757DF7}">
      <dsp:nvSpPr>
        <dsp:cNvPr id="0" name=""/>
        <dsp:cNvSpPr/>
      </dsp:nvSpPr>
      <dsp:spPr>
        <a:xfrm>
          <a:off x="2019077" y="2246927"/>
          <a:ext cx="1275206" cy="1806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26" tIns="0" rIns="0" bIns="0" numCol="1" spcCol="1270" anchor="t" anchorCtr="0">
          <a:noAutofit/>
        </a:bodyPr>
        <a:lstStyle/>
        <a:p>
          <a:pPr lvl="0" algn="l" defTabSz="666750">
            <a:lnSpc>
              <a:spcPct val="90000"/>
            </a:lnSpc>
            <a:spcBef>
              <a:spcPct val="0"/>
            </a:spcBef>
            <a:spcAft>
              <a:spcPct val="35000"/>
            </a:spcAft>
          </a:pPr>
          <a:r>
            <a:rPr lang="en-US" sz="1500" kern="1200" dirty="0"/>
            <a:t>Virtual access use:</a:t>
          </a:r>
        </a:p>
        <a:p>
          <a:pPr lvl="0" algn="l" defTabSz="666750">
            <a:lnSpc>
              <a:spcPct val="90000"/>
            </a:lnSpc>
            <a:spcBef>
              <a:spcPct val="0"/>
            </a:spcBef>
            <a:spcAft>
              <a:spcPct val="35000"/>
            </a:spcAft>
          </a:pPr>
          <a:r>
            <a:rPr lang="en-US" sz="1500" kern="1200" dirty="0"/>
            <a:t>-4-18% social/DP</a:t>
          </a:r>
        </a:p>
        <a:p>
          <a:pPr lvl="0" algn="l" defTabSz="666750">
            <a:lnSpc>
              <a:spcPct val="90000"/>
            </a:lnSpc>
            <a:spcBef>
              <a:spcPct val="0"/>
            </a:spcBef>
            <a:spcAft>
              <a:spcPct val="35000"/>
            </a:spcAft>
          </a:pPr>
          <a:r>
            <a:rPr lang="en-US" sz="1500" kern="1200" dirty="0"/>
            <a:t>-30-76% telehealth</a:t>
          </a:r>
        </a:p>
        <a:p>
          <a:pPr lvl="0" algn="l" defTabSz="666750">
            <a:lnSpc>
              <a:spcPct val="90000"/>
            </a:lnSpc>
            <a:spcBef>
              <a:spcPct val="0"/>
            </a:spcBef>
            <a:spcAft>
              <a:spcPct val="35000"/>
            </a:spcAft>
          </a:pPr>
          <a:r>
            <a:rPr lang="en-US" sz="1500" kern="1200" dirty="0"/>
            <a:t>-47-57% CM</a:t>
          </a:r>
        </a:p>
      </dsp:txBody>
      <dsp:txXfrm>
        <a:off x="2019077" y="2246927"/>
        <a:ext cx="1275206" cy="1806543"/>
      </dsp:txXfrm>
    </dsp:sp>
    <dsp:sp modelId="{5CD11539-06BA-4284-BCB5-389C83B36E2A}">
      <dsp:nvSpPr>
        <dsp:cNvPr id="0" name=""/>
        <dsp:cNvSpPr/>
      </dsp:nvSpPr>
      <dsp:spPr>
        <a:xfrm>
          <a:off x="3360701" y="1572794"/>
          <a:ext cx="345368" cy="3453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B98B6-8C43-4842-BC20-6671766D978F}">
      <dsp:nvSpPr>
        <dsp:cNvPr id="0" name=""/>
        <dsp:cNvSpPr/>
      </dsp:nvSpPr>
      <dsp:spPr>
        <a:xfrm>
          <a:off x="3533385" y="1745478"/>
          <a:ext cx="1275206" cy="2307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004" tIns="0" rIns="0" bIns="0" numCol="1" spcCol="1270" anchor="t" anchorCtr="0">
          <a:noAutofit/>
        </a:bodyPr>
        <a:lstStyle/>
        <a:p>
          <a:pPr lvl="0" algn="l" defTabSz="666750">
            <a:lnSpc>
              <a:spcPct val="90000"/>
            </a:lnSpc>
            <a:spcBef>
              <a:spcPct val="0"/>
            </a:spcBef>
            <a:spcAft>
              <a:spcPct val="35000"/>
            </a:spcAft>
          </a:pPr>
          <a:r>
            <a:rPr lang="en-US" sz="1500" kern="1200" dirty="0"/>
            <a:t>Technology access:</a:t>
          </a:r>
        </a:p>
        <a:p>
          <a:pPr lvl="0" algn="l" defTabSz="666750">
            <a:lnSpc>
              <a:spcPct val="90000"/>
            </a:lnSpc>
            <a:spcBef>
              <a:spcPct val="0"/>
            </a:spcBef>
            <a:spcAft>
              <a:spcPct val="35000"/>
            </a:spcAft>
          </a:pPr>
          <a:r>
            <a:rPr lang="en-US" sz="1500" kern="1200" dirty="0"/>
            <a:t>-73-88% reliable internet</a:t>
          </a:r>
        </a:p>
        <a:p>
          <a:pPr lvl="0" algn="l" defTabSz="666750">
            <a:lnSpc>
              <a:spcPct val="90000"/>
            </a:lnSpc>
            <a:spcBef>
              <a:spcPct val="0"/>
            </a:spcBef>
            <a:spcAft>
              <a:spcPct val="35000"/>
            </a:spcAft>
          </a:pPr>
          <a:r>
            <a:rPr lang="en-US" sz="1500" kern="1200" dirty="0"/>
            <a:t>-88-97% access to tech in home</a:t>
          </a:r>
        </a:p>
      </dsp:txBody>
      <dsp:txXfrm>
        <a:off x="3533385" y="1745478"/>
        <a:ext cx="1275206" cy="2307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428B2-8F82-4975-BEFC-512C487B3CB6}">
      <dsp:nvSpPr>
        <dsp:cNvPr id="0" name=""/>
        <dsp:cNvSpPr/>
      </dsp:nvSpPr>
      <dsp:spPr>
        <a:xfrm>
          <a:off x="2584" y="0"/>
          <a:ext cx="1550670" cy="2157984"/>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A9417-2860-4835-A775-A43B5311CBB2}">
      <dsp:nvSpPr>
        <dsp:cNvPr id="0" name=""/>
        <dsp:cNvSpPr/>
      </dsp:nvSpPr>
      <dsp:spPr>
        <a:xfrm>
          <a:off x="1599774" y="0"/>
          <a:ext cx="2631440" cy="215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0" rIns="156464" bIns="156464" numCol="1" spcCol="1270" anchor="ctr" anchorCtr="0">
          <a:noAutofit/>
        </a:bodyPr>
        <a:lstStyle/>
        <a:p>
          <a:pPr lvl="0" algn="l" defTabSz="977900">
            <a:lnSpc>
              <a:spcPct val="90000"/>
            </a:lnSpc>
            <a:spcBef>
              <a:spcPct val="0"/>
            </a:spcBef>
            <a:spcAft>
              <a:spcPct val="35000"/>
            </a:spcAft>
          </a:pPr>
          <a:r>
            <a:rPr lang="en-US" sz="2200" kern="1200" dirty="0" smtClean="0"/>
            <a:t>Anxiety/worry</a:t>
          </a:r>
        </a:p>
        <a:p>
          <a:pPr lvl="0" algn="l" defTabSz="977900">
            <a:lnSpc>
              <a:spcPct val="90000"/>
            </a:lnSpc>
            <a:spcBef>
              <a:spcPct val="0"/>
            </a:spcBef>
            <a:spcAft>
              <a:spcPct val="35000"/>
            </a:spcAft>
          </a:pPr>
          <a:r>
            <a:rPr lang="en-US" sz="2200" kern="1200" dirty="0" smtClean="0"/>
            <a:t>Depression</a:t>
          </a:r>
        </a:p>
        <a:p>
          <a:pPr lvl="0" algn="l" defTabSz="977900">
            <a:lnSpc>
              <a:spcPct val="90000"/>
            </a:lnSpc>
            <a:spcBef>
              <a:spcPct val="0"/>
            </a:spcBef>
            <a:spcAft>
              <a:spcPct val="35000"/>
            </a:spcAft>
          </a:pPr>
          <a:r>
            <a:rPr lang="en-US" sz="2200" kern="1200" dirty="0" smtClean="0"/>
            <a:t>Loneliness</a:t>
          </a:r>
        </a:p>
        <a:p>
          <a:pPr lvl="0" algn="l" defTabSz="977900">
            <a:lnSpc>
              <a:spcPct val="90000"/>
            </a:lnSpc>
            <a:spcBef>
              <a:spcPct val="0"/>
            </a:spcBef>
            <a:spcAft>
              <a:spcPct val="35000"/>
            </a:spcAft>
          </a:pPr>
          <a:r>
            <a:rPr lang="en-US" sz="2200" kern="1200" dirty="0" smtClean="0"/>
            <a:t>Substance Use</a:t>
          </a:r>
        </a:p>
        <a:p>
          <a:pPr lvl="0" algn="l" defTabSz="977900">
            <a:lnSpc>
              <a:spcPct val="90000"/>
            </a:lnSpc>
            <a:spcBef>
              <a:spcPct val="0"/>
            </a:spcBef>
            <a:spcAft>
              <a:spcPct val="35000"/>
            </a:spcAft>
          </a:pPr>
          <a:r>
            <a:rPr lang="en-US" sz="2200" kern="1200" dirty="0" smtClean="0"/>
            <a:t>Medical Problems</a:t>
          </a:r>
          <a:endParaRPr lang="en-US" sz="2200" kern="1200" dirty="0"/>
        </a:p>
      </dsp:txBody>
      <dsp:txXfrm>
        <a:off x="1599774" y="0"/>
        <a:ext cx="2631440" cy="2157984"/>
      </dsp:txXfrm>
    </dsp:sp>
    <dsp:sp modelId="{F5624457-78C5-48F8-BB9D-0AF04EC4EC5A}">
      <dsp:nvSpPr>
        <dsp:cNvPr id="0" name=""/>
        <dsp:cNvSpPr/>
      </dsp:nvSpPr>
      <dsp:spPr>
        <a:xfrm>
          <a:off x="467785" y="2337816"/>
          <a:ext cx="1550670" cy="2157984"/>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5ED2F-1370-4B77-8CAD-5696B297FB36}">
      <dsp:nvSpPr>
        <dsp:cNvPr id="0" name=""/>
        <dsp:cNvSpPr/>
      </dsp:nvSpPr>
      <dsp:spPr>
        <a:xfrm>
          <a:off x="2064975" y="2337816"/>
          <a:ext cx="2631440" cy="215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0" rIns="156464" bIns="156464" numCol="1" spcCol="1270" anchor="ctr" anchorCtr="0">
          <a:noAutofit/>
        </a:bodyPr>
        <a:lstStyle/>
        <a:p>
          <a:pPr lvl="0" algn="l" defTabSz="977900">
            <a:lnSpc>
              <a:spcPct val="90000"/>
            </a:lnSpc>
            <a:spcBef>
              <a:spcPct val="0"/>
            </a:spcBef>
            <a:spcAft>
              <a:spcPct val="35000"/>
            </a:spcAft>
          </a:pPr>
          <a:r>
            <a:rPr lang="en-US" sz="2200" kern="1200" dirty="0" smtClean="0"/>
            <a:t>Interactions with family/friends</a:t>
          </a:r>
        </a:p>
        <a:p>
          <a:pPr lvl="0" algn="l" defTabSz="977900">
            <a:lnSpc>
              <a:spcPct val="90000"/>
            </a:lnSpc>
            <a:spcBef>
              <a:spcPct val="0"/>
            </a:spcBef>
            <a:spcAft>
              <a:spcPct val="35000"/>
            </a:spcAft>
          </a:pPr>
          <a:r>
            <a:rPr lang="en-US" sz="2200" kern="1200" dirty="0" smtClean="0"/>
            <a:t>Things to do each day</a:t>
          </a:r>
          <a:endParaRPr lang="en-US" sz="2200" kern="1200" dirty="0"/>
        </a:p>
      </dsp:txBody>
      <dsp:txXfrm>
        <a:off x="2064975" y="2337816"/>
        <a:ext cx="2631440" cy="21579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20318-0C5C-44E5-8630-F30AC2DCD8EE}">
      <dsp:nvSpPr>
        <dsp:cNvPr id="0" name=""/>
        <dsp:cNvSpPr/>
      </dsp:nvSpPr>
      <dsp:spPr>
        <a:xfrm>
          <a:off x="901764" y="772938"/>
          <a:ext cx="1800113" cy="18001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YOU</a:t>
          </a:r>
        </a:p>
      </dsp:txBody>
      <dsp:txXfrm>
        <a:off x="1165384" y="1036558"/>
        <a:ext cx="1272873" cy="1272873"/>
      </dsp:txXfrm>
    </dsp:sp>
    <dsp:sp modelId="{D9AA6272-1F54-4722-BD3B-C32C47123D32}">
      <dsp:nvSpPr>
        <dsp:cNvPr id="0" name=""/>
        <dsp:cNvSpPr/>
      </dsp:nvSpPr>
      <dsp:spPr>
        <a:xfrm>
          <a:off x="721360" y="-250574"/>
          <a:ext cx="2105565" cy="15025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social</a:t>
          </a:r>
        </a:p>
      </dsp:txBody>
      <dsp:txXfrm>
        <a:off x="1029713" y="-30529"/>
        <a:ext cx="1488859" cy="1062473"/>
      </dsp:txXfrm>
    </dsp:sp>
    <dsp:sp modelId="{68E86CB1-790A-498F-BEF6-CBE63E4343F0}">
      <dsp:nvSpPr>
        <dsp:cNvPr id="0" name=""/>
        <dsp:cNvSpPr/>
      </dsp:nvSpPr>
      <dsp:spPr>
        <a:xfrm>
          <a:off x="2080144" y="278560"/>
          <a:ext cx="1473815" cy="16165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emotional</a:t>
          </a:r>
        </a:p>
      </dsp:txBody>
      <dsp:txXfrm>
        <a:off x="2295979" y="515303"/>
        <a:ext cx="1042145" cy="1143096"/>
      </dsp:txXfrm>
    </dsp:sp>
    <dsp:sp modelId="{39F1435B-38A8-41AE-A291-7FE49EEFC506}">
      <dsp:nvSpPr>
        <dsp:cNvPr id="0" name=""/>
        <dsp:cNvSpPr/>
      </dsp:nvSpPr>
      <dsp:spPr>
        <a:xfrm>
          <a:off x="2064672" y="1522060"/>
          <a:ext cx="1504759" cy="147415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intellectual</a:t>
          </a:r>
        </a:p>
      </dsp:txBody>
      <dsp:txXfrm>
        <a:off x="2285039" y="1737945"/>
        <a:ext cx="1064025" cy="1042387"/>
      </dsp:txXfrm>
    </dsp:sp>
    <dsp:sp modelId="{9961D36A-A9F0-4A45-BFB5-1097270CEA0A}">
      <dsp:nvSpPr>
        <dsp:cNvPr id="0" name=""/>
        <dsp:cNvSpPr/>
      </dsp:nvSpPr>
      <dsp:spPr>
        <a:xfrm>
          <a:off x="855281" y="2194717"/>
          <a:ext cx="1893080" cy="13011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physical</a:t>
          </a:r>
        </a:p>
      </dsp:txBody>
      <dsp:txXfrm>
        <a:off x="1132516" y="2385263"/>
        <a:ext cx="1338610" cy="920039"/>
      </dsp:txXfrm>
    </dsp:sp>
    <dsp:sp modelId="{1A600737-E199-4760-B728-70308A47545A}">
      <dsp:nvSpPr>
        <dsp:cNvPr id="0" name=""/>
        <dsp:cNvSpPr/>
      </dsp:nvSpPr>
      <dsp:spPr>
        <a:xfrm>
          <a:off x="30079" y="1560695"/>
          <a:ext cx="1513022" cy="139688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spiritual</a:t>
          </a:r>
        </a:p>
      </dsp:txBody>
      <dsp:txXfrm>
        <a:off x="251656" y="1765265"/>
        <a:ext cx="1069868" cy="987748"/>
      </dsp:txXfrm>
    </dsp:sp>
    <dsp:sp modelId="{FDB522A5-9EFB-46EE-9298-2964E51DEC0A}">
      <dsp:nvSpPr>
        <dsp:cNvPr id="0" name=""/>
        <dsp:cNvSpPr/>
      </dsp:nvSpPr>
      <dsp:spPr>
        <a:xfrm>
          <a:off x="0" y="353622"/>
          <a:ext cx="1482078" cy="15779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occupational</a:t>
          </a:r>
        </a:p>
      </dsp:txBody>
      <dsp:txXfrm>
        <a:off x="217045" y="584708"/>
        <a:ext cx="1047988" cy="1115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86EE0-4D33-48EE-9B9C-957E0990D71A}">
      <dsp:nvSpPr>
        <dsp:cNvPr id="0" name=""/>
        <dsp:cNvSpPr/>
      </dsp:nvSpPr>
      <dsp:spPr>
        <a:xfrm>
          <a:off x="958851" y="1095371"/>
          <a:ext cx="3030855" cy="105257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A1080-CC46-4E62-AD39-15E790DAAC9F}">
      <dsp:nvSpPr>
        <dsp:cNvPr id="0" name=""/>
        <dsp:cNvSpPr/>
      </dsp:nvSpPr>
      <dsp:spPr>
        <a:xfrm>
          <a:off x="2254251" y="3533770"/>
          <a:ext cx="587375" cy="37592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A5952D-3687-4613-BA86-BFEB0085F221}">
      <dsp:nvSpPr>
        <dsp:cNvPr id="0" name=""/>
        <dsp:cNvSpPr/>
      </dsp:nvSpPr>
      <dsp:spPr>
        <a:xfrm>
          <a:off x="882664" y="3590914"/>
          <a:ext cx="3428982" cy="104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6"/>
              </a:solidFill>
            </a:rPr>
            <a:t>Real &amp; Sustained Change</a:t>
          </a:r>
          <a:endParaRPr lang="en-US" sz="2400" b="1" kern="1200" dirty="0">
            <a:solidFill>
              <a:schemeClr val="accent6"/>
            </a:solidFill>
          </a:endParaRPr>
        </a:p>
      </dsp:txBody>
      <dsp:txXfrm>
        <a:off x="882664" y="3590914"/>
        <a:ext cx="3428982" cy="1047759"/>
      </dsp:txXfrm>
    </dsp:sp>
    <dsp:sp modelId="{AB3ACC19-5614-46EB-B9B7-6F5FBD4FF00C}">
      <dsp:nvSpPr>
        <dsp:cNvPr id="0" name=""/>
        <dsp:cNvSpPr/>
      </dsp:nvSpPr>
      <dsp:spPr>
        <a:xfrm>
          <a:off x="2178051" y="1247771"/>
          <a:ext cx="1569852" cy="1319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Traditional MH tools = relief of distress</a:t>
          </a:r>
          <a:endParaRPr lang="en-US" sz="1200" kern="1200" dirty="0"/>
        </a:p>
      </dsp:txBody>
      <dsp:txXfrm>
        <a:off x="2407951" y="1440941"/>
        <a:ext cx="1110052" cy="932705"/>
      </dsp:txXfrm>
    </dsp:sp>
    <dsp:sp modelId="{E59FC34D-496B-49C3-AEE3-CBB22FEEB861}">
      <dsp:nvSpPr>
        <dsp:cNvPr id="0" name=""/>
        <dsp:cNvSpPr/>
      </dsp:nvSpPr>
      <dsp:spPr>
        <a:xfrm>
          <a:off x="923922" y="714374"/>
          <a:ext cx="1558930" cy="1409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Positive Psychology practices  = promotion of well-being</a:t>
          </a:r>
          <a:endParaRPr lang="en-US" sz="1200" kern="1200" dirty="0"/>
        </a:p>
      </dsp:txBody>
      <dsp:txXfrm>
        <a:off x="1152222" y="920726"/>
        <a:ext cx="1102330" cy="996358"/>
      </dsp:txXfrm>
    </dsp:sp>
    <dsp:sp modelId="{3CE9D52E-006C-4CE2-8B63-36A77E5C3CB9}">
      <dsp:nvSpPr>
        <dsp:cNvPr id="0" name=""/>
        <dsp:cNvSpPr/>
      </dsp:nvSpPr>
      <dsp:spPr>
        <a:xfrm>
          <a:off x="882636" y="960760"/>
          <a:ext cx="3289300" cy="263144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93A0-3A59-435E-89A9-59BC99222CA8}">
      <dsp:nvSpPr>
        <dsp:cNvPr id="0" name=""/>
        <dsp:cNvSpPr/>
      </dsp:nvSpPr>
      <dsp:spPr>
        <a:xfrm rot="5400000">
          <a:off x="413322" y="755696"/>
          <a:ext cx="697239" cy="79378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A96665-D4DD-4CF2-A54B-0DD5075A74C1}">
      <dsp:nvSpPr>
        <dsp:cNvPr id="0" name=""/>
        <dsp:cNvSpPr/>
      </dsp:nvSpPr>
      <dsp:spPr>
        <a:xfrm>
          <a:off x="228596" y="-17207"/>
          <a:ext cx="1173740" cy="82158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Look for &amp; see possibilities</a:t>
          </a:r>
          <a:endParaRPr lang="en-US" sz="1400" kern="1200" dirty="0"/>
        </a:p>
      </dsp:txBody>
      <dsp:txXfrm>
        <a:off x="268709" y="22906"/>
        <a:ext cx="1093514" cy="741354"/>
      </dsp:txXfrm>
    </dsp:sp>
    <dsp:sp modelId="{F2B986E1-FB0B-40DB-A7B1-3AE30CD7B931}">
      <dsp:nvSpPr>
        <dsp:cNvPr id="0" name=""/>
        <dsp:cNvSpPr/>
      </dsp:nvSpPr>
      <dsp:spPr>
        <a:xfrm>
          <a:off x="1402336" y="61149"/>
          <a:ext cx="853666" cy="664037"/>
        </a:xfrm>
        <a:prstGeom prst="rect">
          <a:avLst/>
        </a:prstGeom>
        <a:noFill/>
        <a:ln>
          <a:noFill/>
        </a:ln>
        <a:effectLst/>
      </dsp:spPr>
      <dsp:style>
        <a:lnRef idx="0">
          <a:scrgbClr r="0" g="0" b="0"/>
        </a:lnRef>
        <a:fillRef idx="0">
          <a:scrgbClr r="0" g="0" b="0"/>
        </a:fillRef>
        <a:effectRef idx="0">
          <a:scrgbClr r="0" g="0" b="0"/>
        </a:effectRef>
        <a:fontRef idx="minor"/>
      </dsp:style>
    </dsp:sp>
    <dsp:sp modelId="{73F3B24C-3040-48D4-A4CC-389E1BABE7B8}">
      <dsp:nvSpPr>
        <dsp:cNvPr id="0" name=""/>
        <dsp:cNvSpPr/>
      </dsp:nvSpPr>
      <dsp:spPr>
        <a:xfrm rot="5400000">
          <a:off x="1386478" y="1678602"/>
          <a:ext cx="697239" cy="79378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F3348-60DD-4225-B0C6-CB1D858B3D96}">
      <dsp:nvSpPr>
        <dsp:cNvPr id="0" name=""/>
        <dsp:cNvSpPr/>
      </dsp:nvSpPr>
      <dsp:spPr>
        <a:xfrm>
          <a:off x="1201752" y="905698"/>
          <a:ext cx="1173740" cy="82158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Notice beauty/ blessings/ benefits</a:t>
          </a:r>
          <a:endParaRPr lang="en-US" sz="1400" kern="1200" dirty="0"/>
        </a:p>
      </dsp:txBody>
      <dsp:txXfrm>
        <a:off x="1241865" y="945811"/>
        <a:ext cx="1093514" cy="741354"/>
      </dsp:txXfrm>
    </dsp:sp>
    <dsp:sp modelId="{6288638C-4293-4140-897D-82904792E821}">
      <dsp:nvSpPr>
        <dsp:cNvPr id="0" name=""/>
        <dsp:cNvSpPr/>
      </dsp:nvSpPr>
      <dsp:spPr>
        <a:xfrm>
          <a:off x="2375492" y="984054"/>
          <a:ext cx="853666" cy="664037"/>
        </a:xfrm>
        <a:prstGeom prst="rect">
          <a:avLst/>
        </a:prstGeom>
        <a:noFill/>
        <a:ln>
          <a:noFill/>
        </a:ln>
        <a:effectLst/>
      </dsp:spPr>
      <dsp:style>
        <a:lnRef idx="0">
          <a:scrgbClr r="0" g="0" b="0"/>
        </a:lnRef>
        <a:fillRef idx="0">
          <a:scrgbClr r="0" g="0" b="0"/>
        </a:fillRef>
        <a:effectRef idx="0">
          <a:scrgbClr r="0" g="0" b="0"/>
        </a:effectRef>
        <a:fontRef idx="minor"/>
      </dsp:style>
    </dsp:sp>
    <dsp:sp modelId="{2A49B7C1-7970-41B6-9BD9-3763CD4AD853}">
      <dsp:nvSpPr>
        <dsp:cNvPr id="0" name=""/>
        <dsp:cNvSpPr/>
      </dsp:nvSpPr>
      <dsp:spPr>
        <a:xfrm rot="5400000">
          <a:off x="2359633" y="2601507"/>
          <a:ext cx="697239" cy="79378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2CBF5-1595-4C06-B7E1-AFD62E67EBA9}">
      <dsp:nvSpPr>
        <dsp:cNvPr id="0" name=""/>
        <dsp:cNvSpPr/>
      </dsp:nvSpPr>
      <dsp:spPr>
        <a:xfrm>
          <a:off x="2174907" y="1828604"/>
          <a:ext cx="1173740" cy="82158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Cultivate positive feelings</a:t>
          </a:r>
          <a:endParaRPr lang="en-US" sz="1400" kern="1200" dirty="0"/>
        </a:p>
      </dsp:txBody>
      <dsp:txXfrm>
        <a:off x="2215020" y="1868717"/>
        <a:ext cx="1093514" cy="741354"/>
      </dsp:txXfrm>
    </dsp:sp>
    <dsp:sp modelId="{986B096B-7839-4DF5-8502-CB2DC9BC9A61}">
      <dsp:nvSpPr>
        <dsp:cNvPr id="0" name=""/>
        <dsp:cNvSpPr/>
      </dsp:nvSpPr>
      <dsp:spPr>
        <a:xfrm>
          <a:off x="3348648" y="1906960"/>
          <a:ext cx="853666" cy="664037"/>
        </a:xfrm>
        <a:prstGeom prst="rect">
          <a:avLst/>
        </a:prstGeom>
        <a:noFill/>
        <a:ln>
          <a:noFill/>
        </a:ln>
        <a:effectLst/>
      </dsp:spPr>
      <dsp:style>
        <a:lnRef idx="0">
          <a:scrgbClr r="0" g="0" b="0"/>
        </a:lnRef>
        <a:fillRef idx="0">
          <a:scrgbClr r="0" g="0" b="0"/>
        </a:fillRef>
        <a:effectRef idx="0">
          <a:scrgbClr r="0" g="0" b="0"/>
        </a:effectRef>
        <a:fontRef idx="minor"/>
      </dsp:style>
    </dsp:sp>
    <dsp:sp modelId="{481A58F5-C84E-4FA4-B473-6E9A6924CD8A}">
      <dsp:nvSpPr>
        <dsp:cNvPr id="0" name=""/>
        <dsp:cNvSpPr/>
      </dsp:nvSpPr>
      <dsp:spPr>
        <a:xfrm rot="5400000">
          <a:off x="3332789" y="3524413"/>
          <a:ext cx="697239" cy="79378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969F51-CD40-46DC-8325-5037710D5FC6}">
      <dsp:nvSpPr>
        <dsp:cNvPr id="0" name=""/>
        <dsp:cNvSpPr/>
      </dsp:nvSpPr>
      <dsp:spPr>
        <a:xfrm>
          <a:off x="3148063" y="2751509"/>
          <a:ext cx="1173740" cy="82158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Focus on strengths</a:t>
          </a:r>
          <a:endParaRPr lang="en-US" sz="1400" kern="1200" dirty="0"/>
        </a:p>
      </dsp:txBody>
      <dsp:txXfrm>
        <a:off x="3188176" y="2791622"/>
        <a:ext cx="1093514" cy="741354"/>
      </dsp:txXfrm>
    </dsp:sp>
    <dsp:sp modelId="{958D45E7-7F6D-4CCA-AE9F-DD1933328F0C}">
      <dsp:nvSpPr>
        <dsp:cNvPr id="0" name=""/>
        <dsp:cNvSpPr/>
      </dsp:nvSpPr>
      <dsp:spPr>
        <a:xfrm>
          <a:off x="4321803" y="2829866"/>
          <a:ext cx="853666" cy="664037"/>
        </a:xfrm>
        <a:prstGeom prst="rect">
          <a:avLst/>
        </a:prstGeom>
        <a:noFill/>
        <a:ln>
          <a:noFill/>
        </a:ln>
        <a:effectLst/>
      </dsp:spPr>
      <dsp:style>
        <a:lnRef idx="0">
          <a:scrgbClr r="0" g="0" b="0"/>
        </a:lnRef>
        <a:fillRef idx="0">
          <a:scrgbClr r="0" g="0" b="0"/>
        </a:fillRef>
        <a:effectRef idx="0">
          <a:scrgbClr r="0" g="0" b="0"/>
        </a:effectRef>
        <a:fontRef idx="minor"/>
      </dsp:style>
    </dsp:sp>
    <dsp:sp modelId="{B596C29C-80BF-4F40-8D05-1607D8D5F0CC}">
      <dsp:nvSpPr>
        <dsp:cNvPr id="0" name=""/>
        <dsp:cNvSpPr/>
      </dsp:nvSpPr>
      <dsp:spPr>
        <a:xfrm rot="5400000">
          <a:off x="4305944" y="4447319"/>
          <a:ext cx="697239" cy="79378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E925C-EAF1-4EF7-ACF8-AC83D2A19D56}">
      <dsp:nvSpPr>
        <dsp:cNvPr id="0" name=""/>
        <dsp:cNvSpPr/>
      </dsp:nvSpPr>
      <dsp:spPr>
        <a:xfrm>
          <a:off x="4121218" y="3674415"/>
          <a:ext cx="1173740" cy="82158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Create challenging goals</a:t>
          </a:r>
          <a:endParaRPr lang="en-US" sz="1400" kern="1200" dirty="0"/>
        </a:p>
      </dsp:txBody>
      <dsp:txXfrm>
        <a:off x="4161331" y="3714528"/>
        <a:ext cx="1093514" cy="741354"/>
      </dsp:txXfrm>
    </dsp:sp>
    <dsp:sp modelId="{500C8FE5-A47B-47BA-A565-2E973E678E78}">
      <dsp:nvSpPr>
        <dsp:cNvPr id="0" name=""/>
        <dsp:cNvSpPr/>
      </dsp:nvSpPr>
      <dsp:spPr>
        <a:xfrm>
          <a:off x="5294959" y="3752771"/>
          <a:ext cx="853666" cy="664037"/>
        </a:xfrm>
        <a:prstGeom prst="rect">
          <a:avLst/>
        </a:prstGeom>
        <a:noFill/>
        <a:ln>
          <a:noFill/>
        </a:ln>
        <a:effectLst/>
      </dsp:spPr>
      <dsp:style>
        <a:lnRef idx="0">
          <a:scrgbClr r="0" g="0" b="0"/>
        </a:lnRef>
        <a:fillRef idx="0">
          <a:scrgbClr r="0" g="0" b="0"/>
        </a:fillRef>
        <a:effectRef idx="0">
          <a:scrgbClr r="0" g="0" b="0"/>
        </a:effectRef>
        <a:fontRef idx="minor"/>
      </dsp:style>
    </dsp:sp>
    <dsp:sp modelId="{3920D0B0-9356-4D9A-BAEE-E07A77249743}">
      <dsp:nvSpPr>
        <dsp:cNvPr id="0" name=""/>
        <dsp:cNvSpPr/>
      </dsp:nvSpPr>
      <dsp:spPr>
        <a:xfrm rot="5400000">
          <a:off x="5279100" y="5370224"/>
          <a:ext cx="697239" cy="79378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11EFFB-0091-4BD0-A749-FD9E4A0D4A9A}">
      <dsp:nvSpPr>
        <dsp:cNvPr id="0" name=""/>
        <dsp:cNvSpPr/>
      </dsp:nvSpPr>
      <dsp:spPr>
        <a:xfrm>
          <a:off x="5094374" y="4597321"/>
          <a:ext cx="1173740" cy="82158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Find purpose &amp; meaning</a:t>
          </a:r>
          <a:endParaRPr lang="en-US" sz="1400" kern="1200" dirty="0"/>
        </a:p>
      </dsp:txBody>
      <dsp:txXfrm>
        <a:off x="5134487" y="4637434"/>
        <a:ext cx="1093514" cy="741354"/>
      </dsp:txXfrm>
    </dsp:sp>
    <dsp:sp modelId="{D372F85F-6849-4EA6-92F5-BDB84F8AF06B}">
      <dsp:nvSpPr>
        <dsp:cNvPr id="0" name=""/>
        <dsp:cNvSpPr/>
      </dsp:nvSpPr>
      <dsp:spPr>
        <a:xfrm>
          <a:off x="6268114" y="4675677"/>
          <a:ext cx="853666" cy="664037"/>
        </a:xfrm>
        <a:prstGeom prst="rect">
          <a:avLst/>
        </a:prstGeom>
        <a:noFill/>
        <a:ln>
          <a:noFill/>
        </a:ln>
        <a:effectLst/>
      </dsp:spPr>
      <dsp:style>
        <a:lnRef idx="0">
          <a:scrgbClr r="0" g="0" b="0"/>
        </a:lnRef>
        <a:fillRef idx="0">
          <a:scrgbClr r="0" g="0" b="0"/>
        </a:fillRef>
        <a:effectRef idx="0">
          <a:scrgbClr r="0" g="0" b="0"/>
        </a:effectRef>
        <a:fontRef idx="minor"/>
      </dsp:style>
    </dsp:sp>
    <dsp:sp modelId="{EB8045B3-B94B-4653-B530-390E0C389E7A}">
      <dsp:nvSpPr>
        <dsp:cNvPr id="0" name=""/>
        <dsp:cNvSpPr/>
      </dsp:nvSpPr>
      <dsp:spPr>
        <a:xfrm>
          <a:off x="6067529" y="5520227"/>
          <a:ext cx="1323873" cy="82158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Cherish relationships</a:t>
          </a:r>
          <a:endParaRPr lang="en-US" sz="1400" kern="1200" dirty="0"/>
        </a:p>
      </dsp:txBody>
      <dsp:txXfrm>
        <a:off x="6107642" y="5560340"/>
        <a:ext cx="1243647" cy="74135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9/20/2022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9/20/2022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38DE8-F3F5-46CD-B3FD-20A358B356B2}" type="slidenum">
              <a:rPr lang="en-US" smtClean="0"/>
              <a:t>1</a:t>
            </a:fld>
            <a:endParaRPr lang="en-US"/>
          </a:p>
        </p:txBody>
      </p:sp>
    </p:spTree>
    <p:extLst>
      <p:ext uri="{BB962C8B-B14F-4D97-AF65-F5344CB8AC3E}">
        <p14:creationId xmlns:p14="http://schemas.microsoft.com/office/powerpoint/2010/main" val="18429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Pandemic made things worse including in other areas of life – compounded impact</a:t>
            </a:r>
          </a:p>
          <a:p>
            <a:endParaRPr lang="en-US" dirty="0"/>
          </a:p>
          <a:p>
            <a:r>
              <a:rPr lang="en-US" dirty="0" smtClean="0"/>
              <a:t>Review data</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197902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discussion/facilitation</a:t>
            </a:r>
          </a:p>
          <a:p>
            <a:endParaRPr lang="en-US" dirty="0"/>
          </a:p>
          <a:p>
            <a:r>
              <a:rPr lang="en-US" dirty="0" smtClean="0"/>
              <a:t>Let’s talk about wellness and why it is important</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847184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wellness dimensions</a:t>
            </a:r>
          </a:p>
          <a:p>
            <a:endParaRPr lang="en-US" dirty="0"/>
          </a:p>
          <a:p>
            <a:r>
              <a:rPr lang="en-US" dirty="0" smtClean="0"/>
              <a:t>ALL areas are important – what is important in each and relative importance of each may be different for each of us but cannot have “well” life without some presence in each area</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376574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research RE wellness impacts when present:</a:t>
            </a:r>
          </a:p>
          <a:p>
            <a:endParaRPr lang="en-US" dirty="0"/>
          </a:p>
          <a:p>
            <a:r>
              <a:rPr lang="en-US" dirty="0" smtClean="0"/>
              <a:t>Langer</a:t>
            </a:r>
          </a:p>
          <a:p>
            <a:r>
              <a:rPr lang="en-US" dirty="0" smtClean="0"/>
              <a:t>Harvard</a:t>
            </a:r>
          </a:p>
          <a:p>
            <a:r>
              <a:rPr lang="en-US" dirty="0" smtClean="0"/>
              <a:t>Oxford</a:t>
            </a:r>
          </a:p>
          <a:p>
            <a:endParaRPr lang="en-US" dirty="0"/>
          </a:p>
          <a:p>
            <a:r>
              <a:rPr lang="en-US" dirty="0" smtClean="0"/>
              <a:t>Opposite happens when wellness is absent</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608446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discussion</a:t>
            </a:r>
          </a:p>
          <a:p>
            <a:endParaRPr lang="en-US" dirty="0"/>
          </a:p>
          <a:p>
            <a:r>
              <a:rPr lang="en-US" dirty="0" smtClean="0"/>
              <a:t>Let’s talk about how to support wellness and how this may need to shift when things become challenging or uncertain</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279774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wellness guide/areas</a:t>
            </a:r>
            <a:endParaRPr lang="en-US" dirty="0"/>
          </a:p>
        </p:txBody>
      </p:sp>
      <p:sp>
        <p:nvSpPr>
          <p:cNvPr id="4" name="Slide Number Placeholder 3"/>
          <p:cNvSpPr>
            <a:spLocks noGrp="1"/>
          </p:cNvSpPr>
          <p:nvPr>
            <p:ph type="sldNum" sz="quarter" idx="10"/>
          </p:nvPr>
        </p:nvSpPr>
        <p:spPr/>
        <p:txBody>
          <a:bodyPr/>
          <a:lstStyle/>
          <a:p>
            <a:fld id="{03338DE8-F3F5-46CD-B3FD-20A358B356B2}" type="slidenum">
              <a:rPr lang="en-US" smtClean="0"/>
              <a:t>15</a:t>
            </a:fld>
            <a:endParaRPr lang="en-US"/>
          </a:p>
        </p:txBody>
      </p:sp>
    </p:spTree>
    <p:extLst>
      <p:ext uri="{BB962C8B-B14F-4D97-AF65-F5344CB8AC3E}">
        <p14:creationId xmlns:p14="http://schemas.microsoft.com/office/powerpoint/2010/main" val="304571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adjustments</a:t>
            </a:r>
            <a:endParaRPr lang="en-US" dirty="0"/>
          </a:p>
        </p:txBody>
      </p:sp>
      <p:sp>
        <p:nvSpPr>
          <p:cNvPr id="4" name="Slide Number Placeholder 3"/>
          <p:cNvSpPr>
            <a:spLocks noGrp="1"/>
          </p:cNvSpPr>
          <p:nvPr>
            <p:ph type="sldNum" sz="quarter" idx="10"/>
          </p:nvPr>
        </p:nvSpPr>
        <p:spPr/>
        <p:txBody>
          <a:bodyPr/>
          <a:lstStyle/>
          <a:p>
            <a:fld id="{03338DE8-F3F5-46CD-B3FD-20A358B356B2}" type="slidenum">
              <a:rPr lang="en-US" smtClean="0"/>
              <a:t>16</a:t>
            </a:fld>
            <a:endParaRPr lang="en-US"/>
          </a:p>
        </p:txBody>
      </p:sp>
    </p:spTree>
    <p:extLst>
      <p:ext uri="{BB962C8B-B14F-4D97-AF65-F5344CB8AC3E}">
        <p14:creationId xmlns:p14="http://schemas.microsoft.com/office/powerpoint/2010/main" val="11486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summary of projects and outcomes</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17</a:t>
            </a:fld>
            <a:endParaRPr lang="en-US"/>
          </a:p>
        </p:txBody>
      </p:sp>
    </p:spTree>
    <p:extLst>
      <p:ext uri="{BB962C8B-B14F-4D97-AF65-F5344CB8AC3E}">
        <p14:creationId xmlns:p14="http://schemas.microsoft.com/office/powerpoint/2010/main" val="659636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information and guidance</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18</a:t>
            </a:fld>
            <a:endParaRPr lang="en-US"/>
          </a:p>
        </p:txBody>
      </p:sp>
    </p:spTree>
    <p:extLst>
      <p:ext uri="{BB962C8B-B14F-4D97-AF65-F5344CB8AC3E}">
        <p14:creationId xmlns:p14="http://schemas.microsoft.com/office/powerpoint/2010/main" val="173333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discussion/exercise</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19</a:t>
            </a:fld>
            <a:endParaRPr lang="en-US"/>
          </a:p>
        </p:txBody>
      </p:sp>
    </p:spTree>
    <p:extLst>
      <p:ext uri="{BB962C8B-B14F-4D97-AF65-F5344CB8AC3E}">
        <p14:creationId xmlns:p14="http://schemas.microsoft.com/office/powerpoint/2010/main" val="294030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38DE8-F3F5-46CD-B3FD-20A358B356B2}" type="slidenum">
              <a:rPr lang="en-US" smtClean="0"/>
              <a:t>2</a:t>
            </a:fld>
            <a:endParaRPr lang="en-US"/>
          </a:p>
        </p:txBody>
      </p:sp>
    </p:spTree>
    <p:extLst>
      <p:ext uri="{BB962C8B-B14F-4D97-AF65-F5344CB8AC3E}">
        <p14:creationId xmlns:p14="http://schemas.microsoft.com/office/powerpoint/2010/main" val="151463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component to supporting wellness is rooted in learned hopefulness</a:t>
            </a:r>
          </a:p>
          <a:p>
            <a:endParaRPr lang="en-US" dirty="0"/>
          </a:p>
          <a:p>
            <a:r>
              <a:rPr lang="en-US" dirty="0" smtClean="0"/>
              <a:t>We will shift a bit to review positive psychology practices and how we can build support to learn hopefulness into each day we provide support and into treatment guidance</a:t>
            </a:r>
            <a:endParaRPr lang="en-US" dirty="0"/>
          </a:p>
        </p:txBody>
      </p:sp>
      <p:sp>
        <p:nvSpPr>
          <p:cNvPr id="4" name="Slide Number Placeholder 3"/>
          <p:cNvSpPr>
            <a:spLocks noGrp="1"/>
          </p:cNvSpPr>
          <p:nvPr>
            <p:ph type="sldNum" sz="quarter" idx="10"/>
          </p:nvPr>
        </p:nvSpPr>
        <p:spPr/>
        <p:txBody>
          <a:bodyPr/>
          <a:lstStyle/>
          <a:p>
            <a:fld id="{03338DE8-F3F5-46CD-B3FD-20A358B356B2}" type="slidenum">
              <a:rPr lang="en-US" smtClean="0"/>
              <a:t>20</a:t>
            </a:fld>
            <a:endParaRPr lang="en-US"/>
          </a:p>
        </p:txBody>
      </p:sp>
    </p:spTree>
    <p:extLst>
      <p:ext uri="{BB962C8B-B14F-4D97-AF65-F5344CB8AC3E}">
        <p14:creationId xmlns:p14="http://schemas.microsoft.com/office/powerpoint/2010/main" val="2712652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overview of positive psychology and how it is different but linked to traditional MH supports</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21</a:t>
            </a:fld>
            <a:endParaRPr lang="en-US"/>
          </a:p>
        </p:txBody>
      </p:sp>
    </p:spTree>
    <p:extLst>
      <p:ext uri="{BB962C8B-B14F-4D97-AF65-F5344CB8AC3E}">
        <p14:creationId xmlns:p14="http://schemas.microsoft.com/office/powerpoint/2010/main" val="3244026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hallmarks of High Hope</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22</a:t>
            </a:fld>
            <a:endParaRPr lang="en-US"/>
          </a:p>
        </p:txBody>
      </p:sp>
    </p:spTree>
    <p:extLst>
      <p:ext uri="{BB962C8B-B14F-4D97-AF65-F5344CB8AC3E}">
        <p14:creationId xmlns:p14="http://schemas.microsoft.com/office/powerpoint/2010/main" val="1940291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1541" y="4400549"/>
            <a:ext cx="6469810" cy="4284663"/>
          </a:xfrm>
        </p:spPr>
        <p:txBody>
          <a:bodyPr/>
          <a:lstStyle/>
          <a:p>
            <a:r>
              <a:rPr lang="en-US" dirty="0"/>
              <a:t>Some of the key considerations in fostering compassionate grit and a “growth mindset” during this challenging time and leaning toward “learned hopefulness” would include (Miller, 2017; </a:t>
            </a:r>
            <a:r>
              <a:rPr lang="en-US" dirty="0" err="1"/>
              <a:t>Tomasulo</a:t>
            </a:r>
            <a:r>
              <a:rPr lang="en-US" dirty="0"/>
              <a:t>, 2020):</a:t>
            </a:r>
          </a:p>
          <a:p>
            <a:pPr lvl="0"/>
            <a:r>
              <a:rPr lang="en-US" dirty="0"/>
              <a:t>Help the individual to identify how to express their feelings and fears and to share with others how this happens so those supporting the individual can be responsive</a:t>
            </a:r>
          </a:p>
          <a:p>
            <a:r>
              <a:rPr lang="en-US" dirty="0"/>
              <a:t>-How does the person communicate their feelings?</a:t>
            </a:r>
          </a:p>
          <a:p>
            <a:r>
              <a:rPr lang="en-US" dirty="0"/>
              <a:t>-Do those supporting them understand this?</a:t>
            </a:r>
          </a:p>
          <a:p>
            <a:r>
              <a:rPr lang="en-US" dirty="0"/>
              <a:t>-Help them to listen and know its ok to share</a:t>
            </a:r>
          </a:p>
          <a:p>
            <a:r>
              <a:rPr lang="en-US" dirty="0"/>
              <a:t>-Avoid overly cheery or optimistic comments that are not rooted in truth </a:t>
            </a:r>
          </a:p>
          <a:p>
            <a:r>
              <a:rPr lang="en-US" dirty="0"/>
              <a:t>Then shift to #2 below</a:t>
            </a:r>
          </a:p>
          <a:p>
            <a:pPr lvl="0"/>
            <a:r>
              <a:rPr lang="en-US" dirty="0"/>
              <a:t>Help the individual (family/staff) develop plans related to the areas of struggle for them</a:t>
            </a:r>
          </a:p>
          <a:p>
            <a:r>
              <a:rPr lang="en-US" dirty="0"/>
              <a:t>“If </a:t>
            </a:r>
            <a:r>
              <a:rPr lang="en-US" u="sng" dirty="0"/>
              <a:t>                </a:t>
            </a:r>
            <a:r>
              <a:rPr lang="en-US" dirty="0"/>
              <a:t> happens, then I will _________”</a:t>
            </a:r>
          </a:p>
          <a:p>
            <a:pPr lvl="0"/>
            <a:r>
              <a:rPr lang="en-US" dirty="0"/>
              <a:t>Help people identify their strengths and find ideas about how to use them during this time and help them set small goals each day</a:t>
            </a:r>
          </a:p>
          <a:p>
            <a:pPr lvl="0"/>
            <a:r>
              <a:rPr lang="en-US" dirty="0"/>
              <a:t>Guide them to practice gratitude multiple times each day (verbally, in writing, drawing, </a:t>
            </a:r>
            <a:r>
              <a:rPr lang="en-US" dirty="0" err="1"/>
              <a:t>etc</a:t>
            </a:r>
            <a:r>
              <a:rPr lang="en-US" dirty="0"/>
              <a:t>)</a:t>
            </a:r>
          </a:p>
          <a:p>
            <a:r>
              <a:rPr lang="en-US" dirty="0"/>
              <a:t>-Set focused gratitude exercises</a:t>
            </a:r>
          </a:p>
          <a:p>
            <a:r>
              <a:rPr lang="en-US" dirty="0"/>
              <a:t>-Share positive stories about what is going on with them and encourage them to do that as well</a:t>
            </a:r>
          </a:p>
          <a:p>
            <a:r>
              <a:rPr lang="en-US" dirty="0"/>
              <a:t>-Spend time each day specifically looking for an SAVORING the good, beautiful things you do see</a:t>
            </a:r>
          </a:p>
          <a:p>
            <a:pPr lvl="0"/>
            <a:r>
              <a:rPr lang="en-US" dirty="0"/>
              <a:t>Recalibrate life goals you had for this year (this resets motivation and thus positively affects “hope”)</a:t>
            </a:r>
          </a:p>
          <a:p>
            <a:pPr lvl="0"/>
            <a:r>
              <a:rPr lang="en-US" dirty="0"/>
              <a:t>Practice self-care and wellness (this is intentional “alone” time) – meditation, reading, music, </a:t>
            </a:r>
            <a:r>
              <a:rPr lang="en-US" dirty="0" err="1"/>
              <a:t>etc</a:t>
            </a:r>
            <a:endParaRPr lang="en-US" dirty="0"/>
          </a:p>
          <a:p>
            <a:endParaRPr lang="en-US" dirty="0"/>
          </a:p>
        </p:txBody>
      </p:sp>
      <p:sp>
        <p:nvSpPr>
          <p:cNvPr id="4" name="Slide Number Placeholder 3"/>
          <p:cNvSpPr>
            <a:spLocks noGrp="1"/>
          </p:cNvSpPr>
          <p:nvPr>
            <p:ph type="sldNum" sz="quarter" idx="10"/>
          </p:nvPr>
        </p:nvSpPr>
        <p:spPr/>
        <p:txBody>
          <a:bodyPr/>
          <a:lstStyle/>
          <a:p>
            <a:fld id="{03338DE8-F3F5-46CD-B3FD-20A358B356B2}" type="slidenum">
              <a:rPr lang="en-US" smtClean="0"/>
              <a:t>23</a:t>
            </a:fld>
            <a:endParaRPr lang="en-US"/>
          </a:p>
        </p:txBody>
      </p:sp>
    </p:spTree>
    <p:extLst>
      <p:ext uri="{BB962C8B-B14F-4D97-AF65-F5344CB8AC3E}">
        <p14:creationId xmlns:p14="http://schemas.microsoft.com/office/powerpoint/2010/main" val="408717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projects and outcomes</a:t>
            </a:r>
          </a:p>
          <a:p>
            <a:r>
              <a:rPr lang="en-US" dirty="0" smtClean="0"/>
              <a:t>Review research data</a:t>
            </a:r>
            <a:endParaRPr lang="en-US" dirty="0"/>
          </a:p>
        </p:txBody>
      </p:sp>
      <p:sp>
        <p:nvSpPr>
          <p:cNvPr id="4" name="Slide Number Placeholder 3"/>
          <p:cNvSpPr>
            <a:spLocks noGrp="1"/>
          </p:cNvSpPr>
          <p:nvPr>
            <p:ph type="sldNum" sz="quarter" idx="10"/>
          </p:nvPr>
        </p:nvSpPr>
        <p:spPr/>
        <p:txBody>
          <a:bodyPr/>
          <a:lstStyle/>
          <a:p>
            <a:fld id="{03338DE8-F3F5-46CD-B3FD-20A358B356B2}" type="slidenum">
              <a:rPr lang="en-US" smtClean="0"/>
              <a:t>24</a:t>
            </a:fld>
            <a:endParaRPr lang="en-US"/>
          </a:p>
        </p:txBody>
      </p:sp>
    </p:spTree>
    <p:extLst>
      <p:ext uri="{BB962C8B-B14F-4D97-AF65-F5344CB8AC3E}">
        <p14:creationId xmlns:p14="http://schemas.microsoft.com/office/powerpoint/2010/main" val="1369444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Systematizes and formats this as alternate to daily supports/plan</a:t>
            </a:r>
          </a:p>
        </p:txBody>
      </p:sp>
      <p:sp>
        <p:nvSpPr>
          <p:cNvPr id="4" name="Slide Number Placeholder 3"/>
          <p:cNvSpPr>
            <a:spLocks noGrp="1"/>
          </p:cNvSpPr>
          <p:nvPr>
            <p:ph type="sldNum" sz="quarter" idx="10"/>
          </p:nvPr>
        </p:nvSpPr>
        <p:spPr/>
        <p:txBody>
          <a:bodyPr/>
          <a:lstStyle/>
          <a:p>
            <a:fld id="{03338DE8-F3F5-46CD-B3FD-20A358B356B2}" type="slidenum">
              <a:rPr lang="en-US" smtClean="0"/>
              <a:t>25</a:t>
            </a:fld>
            <a:endParaRPr lang="en-US"/>
          </a:p>
        </p:txBody>
      </p:sp>
    </p:spTree>
    <p:extLst>
      <p:ext uri="{BB962C8B-B14F-4D97-AF65-F5344CB8AC3E}">
        <p14:creationId xmlns:p14="http://schemas.microsoft.com/office/powerpoint/2010/main" val="596352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overview/guidance</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26</a:t>
            </a:fld>
            <a:endParaRPr lang="en-US"/>
          </a:p>
        </p:txBody>
      </p:sp>
    </p:spTree>
    <p:extLst>
      <p:ext uri="{BB962C8B-B14F-4D97-AF65-F5344CB8AC3E}">
        <p14:creationId xmlns:p14="http://schemas.microsoft.com/office/powerpoint/2010/main" val="2241489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discussion/exercise</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27</a:t>
            </a:fld>
            <a:endParaRPr lang="en-US"/>
          </a:p>
        </p:txBody>
      </p:sp>
    </p:spTree>
    <p:extLst>
      <p:ext uri="{BB962C8B-B14F-4D97-AF65-F5344CB8AC3E}">
        <p14:creationId xmlns:p14="http://schemas.microsoft.com/office/powerpoint/2010/main" val="765989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individuals will experience clear symptoms of anxiety and depression; the wellness and learned hopefulness guidance is still essential – but they may need more support</a:t>
            </a:r>
          </a:p>
          <a:p>
            <a:endParaRPr lang="en-US" dirty="0"/>
          </a:p>
          <a:p>
            <a:r>
              <a:rPr lang="en-US" dirty="0" smtClean="0"/>
              <a:t>Let’s talk about recognizes signs/symptoms and how we might respond; for clinicians we will discuss diagnostic considerations </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28</a:t>
            </a:fld>
            <a:endParaRPr lang="en-US"/>
          </a:p>
        </p:txBody>
      </p:sp>
    </p:spTree>
    <p:extLst>
      <p:ext uri="{BB962C8B-B14F-4D97-AF65-F5344CB8AC3E}">
        <p14:creationId xmlns:p14="http://schemas.microsoft.com/office/powerpoint/2010/main" val="2941226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diagnostic modifications/considerations and resources</a:t>
            </a:r>
            <a:endParaRPr lang="en-US" dirty="0"/>
          </a:p>
        </p:txBody>
      </p:sp>
      <p:sp>
        <p:nvSpPr>
          <p:cNvPr id="4" name="Slide Number Placeholder 3"/>
          <p:cNvSpPr>
            <a:spLocks noGrp="1"/>
          </p:cNvSpPr>
          <p:nvPr>
            <p:ph type="sldNum" sz="quarter" idx="10"/>
          </p:nvPr>
        </p:nvSpPr>
        <p:spPr/>
        <p:txBody>
          <a:bodyPr/>
          <a:lstStyle/>
          <a:p>
            <a:fld id="{6B099046-8871-47B5-AE16-EE32017C4770}" type="slidenum">
              <a:rPr lang="en-US" smtClean="0"/>
              <a:t>29</a:t>
            </a:fld>
            <a:endParaRPr lang="en-US"/>
          </a:p>
        </p:txBody>
      </p:sp>
    </p:spTree>
    <p:extLst>
      <p:ext uri="{BB962C8B-B14F-4D97-AF65-F5344CB8AC3E}">
        <p14:creationId xmlns:p14="http://schemas.microsoft.com/office/powerpoint/2010/main" val="319186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discussion/facilitation</a:t>
            </a:r>
          </a:p>
          <a:p>
            <a:endParaRPr lang="en-US" dirty="0"/>
          </a:p>
          <a:p>
            <a:r>
              <a:rPr lang="en-US" dirty="0" smtClean="0"/>
              <a:t>Thinking about impacts you felt; let’s talk about impacts on the people we support, their families and the service system</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a:t>
            </a:fld>
            <a:endParaRPr lang="en-US"/>
          </a:p>
        </p:txBody>
      </p:sp>
    </p:spTree>
    <p:extLst>
      <p:ext uri="{BB962C8B-B14F-4D97-AF65-F5344CB8AC3E}">
        <p14:creationId xmlns:p14="http://schemas.microsoft.com/office/powerpoint/2010/main" val="232209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observational signs that may provide clue to possible anxiety/depression and review other considerations/rule outs</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30</a:t>
            </a:fld>
            <a:endParaRPr lang="en-US"/>
          </a:p>
        </p:txBody>
      </p:sp>
    </p:spTree>
    <p:extLst>
      <p:ext uri="{BB962C8B-B14F-4D97-AF65-F5344CB8AC3E}">
        <p14:creationId xmlns:p14="http://schemas.microsoft.com/office/powerpoint/2010/main" val="3148021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overview of modifications</a:t>
            </a:r>
            <a:endParaRPr lang="en-US" dirty="0"/>
          </a:p>
        </p:txBody>
      </p:sp>
      <p:sp>
        <p:nvSpPr>
          <p:cNvPr id="4" name="Slide Number Placeholder 3"/>
          <p:cNvSpPr>
            <a:spLocks noGrp="1"/>
          </p:cNvSpPr>
          <p:nvPr>
            <p:ph type="sldNum" sz="quarter" idx="10"/>
          </p:nvPr>
        </p:nvSpPr>
        <p:spPr/>
        <p:txBody>
          <a:bodyPr/>
          <a:lstStyle/>
          <a:p>
            <a:fld id="{6B099046-8871-47B5-AE16-EE32017C4770}" type="slidenum">
              <a:rPr lang="en-US" smtClean="0"/>
              <a:t>31</a:t>
            </a:fld>
            <a:endParaRPr lang="en-US"/>
          </a:p>
        </p:txBody>
      </p:sp>
    </p:spTree>
    <p:extLst>
      <p:ext uri="{BB962C8B-B14F-4D97-AF65-F5344CB8AC3E}">
        <p14:creationId xmlns:p14="http://schemas.microsoft.com/office/powerpoint/2010/main" val="1379707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overview of modifications</a:t>
            </a:r>
            <a:endParaRPr lang="en-US" dirty="0"/>
          </a:p>
        </p:txBody>
      </p:sp>
      <p:sp>
        <p:nvSpPr>
          <p:cNvPr id="4" name="Slide Number Placeholder 3"/>
          <p:cNvSpPr>
            <a:spLocks noGrp="1"/>
          </p:cNvSpPr>
          <p:nvPr>
            <p:ph type="sldNum" sz="quarter" idx="10"/>
          </p:nvPr>
        </p:nvSpPr>
        <p:spPr/>
        <p:txBody>
          <a:bodyPr/>
          <a:lstStyle/>
          <a:p>
            <a:fld id="{6B099046-8871-47B5-AE16-EE32017C4770}" type="slidenum">
              <a:rPr lang="en-US" smtClean="0"/>
              <a:t>32</a:t>
            </a:fld>
            <a:endParaRPr lang="en-US"/>
          </a:p>
        </p:txBody>
      </p:sp>
    </p:spTree>
    <p:extLst>
      <p:ext uri="{BB962C8B-B14F-4D97-AF65-F5344CB8AC3E}">
        <p14:creationId xmlns:p14="http://schemas.microsoft.com/office/powerpoint/2010/main" val="3309552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things that can be done if you are supporting someone that can help in an episode if you do not have individual specific guidance from a clinician yet or are waiting for an </a:t>
            </a:r>
            <a:r>
              <a:rPr lang="en-US" dirty="0" err="1" smtClean="0"/>
              <a:t>appt</a:t>
            </a:r>
            <a:endParaRPr lang="en-US" dirty="0" smtClean="0"/>
          </a:p>
          <a:p>
            <a:endParaRPr lang="en-US" dirty="0"/>
          </a:p>
          <a:p>
            <a:r>
              <a:rPr lang="en-US" dirty="0" smtClean="0"/>
              <a:t>Review guidance</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33</a:t>
            </a:fld>
            <a:endParaRPr lang="en-US"/>
          </a:p>
        </p:txBody>
      </p:sp>
    </p:spTree>
    <p:extLst>
      <p:ext uri="{BB962C8B-B14F-4D97-AF65-F5344CB8AC3E}">
        <p14:creationId xmlns:p14="http://schemas.microsoft.com/office/powerpoint/2010/main" val="253623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74750"/>
            <a:ext cx="5486400" cy="3086100"/>
          </a:xfrm>
        </p:spPr>
      </p:sp>
      <p:sp>
        <p:nvSpPr>
          <p:cNvPr id="3" name="Notes Placeholder 2"/>
          <p:cNvSpPr>
            <a:spLocks noGrp="1"/>
          </p:cNvSpPr>
          <p:nvPr>
            <p:ph type="body" idx="1"/>
          </p:nvPr>
        </p:nvSpPr>
        <p:spPr>
          <a:xfrm>
            <a:off x="172123" y="4400550"/>
            <a:ext cx="6551406" cy="4743450"/>
          </a:xfrm>
        </p:spPr>
        <p:txBody>
          <a:bodyPr/>
          <a:lstStyle/>
          <a:p>
            <a:r>
              <a:rPr lang="en-US" sz="1100" dirty="0"/>
              <a:t>Key Clinical Questions for Wellness</a:t>
            </a:r>
          </a:p>
          <a:p>
            <a:r>
              <a:rPr lang="en-US" sz="1100" dirty="0"/>
              <a:t>It’s important that the clinician assures a focus in the initial assessment of the areas of emotional wellness for the individual.  Such a focus allows the clinician to determine if: </a:t>
            </a:r>
          </a:p>
          <a:p>
            <a:pPr marL="228600" indent="-228600">
              <a:buAutoNum type="alphaLcParenR"/>
            </a:pPr>
            <a:r>
              <a:rPr lang="en-US" sz="1100" dirty="0"/>
              <a:t>the gaps in wellness areas are so significant it is highly likely that there are not associated mental health condition(s) needing clinical treatment but the individual needs support from the clinician to educate those supporting him/her or needs guidance themselves to pursue and address these gaps, [Clinician support/educate/guide post assessment]</a:t>
            </a:r>
          </a:p>
          <a:p>
            <a:pPr marL="228600" indent="-228600">
              <a:buAutoNum type="alphaLcParenR"/>
            </a:pPr>
            <a:r>
              <a:rPr lang="en-US" sz="1100" dirty="0"/>
              <a:t>there are serious gaps but also evidence of likely mental health concerns and as such both the support to educate/guide and address wellness areas as well as mental health treatment need to occur [treatment indicated]</a:t>
            </a:r>
          </a:p>
          <a:p>
            <a:pPr marL="228600" indent="-228600">
              <a:buAutoNum type="alphaLcParenR"/>
            </a:pPr>
            <a:r>
              <a:rPr lang="en-US" sz="1100" dirty="0"/>
              <a:t>c) wellness areas appear well identified, understood and supported and clear mental health needs exist warranting treatment as primary focus [treatment indicated]</a:t>
            </a:r>
          </a:p>
          <a:p>
            <a:r>
              <a:rPr lang="en-US" sz="1100" dirty="0"/>
              <a:t>In the absence of wellness, treatment will be limited in effectiveness.</a:t>
            </a:r>
          </a:p>
          <a:p>
            <a:r>
              <a:rPr lang="en-US" sz="1100" dirty="0"/>
              <a:t>Basic guidance for clinicians for checking in should occur as follows:</a:t>
            </a:r>
          </a:p>
          <a:p>
            <a:pPr lvl="0"/>
            <a:r>
              <a:rPr lang="en-US" sz="1100" dirty="0"/>
              <a:t>When individuals are making positive progress, the clinician should inquire about BOTH treatment/therapy impacts and experiences using skills/coping strategies AND emotional wellness areas because any positive impacts on wellness also needs to be recorded and learning about what works and is important should continue and be shared as needed with the individual’s support system.</a:t>
            </a:r>
          </a:p>
          <a:p>
            <a:pPr lvl="0"/>
            <a:r>
              <a:rPr lang="en-US" sz="1100" dirty="0"/>
              <a:t>If an individual presents with a new or worsening problem, the first check should be on any major life changes and areas of wellness so that these can be addressed quickly and first.  In this way, this informs clinical decision making about what may or may not be indicated.  </a:t>
            </a:r>
          </a:p>
          <a:p>
            <a:pPr lvl="0"/>
            <a:r>
              <a:rPr lang="en-US" sz="1100" dirty="0"/>
              <a:t>When “crises” occur, debriefing should occur to evaluate BOTH treatment and symptoms considerations and impacts AND wellness areas so ongoing learning about what may be preventable crises.</a:t>
            </a:r>
          </a:p>
          <a:p>
            <a:r>
              <a:rPr lang="en-US" sz="1100" dirty="0"/>
              <a:t>All of the learning that occurs throughout this process so that the individual receives the needed respect and support to gain and maintain wellness and the clinician is able to provided treatment/therapy in a manner that works positively with these wellness supports.</a:t>
            </a:r>
          </a:p>
          <a:p>
            <a:endParaRPr lang="en-US" dirty="0"/>
          </a:p>
        </p:txBody>
      </p:sp>
      <p:sp>
        <p:nvSpPr>
          <p:cNvPr id="4" name="Slide Number Placeholder 3"/>
          <p:cNvSpPr>
            <a:spLocks noGrp="1"/>
          </p:cNvSpPr>
          <p:nvPr>
            <p:ph type="sldNum" sz="quarter" idx="10"/>
          </p:nvPr>
        </p:nvSpPr>
        <p:spPr/>
        <p:txBody>
          <a:bodyPr/>
          <a:lstStyle/>
          <a:p>
            <a:fld id="{03338DE8-F3F5-46CD-B3FD-20A358B356B2}" type="slidenum">
              <a:rPr lang="en-US" smtClean="0"/>
              <a:t>34</a:t>
            </a:fld>
            <a:endParaRPr lang="en-US"/>
          </a:p>
        </p:txBody>
      </p:sp>
    </p:spTree>
    <p:extLst>
      <p:ext uri="{BB962C8B-B14F-4D97-AF65-F5344CB8AC3E}">
        <p14:creationId xmlns:p14="http://schemas.microsoft.com/office/powerpoint/2010/main" val="3705545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35</a:t>
            </a:fld>
            <a:endParaRPr lang="en-US"/>
          </a:p>
        </p:txBody>
      </p:sp>
    </p:spTree>
    <p:extLst>
      <p:ext uri="{BB962C8B-B14F-4D97-AF65-F5344CB8AC3E}">
        <p14:creationId xmlns:p14="http://schemas.microsoft.com/office/powerpoint/2010/main" val="2513274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36</a:t>
            </a:fld>
            <a:endParaRPr lang="en-US"/>
          </a:p>
        </p:txBody>
      </p:sp>
    </p:spTree>
    <p:extLst>
      <p:ext uri="{BB962C8B-B14F-4D97-AF65-F5344CB8AC3E}">
        <p14:creationId xmlns:p14="http://schemas.microsoft.com/office/powerpoint/2010/main" val="272744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Puled from NADD and NASDDDS surveys/research</a:t>
            </a:r>
          </a:p>
          <a:p>
            <a:r>
              <a:rPr lang="en-US" dirty="0" smtClean="0"/>
              <a:t>Results consistent across both</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263079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emergencies and situations that were potentially traumatic have occurred – really have not had much of a “break” in Louisiana since 2016 floods; last 2-3 years just increased</a:t>
            </a:r>
          </a:p>
          <a:p>
            <a:endParaRPr lang="en-US" dirty="0"/>
          </a:p>
          <a:p>
            <a:r>
              <a:rPr lang="en-US" dirty="0" smtClean="0"/>
              <a:t>Lasting impacts for some people</a:t>
            </a:r>
          </a:p>
          <a:p>
            <a:endParaRPr lang="en-US" dirty="0"/>
          </a:p>
          <a:p>
            <a:r>
              <a:rPr lang="en-US" dirty="0" smtClean="0"/>
              <a:t>This occurs superimposed on other trauma events</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269213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worked with individuals, providers, and families throughout various events, several themes emerged.</a:t>
            </a:r>
          </a:p>
          <a:p>
            <a:pPr marL="171450" lvl="0" indent="-171450">
              <a:buFont typeface="Arial" panose="020B0604020202020204" pitchFamily="34" charset="0"/>
              <a:buChar char="•"/>
            </a:pPr>
            <a:r>
              <a:rPr lang="en-US" dirty="0"/>
              <a:t>It is difficult to support someone to focus on wellness or positive actions when you (family member or caregiver) are struggling with the same concerns and uncertainty</a:t>
            </a:r>
          </a:p>
          <a:p>
            <a:pPr marL="171450" lvl="0" indent="-171450">
              <a:buFont typeface="Arial" panose="020B0604020202020204" pitchFamily="34" charset="0"/>
              <a:buChar char="•"/>
            </a:pPr>
            <a:r>
              <a:rPr lang="en-US" dirty="0"/>
              <a:t>When you need help even in good times to meet your wellness and self-care needs, the tips on doing this in a challenging time become even more important so they do not get missed</a:t>
            </a:r>
          </a:p>
          <a:p>
            <a:pPr marL="171450" lvl="0" indent="-171450">
              <a:buFont typeface="Arial" panose="020B0604020202020204" pitchFamily="34" charset="0"/>
              <a:buChar char="•"/>
            </a:pPr>
            <a:r>
              <a:rPr lang="en-US" dirty="0"/>
              <a:t>Misconceptions exist about what an individual with IDD is able to understand and thus sometimes people misunderstood the importance of shifting focus, how things were discussed with and in front of the individual, how much news was watched, and how to best give control to the individual in the situation</a:t>
            </a:r>
          </a:p>
          <a:p>
            <a:pPr marL="171450" lvl="0" indent="-171450">
              <a:buFont typeface="Arial" panose="020B0604020202020204" pitchFamily="34" charset="0"/>
              <a:buChar char="•"/>
            </a:pPr>
            <a:r>
              <a:rPr lang="en-US" dirty="0"/>
              <a:t>Everyone struggled with how to maintain wellness and connect with others when life became very different</a:t>
            </a:r>
          </a:p>
        </p:txBody>
      </p:sp>
      <p:sp>
        <p:nvSpPr>
          <p:cNvPr id="4" name="Slide Number Placeholder 3"/>
          <p:cNvSpPr>
            <a:spLocks noGrp="1"/>
          </p:cNvSpPr>
          <p:nvPr>
            <p:ph type="sldNum" sz="quarter" idx="10"/>
          </p:nvPr>
        </p:nvSpPr>
        <p:spPr/>
        <p:txBody>
          <a:bodyPr/>
          <a:lstStyle/>
          <a:p>
            <a:fld id="{03338DE8-F3F5-46CD-B3FD-20A358B356B2}" type="slidenum">
              <a:rPr lang="en-US" smtClean="0"/>
              <a:t>6</a:t>
            </a:fld>
            <a:endParaRPr lang="en-US"/>
          </a:p>
        </p:txBody>
      </p:sp>
    </p:spTree>
    <p:extLst>
      <p:ext uri="{BB962C8B-B14F-4D97-AF65-F5344CB8AC3E}">
        <p14:creationId xmlns:p14="http://schemas.microsoft.com/office/powerpoint/2010/main" val="406553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when there are challenges, uncertainty – positive things/growth can happen</a:t>
            </a:r>
          </a:p>
          <a:p>
            <a:endParaRPr lang="en-US" dirty="0"/>
          </a:p>
          <a:p>
            <a:r>
              <a:rPr lang="en-US" dirty="0" smtClean="0"/>
              <a:t>National impacts – NADD/NASDDDS surveys/research</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226765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changes that have happened here in Louisiana</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412775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a bit more focused on BH impacts – specifically anxiety and depression</a:t>
            </a:r>
          </a:p>
          <a:p>
            <a:endParaRPr lang="en-US" dirty="0"/>
          </a:p>
          <a:p>
            <a:r>
              <a:rPr lang="en-US" dirty="0" smtClean="0"/>
              <a:t>Review the pre-pandemic prevalence info</a:t>
            </a:r>
          </a:p>
          <a:p>
            <a:r>
              <a:rPr lang="en-US" dirty="0" smtClean="0"/>
              <a:t>Highlight people with IDD had greater rates</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934779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157" y="609601"/>
            <a:ext cx="10685715" cy="964537"/>
          </a:xfrm>
        </p:spPr>
        <p:txBody>
          <a:bodyPr/>
          <a:lstStyle/>
          <a:p>
            <a:r>
              <a:rPr lang="en-US" dirty="0"/>
              <a:t>This is a content page</a:t>
            </a:r>
          </a:p>
        </p:txBody>
      </p:sp>
      <p:sp>
        <p:nvSpPr>
          <p:cNvPr id="3" name="Content Placeholder 2"/>
          <p:cNvSpPr>
            <a:spLocks noGrp="1"/>
          </p:cNvSpPr>
          <p:nvPr>
            <p:ph idx="1"/>
          </p:nvPr>
        </p:nvSpPr>
        <p:spPr>
          <a:xfrm>
            <a:off x="677157" y="2160590"/>
            <a:ext cx="10685715" cy="388077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0"/>
          </p:nvPr>
        </p:nvSpPr>
        <p:spPr>
          <a:xfrm>
            <a:off x="675570" y="1579232"/>
            <a:ext cx="10687303" cy="576262"/>
          </a:xfrm>
        </p:spPr>
        <p:txBody>
          <a:bodyPr anchor="b">
            <a:noAutofit/>
          </a:bodyPr>
          <a:lstStyle>
            <a:lvl1pPr marL="0" indent="0">
              <a:buNone/>
              <a:defRPr sz="2399" b="0">
                <a:solidFill>
                  <a:schemeClr val="tx1">
                    <a:lumMod val="85000"/>
                    <a:lumOff val="1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Slide Number Placeholder 4"/>
          <p:cNvSpPr>
            <a:spLocks noGrp="1"/>
          </p:cNvSpPr>
          <p:nvPr>
            <p:ph type="sldNum" sz="quarter" idx="4"/>
          </p:nvPr>
        </p:nvSpPr>
        <p:spPr>
          <a:xfrm>
            <a:off x="132312" y="6364001"/>
            <a:ext cx="2742486"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2088" y="6360257"/>
            <a:ext cx="2616624"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393601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157" y="609601"/>
            <a:ext cx="10685715" cy="964537"/>
          </a:xfrm>
        </p:spPr>
        <p:txBody>
          <a:bodyPr/>
          <a:lstStyle/>
          <a:p>
            <a:r>
              <a:rPr lang="en-US" dirty="0"/>
              <a:t>This is a content page</a:t>
            </a:r>
          </a:p>
        </p:txBody>
      </p:sp>
      <p:sp>
        <p:nvSpPr>
          <p:cNvPr id="3" name="Content Placeholder 2"/>
          <p:cNvSpPr>
            <a:spLocks noGrp="1"/>
          </p:cNvSpPr>
          <p:nvPr>
            <p:ph idx="1"/>
          </p:nvPr>
        </p:nvSpPr>
        <p:spPr>
          <a:xfrm>
            <a:off x="677157" y="2160590"/>
            <a:ext cx="10685715" cy="388077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0"/>
          </p:nvPr>
        </p:nvSpPr>
        <p:spPr>
          <a:xfrm>
            <a:off x="675570" y="1579232"/>
            <a:ext cx="10687303" cy="576262"/>
          </a:xfrm>
        </p:spPr>
        <p:txBody>
          <a:bodyPr anchor="b">
            <a:noAutofit/>
          </a:bodyPr>
          <a:lstStyle>
            <a:lvl1pPr marL="0" indent="0">
              <a:buNone/>
              <a:defRPr sz="2399" b="0">
                <a:solidFill>
                  <a:schemeClr val="tx1">
                    <a:lumMod val="85000"/>
                    <a:lumOff val="1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Slide Number Placeholder 4"/>
          <p:cNvSpPr>
            <a:spLocks noGrp="1"/>
          </p:cNvSpPr>
          <p:nvPr>
            <p:ph type="sldNum" sz="quarter" idx="4"/>
          </p:nvPr>
        </p:nvSpPr>
        <p:spPr>
          <a:xfrm>
            <a:off x="132312" y="6364001"/>
            <a:ext cx="2742486" cy="365125"/>
          </a:xfrm>
          <a:prstGeom prst="rect">
            <a:avLst/>
          </a:prstGeom>
        </p:spPr>
        <p:txBody>
          <a:bodyPr vert="horz" lIns="91440" tIns="45720" rIns="91440" bIns="45720" rtlCol="0" anchor="ctr"/>
          <a:lstStyle>
            <a:lvl1pPr algn="r">
              <a:defRPr sz="1200">
                <a:solidFill>
                  <a:schemeClr val="tx1"/>
                </a:solidFill>
                <a:latin typeface="Cambria" panose="02040503050406030204" pitchFamily="18" charset="0"/>
              </a:defRPr>
            </a:lvl1pPr>
          </a:lstStyle>
          <a:p>
            <a:pPr algn="l"/>
            <a:fld id="{B2C853BF-C26B-47D6-9093-18D9F9D6D1AB}" type="slidenum">
              <a:rPr lang="en-US" smtClean="0"/>
              <a:pPr algn="l"/>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2088" y="6360257"/>
            <a:ext cx="2616624" cy="426712"/>
          </a:xfrm>
          <a:prstGeom prst="rect">
            <a:avLst/>
          </a:prstGeom>
          <a:effectLst>
            <a:outerShdw blurRad="6350" dist="12700" dir="5400000" algn="ctr" rotWithShape="0">
              <a:schemeClr val="bg1">
                <a:alpha val="20000"/>
              </a:schemeClr>
            </a:outerShdw>
          </a:effectLst>
        </p:spPr>
      </p:pic>
    </p:spTree>
    <p:extLst>
      <p:ext uri="{BB962C8B-B14F-4D97-AF65-F5344CB8AC3E}">
        <p14:creationId xmlns:p14="http://schemas.microsoft.com/office/powerpoint/2010/main" val="214151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9/20/2022</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9/20/2022</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nasddds.org/wp-content/uploads/2022/02/NCI-COVID-Supplement-Announcemen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Evolving through “emergencies”: Supporting Emotional Wellness </a:t>
            </a:r>
            <a:r>
              <a:rPr lang="en-US" dirty="0"/>
              <a:t>in Uncertain Times</a:t>
            </a:r>
          </a:p>
        </p:txBody>
      </p:sp>
      <p:sp>
        <p:nvSpPr>
          <p:cNvPr id="3" name="Subtitle 2"/>
          <p:cNvSpPr>
            <a:spLocks noGrp="1"/>
          </p:cNvSpPr>
          <p:nvPr>
            <p:ph type="subTitle" idx="1"/>
          </p:nvPr>
        </p:nvSpPr>
        <p:spPr>
          <a:xfrm>
            <a:off x="6780212" y="4767594"/>
            <a:ext cx="4931167" cy="1345124"/>
          </a:xfrm>
        </p:spPr>
        <p:txBody>
          <a:bodyPr>
            <a:normAutofit/>
          </a:bodyPr>
          <a:lstStyle/>
          <a:p>
            <a:pPr>
              <a:lnSpc>
                <a:spcPct val="100000"/>
              </a:lnSpc>
            </a:pPr>
            <a:r>
              <a:rPr lang="en-US" dirty="0"/>
              <a:t>Dr. Brandi Kelly</a:t>
            </a:r>
          </a:p>
          <a:p>
            <a:pPr>
              <a:lnSpc>
                <a:spcPct val="100000"/>
              </a:lnSpc>
            </a:pPr>
            <a:r>
              <a:rPr lang="en-US" dirty="0"/>
              <a:t>Louisiana OCDD Clinical Director</a:t>
            </a:r>
          </a:p>
        </p:txBody>
      </p:sp>
    </p:spTree>
    <p:extLst>
      <p:ext uri="{BB962C8B-B14F-4D97-AF65-F5344CB8AC3E}">
        <p14:creationId xmlns:p14="http://schemas.microsoft.com/office/powerpoint/2010/main" val="203605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Pandemic Impacts on Prevalence</a:t>
            </a:r>
            <a:endParaRPr lang="en-US" dirty="0"/>
          </a:p>
        </p:txBody>
      </p:sp>
      <p:sp>
        <p:nvSpPr>
          <p:cNvPr id="3" name="Content Placeholder 2"/>
          <p:cNvSpPr>
            <a:spLocks noGrp="1"/>
          </p:cNvSpPr>
          <p:nvPr>
            <p:ph sz="half" idx="1"/>
          </p:nvPr>
        </p:nvSpPr>
        <p:spPr>
          <a:xfrm>
            <a:off x="531812" y="1676400"/>
            <a:ext cx="5462016" cy="4876800"/>
          </a:xfrm>
        </p:spPr>
        <p:txBody>
          <a:bodyPr>
            <a:normAutofit fontScale="92500" lnSpcReduction="20000"/>
          </a:bodyPr>
          <a:lstStyle/>
          <a:p>
            <a:r>
              <a:rPr lang="en-US" dirty="0"/>
              <a:t>Individuals with IDD </a:t>
            </a:r>
            <a:r>
              <a:rPr lang="en-US" b="1" dirty="0">
                <a:solidFill>
                  <a:schemeClr val="accent6"/>
                </a:solidFill>
              </a:rPr>
              <a:t>greater impacts </a:t>
            </a:r>
            <a:r>
              <a:rPr lang="en-US" dirty="0"/>
              <a:t>from COVID</a:t>
            </a:r>
          </a:p>
          <a:p>
            <a:pPr lvl="1"/>
            <a:r>
              <a:rPr lang="en-US" dirty="0"/>
              <a:t>Medical comorbidities</a:t>
            </a:r>
          </a:p>
          <a:p>
            <a:pPr lvl="1"/>
            <a:r>
              <a:rPr lang="en-US" dirty="0"/>
              <a:t>ID listed as condition increasing risk &amp; mortality</a:t>
            </a:r>
          </a:p>
          <a:p>
            <a:r>
              <a:rPr lang="en-US" dirty="0"/>
              <a:t>NASDDDS Survey Results:</a:t>
            </a:r>
          </a:p>
          <a:p>
            <a:pPr lvl="1"/>
            <a:r>
              <a:rPr lang="en-US" dirty="0"/>
              <a:t>37% report feeling </a:t>
            </a:r>
            <a:r>
              <a:rPr lang="en-US" b="1" dirty="0">
                <a:solidFill>
                  <a:schemeClr val="accent6"/>
                </a:solidFill>
              </a:rPr>
              <a:t>more anxious/worried</a:t>
            </a:r>
          </a:p>
          <a:p>
            <a:pPr lvl="1"/>
            <a:r>
              <a:rPr lang="en-US" dirty="0"/>
              <a:t>23% enough that they want help</a:t>
            </a:r>
          </a:p>
          <a:p>
            <a:r>
              <a:rPr lang="en-US" b="1" dirty="0">
                <a:solidFill>
                  <a:schemeClr val="accent6"/>
                </a:solidFill>
              </a:rPr>
              <a:t>Additional Trauma </a:t>
            </a:r>
            <a:r>
              <a:rPr lang="en-US" dirty="0"/>
              <a:t>events:</a:t>
            </a:r>
          </a:p>
          <a:p>
            <a:pPr lvl="1"/>
            <a:r>
              <a:rPr lang="en-US" dirty="0"/>
              <a:t>Multiple storms/flooding events</a:t>
            </a:r>
          </a:p>
          <a:p>
            <a:pPr lvl="1"/>
            <a:r>
              <a:rPr lang="en-US" dirty="0"/>
              <a:t>Pandemic Impacts</a:t>
            </a:r>
          </a:p>
          <a:p>
            <a:pPr lvl="1"/>
            <a:r>
              <a:rPr lang="en-US" dirty="0"/>
              <a:t>Loss of loved ones/isolation</a:t>
            </a:r>
          </a:p>
          <a:p>
            <a:r>
              <a:rPr lang="en-US" dirty="0"/>
              <a:t>NADD Study:</a:t>
            </a:r>
          </a:p>
          <a:p>
            <a:pPr lvl="1"/>
            <a:r>
              <a:rPr lang="en-US" dirty="0"/>
              <a:t>Increased </a:t>
            </a:r>
            <a:r>
              <a:rPr lang="en-US" b="1" dirty="0">
                <a:solidFill>
                  <a:schemeClr val="accent6"/>
                </a:solidFill>
              </a:rPr>
              <a:t>anxiety</a:t>
            </a:r>
            <a:r>
              <a:rPr lang="en-US" dirty="0"/>
              <a:t> reported</a:t>
            </a:r>
          </a:p>
          <a:p>
            <a:pPr lvl="1"/>
            <a:r>
              <a:rPr lang="en-US" dirty="0"/>
              <a:t>Increased </a:t>
            </a:r>
            <a:r>
              <a:rPr lang="en-US" b="1" dirty="0">
                <a:solidFill>
                  <a:schemeClr val="accent6"/>
                </a:solidFill>
              </a:rPr>
              <a:t>Substance Use </a:t>
            </a:r>
            <a:r>
              <a:rPr lang="en-US" dirty="0"/>
              <a:t>reported</a:t>
            </a:r>
          </a:p>
          <a:p>
            <a:pPr lvl="1"/>
            <a:r>
              <a:rPr lang="en-US" dirty="0"/>
              <a:t>More </a:t>
            </a:r>
            <a:r>
              <a:rPr lang="en-US" b="1" dirty="0" smtClean="0">
                <a:solidFill>
                  <a:schemeClr val="accent6"/>
                </a:solidFill>
              </a:rPr>
              <a:t>Isolation</a:t>
            </a:r>
            <a:endParaRPr lang="en-US" b="1" dirty="0">
              <a:solidFill>
                <a:schemeClr val="accent6"/>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161493728"/>
              </p:ext>
            </p:extLst>
          </p:nvPr>
        </p:nvGraphicFramePr>
        <p:xfrm>
          <a:off x="6202363" y="1676400"/>
          <a:ext cx="4699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98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Wellness in Uncertain Times</a:t>
            </a:r>
          </a:p>
        </p:txBody>
      </p:sp>
      <p:sp>
        <p:nvSpPr>
          <p:cNvPr id="3" name="Text Placeholder 2"/>
          <p:cNvSpPr>
            <a:spLocks noGrp="1"/>
          </p:cNvSpPr>
          <p:nvPr>
            <p:ph type="body" idx="1"/>
          </p:nvPr>
        </p:nvSpPr>
        <p:spPr>
          <a:xfrm>
            <a:off x="1674812" y="5105400"/>
            <a:ext cx="8991600" cy="1279826"/>
          </a:xfrm>
        </p:spPr>
        <p:txBody>
          <a:bodyPr>
            <a:normAutofit/>
          </a:bodyPr>
          <a:lstStyle/>
          <a:p>
            <a:pPr marL="342900" indent="-342900">
              <a:buFont typeface="Arial" panose="020B0604020202020204" pitchFamily="34" charset="0"/>
              <a:buChar char="•"/>
            </a:pPr>
            <a:r>
              <a:rPr lang="en-US" dirty="0" smtClean="0"/>
              <a:t>What do you think of when you hear the word “wellness”?</a:t>
            </a:r>
          </a:p>
        </p:txBody>
      </p:sp>
    </p:spTree>
    <p:extLst>
      <p:ext uri="{BB962C8B-B14F-4D97-AF65-F5344CB8AC3E}">
        <p14:creationId xmlns:p14="http://schemas.microsoft.com/office/powerpoint/2010/main" val="256956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078494" y="1873728"/>
          <a:ext cx="3599512" cy="324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a:xfrm>
            <a:off x="5544601" y="1157131"/>
            <a:ext cx="472317" cy="57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p>
            <a:endParaRPr lang="en-US" sz="1799"/>
          </a:p>
        </p:txBody>
      </p:sp>
      <p:sp>
        <p:nvSpPr>
          <p:cNvPr id="5" name="Text Box 2"/>
          <p:cNvSpPr txBox="1">
            <a:spLocks noChangeArrowheads="1"/>
          </p:cNvSpPr>
          <p:nvPr/>
        </p:nvSpPr>
        <p:spPr bwMode="auto">
          <a:xfrm>
            <a:off x="4113212" y="76200"/>
            <a:ext cx="3352800" cy="1281408"/>
          </a:xfrm>
          <a:prstGeom prst="rect">
            <a:avLst/>
          </a:prstGeom>
          <a:solidFill>
            <a:srgbClr val="FFFFFF"/>
          </a:solidFill>
          <a:ln w="9525">
            <a:solidFill>
              <a:srgbClr val="000000"/>
            </a:solidFill>
            <a:miter lim="800000"/>
            <a:headEnd/>
            <a:tailEnd/>
          </a:ln>
        </p:spPr>
        <p:txBody>
          <a:bodyPr vert="horz" wrap="square" lIns="91416" tIns="45708" rIns="91416" bIns="45708" numCol="1" anchor="t" anchorCtr="0" compatLnSpc="1">
            <a:prstTxWarp prst="textNoShape">
              <a:avLst/>
            </a:prstTxWarp>
          </a:bodyPr>
          <a:lstStyle/>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Sense of Connecting &amp; Belonging</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Respect/Dignity in interactions</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Communication style/preference</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Community involvement</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Living in harmony with </a:t>
            </a:r>
            <a:r>
              <a:rPr lang="en-US" altLang="en-US" sz="1400" dirty="0" smtClean="0">
                <a:latin typeface="Calibri" panose="020F0502020204030204" pitchFamily="34" charset="0"/>
                <a:ea typeface="Calibri" panose="020F0502020204030204" pitchFamily="34" charset="0"/>
                <a:cs typeface="Times New Roman" panose="02020603050405020304" pitchFamily="18" charset="0"/>
              </a:rPr>
              <a:t>others/environment</a:t>
            </a:r>
            <a:endParaRPr lang="en-US" altLang="en-US" sz="1400" dirty="0">
              <a:latin typeface="Arial" panose="020B0604020202020204" pitchFamily="34" charset="0"/>
            </a:endParaRPr>
          </a:p>
        </p:txBody>
      </p:sp>
      <p:sp>
        <p:nvSpPr>
          <p:cNvPr id="6" name="Right Arrow 5"/>
          <p:cNvSpPr/>
          <p:nvPr/>
        </p:nvSpPr>
        <p:spPr>
          <a:xfrm>
            <a:off x="3351990" y="2760422"/>
            <a:ext cx="871628" cy="430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p>
            <a:endParaRPr lang="en-US" sz="1799"/>
          </a:p>
        </p:txBody>
      </p:sp>
      <p:sp>
        <p:nvSpPr>
          <p:cNvPr id="7" name="Text Box 12"/>
          <p:cNvSpPr txBox="1">
            <a:spLocks noChangeArrowheads="1"/>
          </p:cNvSpPr>
          <p:nvPr/>
        </p:nvSpPr>
        <p:spPr bwMode="auto">
          <a:xfrm>
            <a:off x="1979613" y="1954629"/>
            <a:ext cx="1629082" cy="1580738"/>
          </a:xfrm>
          <a:prstGeom prst="rect">
            <a:avLst/>
          </a:prstGeom>
          <a:solidFill>
            <a:srgbClr val="FFFFFF"/>
          </a:solidFill>
          <a:ln w="6350">
            <a:solidFill>
              <a:srgbClr val="000000"/>
            </a:solidFill>
            <a:miter lim="800000"/>
            <a:headEnd/>
            <a:tailEnd/>
          </a:ln>
        </p:spPr>
        <p:txBody>
          <a:bodyPr vert="horz" wrap="square" lIns="91416" tIns="45708" rIns="91416" bIns="45708" numCol="1" anchor="t" anchorCtr="0" compatLnSpc="1">
            <a:prstTxWarp prst="textNoShape">
              <a:avLst/>
            </a:prstTxWarp>
          </a:bodyPr>
          <a:lstStyle/>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Work</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smtClean="0">
                <a:latin typeface="Calibri" panose="020F0502020204030204" pitchFamily="34" charset="0"/>
                <a:ea typeface="Calibri" panose="020F0502020204030204" pitchFamily="34" charset="0"/>
                <a:cs typeface="Times New Roman" panose="02020603050405020304" pitchFamily="18" charset="0"/>
              </a:rPr>
              <a:t>Fulfillment</a:t>
            </a:r>
            <a:r>
              <a:rPr lang="en-US" altLang="en-US" sz="1400" dirty="0">
                <a:latin typeface="Calibri" panose="020F0502020204030204" pitchFamily="34" charset="0"/>
                <a:ea typeface="Calibri" panose="020F0502020204030204" pitchFamily="34" charset="0"/>
                <a:cs typeface="Times New Roman" panose="02020603050405020304" pitchFamily="18" charset="0"/>
              </a:rPr>
              <a:t>/</a:t>
            </a:r>
            <a:endParaRPr lang="en-US" altLang="en-US" sz="1400" dirty="0"/>
          </a:p>
          <a:p>
            <a:pPr defTabSz="914126"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Times New Roman" panose="02020603050405020304" pitchFamily="18" charset="0"/>
              </a:rPr>
              <a:t> </a:t>
            </a:r>
            <a:r>
              <a:rPr lang="en-US" altLang="en-US" sz="1400" dirty="0" smtClean="0">
                <a:latin typeface="Calibri" panose="020F0502020204030204" pitchFamily="34" charset="0"/>
                <a:ea typeface="Calibri" panose="020F0502020204030204" pitchFamily="34" charset="0"/>
                <a:cs typeface="Times New Roman" panose="02020603050405020304" pitchFamily="18" charset="0"/>
              </a:rPr>
              <a:t>      Meaning</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Work/values match</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Work/leisure connection</a:t>
            </a:r>
            <a:endParaRPr lang="en-US" altLang="en-US" sz="1400" dirty="0">
              <a:latin typeface="Arial" panose="020B0604020202020204" pitchFamily="34" charset="0"/>
            </a:endParaRPr>
          </a:p>
        </p:txBody>
      </p:sp>
      <p:sp>
        <p:nvSpPr>
          <p:cNvPr id="8" name="Right Arrow 7"/>
          <p:cNvSpPr/>
          <p:nvPr/>
        </p:nvSpPr>
        <p:spPr>
          <a:xfrm>
            <a:off x="3481663" y="4032728"/>
            <a:ext cx="797987" cy="388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p>
            <a:endParaRPr lang="en-US" sz="1799"/>
          </a:p>
        </p:txBody>
      </p:sp>
      <p:sp>
        <p:nvSpPr>
          <p:cNvPr id="9" name="Text Box 14"/>
          <p:cNvSpPr txBox="1">
            <a:spLocks noChangeArrowheads="1"/>
          </p:cNvSpPr>
          <p:nvPr/>
        </p:nvSpPr>
        <p:spPr bwMode="auto">
          <a:xfrm>
            <a:off x="1979613" y="3794029"/>
            <a:ext cx="1752599" cy="1764840"/>
          </a:xfrm>
          <a:prstGeom prst="rect">
            <a:avLst/>
          </a:prstGeom>
          <a:solidFill>
            <a:srgbClr val="FFFFFF"/>
          </a:solidFill>
          <a:ln w="6350">
            <a:solidFill>
              <a:srgbClr val="000000"/>
            </a:solidFill>
            <a:miter lim="800000"/>
            <a:headEnd/>
            <a:tailEnd/>
          </a:ln>
        </p:spPr>
        <p:txBody>
          <a:bodyPr vert="horz" wrap="square" lIns="91416" tIns="45708" rIns="91416" bIns="45708" numCol="1" anchor="t" anchorCtr="0" compatLnSpc="1">
            <a:prstTxWarp prst="textNoShape">
              <a:avLst/>
            </a:prstTxWarp>
          </a:bodyPr>
          <a:lstStyle/>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Sense of peace/ harmony</a:t>
            </a:r>
            <a:r>
              <a:rPr lang="en-US" altLang="en-US" sz="1400" dirty="0" smtClean="0">
                <a:latin typeface="Calibri" panose="020F0502020204030204" pitchFamily="34" charset="0"/>
                <a:ea typeface="Calibri" panose="020F0502020204030204" pitchFamily="34" charset="0"/>
                <a:cs typeface="Times New Roman" panose="02020603050405020304" pitchFamily="18" charset="0"/>
              </a:rPr>
              <a:t>/ balance</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Beliefs/values and world-view</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Tolerance</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Connection to something bigger</a:t>
            </a:r>
            <a:endParaRPr lang="en-US" altLang="en-US" sz="1400" dirty="0">
              <a:latin typeface="Arial" panose="020B0604020202020204" pitchFamily="34" charset="0"/>
            </a:endParaRPr>
          </a:p>
        </p:txBody>
      </p:sp>
      <p:sp>
        <p:nvSpPr>
          <p:cNvPr id="10" name="Up Arrow 9"/>
          <p:cNvSpPr/>
          <p:nvPr/>
        </p:nvSpPr>
        <p:spPr>
          <a:xfrm>
            <a:off x="5544602" y="5261510"/>
            <a:ext cx="525008" cy="766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p>
            <a:endParaRPr lang="en-US" sz="1799"/>
          </a:p>
        </p:txBody>
      </p:sp>
      <p:sp>
        <p:nvSpPr>
          <p:cNvPr id="11" name="Text Box 16"/>
          <p:cNvSpPr txBox="1">
            <a:spLocks noChangeArrowheads="1"/>
          </p:cNvSpPr>
          <p:nvPr/>
        </p:nvSpPr>
        <p:spPr bwMode="auto">
          <a:xfrm>
            <a:off x="4875211" y="5812805"/>
            <a:ext cx="2006077" cy="961774"/>
          </a:xfrm>
          <a:prstGeom prst="rect">
            <a:avLst/>
          </a:prstGeom>
          <a:solidFill>
            <a:srgbClr val="FFFFFF"/>
          </a:solidFill>
          <a:ln w="6350">
            <a:solidFill>
              <a:srgbClr val="000000"/>
            </a:solidFill>
            <a:miter lim="800000"/>
            <a:headEnd/>
            <a:tailEnd/>
          </a:ln>
        </p:spPr>
        <p:txBody>
          <a:bodyPr vert="horz" wrap="square" lIns="91416" tIns="45708" rIns="91416" bIns="45708" numCol="1" anchor="t" anchorCtr="0" compatLnSpc="1">
            <a:prstTxWarp prst="textNoShape">
              <a:avLst/>
            </a:prstTxWarp>
          </a:bodyPr>
          <a:lstStyle/>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Healthy actions</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Healthy decisions</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Decreasing stress/fatigue</a:t>
            </a:r>
            <a:endParaRPr lang="en-US" altLang="en-US" sz="1400" dirty="0">
              <a:latin typeface="Arial" panose="020B0604020202020204" pitchFamily="34" charset="0"/>
            </a:endParaRPr>
          </a:p>
        </p:txBody>
      </p:sp>
      <p:sp>
        <p:nvSpPr>
          <p:cNvPr id="12" name="Left Arrow 11"/>
          <p:cNvSpPr/>
          <p:nvPr/>
        </p:nvSpPr>
        <p:spPr>
          <a:xfrm>
            <a:off x="7560491" y="4005187"/>
            <a:ext cx="703397" cy="4304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p>
            <a:endParaRPr lang="en-US" sz="1799"/>
          </a:p>
        </p:txBody>
      </p:sp>
      <p:sp>
        <p:nvSpPr>
          <p:cNvPr id="13" name="Text Box 18"/>
          <p:cNvSpPr txBox="1">
            <a:spLocks noChangeArrowheads="1"/>
          </p:cNvSpPr>
          <p:nvPr/>
        </p:nvSpPr>
        <p:spPr bwMode="auto">
          <a:xfrm>
            <a:off x="8024289" y="3794029"/>
            <a:ext cx="1727724" cy="1764840"/>
          </a:xfrm>
          <a:prstGeom prst="rect">
            <a:avLst/>
          </a:prstGeom>
          <a:solidFill>
            <a:srgbClr val="FFFFFF"/>
          </a:solidFill>
          <a:ln w="6350">
            <a:solidFill>
              <a:srgbClr val="000000"/>
            </a:solidFill>
            <a:miter lim="800000"/>
            <a:headEnd/>
            <a:tailEnd/>
          </a:ln>
        </p:spPr>
        <p:txBody>
          <a:bodyPr vert="horz" wrap="square" lIns="91416" tIns="45708" rIns="91416" bIns="45708" numCol="1" anchor="t" anchorCtr="0" compatLnSpc="1">
            <a:prstTxWarp prst="textNoShape">
              <a:avLst/>
            </a:prstTxWarp>
          </a:bodyPr>
          <a:lstStyle/>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Creativity</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Curiosity</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Thinking critically</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Life-long learning</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Openness to new ideas</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Sharing talents</a:t>
            </a:r>
            <a:endParaRPr lang="en-US" altLang="en-US" sz="1400" dirty="0">
              <a:latin typeface="Arial" panose="020B0604020202020204" pitchFamily="34" charset="0"/>
            </a:endParaRPr>
          </a:p>
        </p:txBody>
      </p:sp>
      <p:sp>
        <p:nvSpPr>
          <p:cNvPr id="14" name="Left Arrow 13"/>
          <p:cNvSpPr/>
          <p:nvPr/>
        </p:nvSpPr>
        <p:spPr>
          <a:xfrm>
            <a:off x="7518751" y="2703299"/>
            <a:ext cx="703397" cy="4723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p>
            <a:endParaRPr lang="en-US" sz="1799"/>
          </a:p>
        </p:txBody>
      </p:sp>
      <p:sp>
        <p:nvSpPr>
          <p:cNvPr id="15" name="Text Box 20"/>
          <p:cNvSpPr txBox="1">
            <a:spLocks noChangeArrowheads="1"/>
          </p:cNvSpPr>
          <p:nvPr/>
        </p:nvSpPr>
        <p:spPr bwMode="auto">
          <a:xfrm>
            <a:off x="8146372" y="1873728"/>
            <a:ext cx="1605640" cy="1783872"/>
          </a:xfrm>
          <a:prstGeom prst="rect">
            <a:avLst/>
          </a:prstGeom>
          <a:solidFill>
            <a:srgbClr val="FFFFFF"/>
          </a:solidFill>
          <a:ln w="6350">
            <a:solidFill>
              <a:srgbClr val="000000"/>
            </a:solidFill>
            <a:miter lim="800000"/>
            <a:headEnd/>
            <a:tailEnd/>
          </a:ln>
        </p:spPr>
        <p:txBody>
          <a:bodyPr vert="horz" wrap="square" lIns="91416" tIns="45708" rIns="91416" bIns="45708" numCol="1" anchor="t" anchorCtr="0" compatLnSpc="1">
            <a:prstTxWarp prst="textNoShape">
              <a:avLst/>
            </a:prstTxWarp>
          </a:bodyPr>
          <a:lstStyle/>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Understanding oneself</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Coping skills</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Positive approach to life</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Healthy risks</a:t>
            </a:r>
            <a:endParaRPr lang="en-US" altLang="en-US" sz="1400" dirty="0"/>
          </a:p>
          <a:p>
            <a:pPr marL="285750" indent="-285750" defTabSz="914126" eaLnBrk="0" fontAlgn="base" hangingPunct="0">
              <a:spcBef>
                <a:spcPct val="0"/>
              </a:spcBef>
              <a:spcAft>
                <a:spcPct val="0"/>
              </a:spcAft>
              <a:buFont typeface="Arial" panose="020B0604020202020204" pitchFamily="34" charset="0"/>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Responsibility for actions</a:t>
            </a:r>
            <a:endParaRPr lang="en-US" altLang="en-US" sz="1400" dirty="0">
              <a:latin typeface="Arial" panose="020B0604020202020204" pitchFamily="34" charset="0"/>
            </a:endParaRPr>
          </a:p>
        </p:txBody>
      </p:sp>
      <p:sp>
        <p:nvSpPr>
          <p:cNvPr id="17" name="Rectangle 16"/>
          <p:cNvSpPr>
            <a:spLocks noChangeArrowheads="1"/>
          </p:cNvSpPr>
          <p:nvPr/>
        </p:nvSpPr>
        <p:spPr bwMode="auto">
          <a:xfrm>
            <a:off x="1371243" y="501960"/>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a:p>
        </p:txBody>
      </p:sp>
      <p:sp>
        <p:nvSpPr>
          <p:cNvPr id="18" name="Rectangle 17"/>
          <p:cNvSpPr>
            <a:spLocks noChangeArrowheads="1"/>
          </p:cNvSpPr>
          <p:nvPr/>
        </p:nvSpPr>
        <p:spPr bwMode="auto">
          <a:xfrm>
            <a:off x="1371243" y="597626"/>
            <a:ext cx="184683" cy="109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endParaRPr lang="en-US" altLang="en-US" sz="1100"/>
          </a:p>
          <a:p>
            <a:pPr defTabSz="914126" eaLnBrk="0" fontAlgn="base" hangingPunct="0">
              <a:spcBef>
                <a:spcPct val="0"/>
              </a:spcBef>
              <a:spcAft>
                <a:spcPct val="0"/>
              </a:spcAft>
            </a:pPr>
            <a:r>
              <a:rPr lang="en-US" altLang="en-US" sz="1799">
                <a:latin typeface="Arial" panose="020B0604020202020204" pitchFamily="34" charset="0"/>
              </a:rPr>
              <a:t/>
            </a:r>
            <a:br>
              <a:rPr lang="en-US" altLang="en-US" sz="1799">
                <a:latin typeface="Arial" panose="020B0604020202020204" pitchFamily="34" charset="0"/>
              </a:rPr>
            </a:br>
            <a:endParaRPr lang="en-US" altLang="en-US" sz="1799">
              <a:latin typeface="Arial" panose="020B0604020202020204" pitchFamily="34" charset="0"/>
            </a:endParaRPr>
          </a:p>
          <a:p>
            <a:pPr defTabSz="914126" eaLnBrk="0" fontAlgn="base" hangingPunct="0">
              <a:spcBef>
                <a:spcPct val="0"/>
              </a:spcBef>
              <a:spcAft>
                <a:spcPct val="0"/>
              </a:spcAft>
            </a:pPr>
            <a:endParaRPr lang="en-US" altLang="en-US" sz="1799">
              <a:latin typeface="Arial" panose="020B0604020202020204" pitchFamily="34" charset="0"/>
            </a:endParaRPr>
          </a:p>
        </p:txBody>
      </p:sp>
      <p:sp>
        <p:nvSpPr>
          <p:cNvPr id="19" name="Rectangle 22"/>
          <p:cNvSpPr>
            <a:spLocks noChangeArrowheads="1"/>
          </p:cNvSpPr>
          <p:nvPr/>
        </p:nvSpPr>
        <p:spPr bwMode="auto">
          <a:xfrm>
            <a:off x="1371243" y="1187582"/>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a:p>
        </p:txBody>
      </p:sp>
      <p:sp>
        <p:nvSpPr>
          <p:cNvPr id="20" name="Rectangle 23"/>
          <p:cNvSpPr>
            <a:spLocks noChangeArrowheads="1"/>
          </p:cNvSpPr>
          <p:nvPr/>
        </p:nvSpPr>
        <p:spPr bwMode="auto">
          <a:xfrm>
            <a:off x="1371243" y="5092902"/>
            <a:ext cx="184683" cy="53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endParaRPr lang="en-US" altLang="en-US" sz="1100"/>
          </a:p>
          <a:p>
            <a:pPr defTabSz="914126" eaLnBrk="0" fontAlgn="base" hangingPunct="0">
              <a:spcBef>
                <a:spcPct val="0"/>
              </a:spcBef>
              <a:spcAft>
                <a:spcPct val="0"/>
              </a:spcAft>
            </a:pPr>
            <a:endParaRPr lang="en-US" altLang="en-US" sz="1799">
              <a:latin typeface="Arial" panose="020B0604020202020204" pitchFamily="34" charset="0"/>
            </a:endParaRPr>
          </a:p>
        </p:txBody>
      </p:sp>
      <p:sp>
        <p:nvSpPr>
          <p:cNvPr id="2" name="TextBox 1">
            <a:extLst>
              <a:ext uri="{FF2B5EF4-FFF2-40B4-BE49-F238E27FC236}">
                <a16:creationId xmlns:a16="http://schemas.microsoft.com/office/drawing/2014/main" id="{454F16EA-DA03-438C-8691-070D76DDFF7F}"/>
              </a:ext>
            </a:extLst>
          </p:cNvPr>
          <p:cNvSpPr txBox="1"/>
          <p:nvPr/>
        </p:nvSpPr>
        <p:spPr>
          <a:xfrm>
            <a:off x="7784061" y="269120"/>
            <a:ext cx="4039829" cy="1076681"/>
          </a:xfrm>
          <a:prstGeom prst="rect">
            <a:avLst/>
          </a:prstGeom>
          <a:noFill/>
        </p:spPr>
        <p:txBody>
          <a:bodyPr wrap="square" rtlCol="0">
            <a:spAutoFit/>
          </a:bodyPr>
          <a:lstStyle/>
          <a:p>
            <a:r>
              <a:rPr lang="en-US" sz="3199" b="1" dirty="0"/>
              <a:t>Wellness Dimensions</a:t>
            </a:r>
          </a:p>
        </p:txBody>
      </p:sp>
    </p:spTree>
    <p:extLst>
      <p:ext uri="{BB962C8B-B14F-4D97-AF65-F5344CB8AC3E}">
        <p14:creationId xmlns:p14="http://schemas.microsoft.com/office/powerpoint/2010/main" val="248687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4803818"/>
              </p:ext>
            </p:extLst>
          </p:nvPr>
        </p:nvGraphicFramePr>
        <p:xfrm>
          <a:off x="608012" y="720371"/>
          <a:ext cx="11201400" cy="5604229"/>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961465604"/>
                    </a:ext>
                  </a:extLst>
                </a:gridCol>
                <a:gridCol w="3074510">
                  <a:extLst>
                    <a:ext uri="{9D8B030D-6E8A-4147-A177-3AD203B41FA5}">
                      <a16:colId xmlns:a16="http://schemas.microsoft.com/office/drawing/2014/main" val="2698597185"/>
                    </a:ext>
                  </a:extLst>
                </a:gridCol>
                <a:gridCol w="2526190">
                  <a:extLst>
                    <a:ext uri="{9D8B030D-6E8A-4147-A177-3AD203B41FA5}">
                      <a16:colId xmlns:a16="http://schemas.microsoft.com/office/drawing/2014/main" val="4087161829"/>
                    </a:ext>
                  </a:extLst>
                </a:gridCol>
                <a:gridCol w="2800350">
                  <a:extLst>
                    <a:ext uri="{9D8B030D-6E8A-4147-A177-3AD203B41FA5}">
                      <a16:colId xmlns:a16="http://schemas.microsoft.com/office/drawing/2014/main" val="3923232704"/>
                    </a:ext>
                  </a:extLst>
                </a:gridCol>
              </a:tblGrid>
              <a:tr h="572511">
                <a:tc gridSpan="2">
                  <a:txBody>
                    <a:bodyPr/>
                    <a:lstStyle/>
                    <a:p>
                      <a:r>
                        <a:rPr lang="en-US" sz="1800" dirty="0"/>
                        <a:t>When Wellness is Present</a:t>
                      </a:r>
                    </a:p>
                  </a:txBody>
                  <a:tcPr marL="91416" marR="91416" marT="45708" marB="45708"/>
                </a:tc>
                <a:tc hMerge="1">
                  <a:txBody>
                    <a:bodyPr/>
                    <a:lstStyle/>
                    <a:p>
                      <a:endParaRPr lang="en-US"/>
                    </a:p>
                  </a:txBody>
                  <a:tcPr/>
                </a:tc>
                <a:tc gridSpan="2">
                  <a:txBody>
                    <a:bodyPr/>
                    <a:lstStyle/>
                    <a:p>
                      <a:r>
                        <a:rPr lang="en-US" sz="1800" dirty="0"/>
                        <a:t>When Wellness is Absent</a:t>
                      </a:r>
                    </a:p>
                  </a:txBody>
                  <a:tcPr marL="91416" marR="91416" marT="45708" marB="45708"/>
                </a:tc>
                <a:tc hMerge="1">
                  <a:txBody>
                    <a:bodyPr/>
                    <a:lstStyle/>
                    <a:p>
                      <a:endParaRPr lang="en-US"/>
                    </a:p>
                  </a:txBody>
                  <a:tcPr/>
                </a:tc>
                <a:extLst>
                  <a:ext uri="{0D108BD9-81ED-4DB2-BD59-A6C34878D82A}">
                    <a16:rowId xmlns:a16="http://schemas.microsoft.com/office/drawing/2014/main" val="1147151742"/>
                  </a:ext>
                </a:extLst>
              </a:tr>
              <a:tr h="1194057">
                <a:tc>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“Acting Young” (play, have fun, learn something new)</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Improved physical mobility (Increased flexibility, dexterity, posture)</a:t>
                      </a:r>
                      <a:endParaRPr lang="en-US" sz="1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Better vision</a:t>
                      </a:r>
                      <a:endParaRPr lang="en-US" sz="1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“looked younger” to others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Chronic stress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Increased cardiovascular problems leading to increased depression, anxiety, PTSD, bipolar, schizophrenia, diabetes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7749607"/>
                  </a:ext>
                </a:extLst>
              </a:tr>
              <a:tr h="572511">
                <a:tc>
                  <a:txBody>
                    <a:bodyPr/>
                    <a:lstStyle/>
                    <a:p>
                      <a:pPr marL="0" marR="0" algn="ctr">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Having a purpose/Choice and Control</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Increased life span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8793155"/>
                  </a:ext>
                </a:extLst>
              </a:tr>
              <a:tr h="891841">
                <a:tc>
                  <a:txBody>
                    <a:bodyPr/>
                    <a:lstStyle/>
                    <a:p>
                      <a:pPr marL="0" marR="0" algn="ctr">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Important relationships/spirituality</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Decrease mortality post surgery</a:t>
                      </a:r>
                      <a:endParaRPr lang="en-US" sz="140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Decreased heart symptoms</a:t>
                      </a:r>
                      <a:endParaRPr lang="en-US" sz="140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Less physical and mental decline</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Stress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rowSpan="2">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Fatigue, decreased concentration/focus, increased anger/irritability, changes in eating, decreased physical activity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961192069"/>
                  </a:ext>
                </a:extLst>
              </a:tr>
              <a:tr h="589626">
                <a:tc>
                  <a:txBody>
                    <a:bodyPr/>
                    <a:lstStyle/>
                    <a:p>
                      <a:pPr marL="0" marR="0" algn="ctr">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Yoga/meditation/mindful breathing</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Decreased physical symptoms; less reported “stress”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sz="1800" dirty="0"/>
                    </a:p>
                  </a:txBody>
                  <a:tcPr marL="91416" marR="91416" marT="45708" marB="45708"/>
                </a:tc>
                <a:tc vMerge="1">
                  <a:txBody>
                    <a:bodyPr/>
                    <a:lstStyle/>
                    <a:p>
                      <a:endParaRPr lang="en-US" sz="1800" dirty="0"/>
                    </a:p>
                  </a:txBody>
                  <a:tcPr marL="91416" marR="91416" marT="45708" marB="45708"/>
                </a:tc>
                <a:extLst>
                  <a:ext uri="{0D108BD9-81ED-4DB2-BD59-A6C34878D82A}">
                    <a16:rowId xmlns:a16="http://schemas.microsoft.com/office/drawing/2014/main" val="4249001725"/>
                  </a:ext>
                </a:extLst>
              </a:tr>
              <a:tr h="589626">
                <a:tc>
                  <a:txBody>
                    <a:bodyPr/>
                    <a:lstStyle/>
                    <a:p>
                      <a:pPr marL="0" marR="0" algn="ctr">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Laughter/joy</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Less physical and mental decline</a:t>
                      </a:r>
                      <a:endParaRPr lang="en-US" sz="140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Less pain</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Lack of sleep/night shift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Increased risk of diabetes, obesity, breast cancer, negative metabolic changes, heart attack, accidents, depression, anxiety, substance use, suicide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0397692"/>
                  </a:ext>
                </a:extLst>
              </a:tr>
              <a:tr h="1194057">
                <a:tc>
                  <a:txBody>
                    <a:bodyPr/>
                    <a:lstStyle/>
                    <a:p>
                      <a:pPr marL="0" marR="0" algn="ctr">
                        <a:lnSpc>
                          <a:spcPct val="107000"/>
                        </a:lnSpc>
                        <a:spcBef>
                          <a:spcPts val="0"/>
                        </a:spcBef>
                        <a:spcAft>
                          <a:spcPts val="0"/>
                        </a:spcAft>
                      </a:pPr>
                      <a:r>
                        <a:rPr lang="en-US" sz="1400">
                          <a:effectLst/>
                          <a:latin typeface="+mn-lt"/>
                          <a:ea typeface="Times New Roman" panose="02020603050405020304" pitchFamily="18" charset="0"/>
                          <a:cs typeface="Times New Roman" panose="02020603050405020304" pitchFamily="18" charset="0"/>
                        </a:rPr>
                        <a:t>Decreased stress, good social support, moderate exercise, good sleep, good diet, no smoking/etc</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Increased lifespan (possibly by 5-8 years)</a:t>
                      </a:r>
                      <a:endParaRPr lang="en-US" sz="1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Less depression, anxiety , “stress”, physical illness/symptoms, “emotional” symptoms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sz="1800" dirty="0"/>
                    </a:p>
                  </a:txBody>
                  <a:tcPr marL="91416" marR="91416" marT="45708" marB="45708"/>
                </a:tc>
                <a:tc vMerge="1">
                  <a:txBody>
                    <a:bodyPr/>
                    <a:lstStyle/>
                    <a:p>
                      <a:endParaRPr lang="en-US" sz="1800" dirty="0"/>
                    </a:p>
                  </a:txBody>
                  <a:tcPr marL="91416" marR="91416" marT="45708" marB="45708"/>
                </a:tc>
                <a:extLst>
                  <a:ext uri="{0D108BD9-81ED-4DB2-BD59-A6C34878D82A}">
                    <a16:rowId xmlns:a16="http://schemas.microsoft.com/office/drawing/2014/main" val="204118938"/>
                  </a:ext>
                </a:extLst>
              </a:tr>
            </a:tbl>
          </a:graphicData>
        </a:graphic>
      </p:graphicFrame>
    </p:spTree>
    <p:extLst>
      <p:ext uri="{BB962C8B-B14F-4D97-AF65-F5344CB8AC3E}">
        <p14:creationId xmlns:p14="http://schemas.microsoft.com/office/powerpoint/2010/main" val="22011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Wellness as Foundation</a:t>
            </a:r>
            <a:endParaRPr lang="en-US" dirty="0"/>
          </a:p>
        </p:txBody>
      </p:sp>
      <p:sp>
        <p:nvSpPr>
          <p:cNvPr id="3" name="Text Placeholder 2"/>
          <p:cNvSpPr>
            <a:spLocks noGrp="1"/>
          </p:cNvSpPr>
          <p:nvPr>
            <p:ph type="body" idx="1"/>
          </p:nvPr>
        </p:nvSpPr>
        <p:spPr/>
        <p:txBody>
          <a:bodyPr>
            <a:normAutofit/>
          </a:bodyPr>
          <a:lstStyle/>
          <a:p>
            <a:r>
              <a:rPr lang="en-US" dirty="0" smtClean="0"/>
              <a:t>Think about the impacts we just discussed.</a:t>
            </a:r>
          </a:p>
          <a:p>
            <a:pPr marL="342900" indent="-342900">
              <a:buFont typeface="Arial" panose="020B0604020202020204" pitchFamily="34" charset="0"/>
              <a:buChar char="•"/>
            </a:pPr>
            <a:r>
              <a:rPr lang="en-US" dirty="0" smtClean="0"/>
              <a:t>How do you think the wellness of the people you support may be impacting other “needs” they have?</a:t>
            </a:r>
            <a:endParaRPr lang="en-US" dirty="0"/>
          </a:p>
        </p:txBody>
      </p:sp>
    </p:spTree>
    <p:extLst>
      <p:ext uri="{BB962C8B-B14F-4D97-AF65-F5344CB8AC3E}">
        <p14:creationId xmlns:p14="http://schemas.microsoft.com/office/powerpoint/2010/main" val="412033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2012" y="1676400"/>
            <a:ext cx="2362199" cy="2438400"/>
          </a:xfrm>
        </p:spPr>
        <p:txBody>
          <a:bodyPr/>
          <a:lstStyle/>
          <a:p>
            <a:r>
              <a:rPr lang="en-US" dirty="0"/>
              <a:t>Wellness Guide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5912947"/>
              </p:ext>
            </p:extLst>
          </p:nvPr>
        </p:nvGraphicFramePr>
        <p:xfrm>
          <a:off x="313428" y="116559"/>
          <a:ext cx="9286184" cy="6696652"/>
        </p:xfrm>
        <a:graphic>
          <a:graphicData uri="http://schemas.openxmlformats.org/drawingml/2006/table">
            <a:tbl>
              <a:tblPr firstRow="1" firstCol="1" lastRow="1" lastCol="1" bandRow="1" bandCol="1">
                <a:tableStyleId>{5C22544A-7EE6-4342-B048-85BDC9FD1C3A}</a:tableStyleId>
              </a:tblPr>
              <a:tblGrid>
                <a:gridCol w="9286184">
                  <a:extLst>
                    <a:ext uri="{9D8B030D-6E8A-4147-A177-3AD203B41FA5}">
                      <a16:colId xmlns:a16="http://schemas.microsoft.com/office/drawing/2014/main" val="3605128536"/>
                    </a:ext>
                  </a:extLst>
                </a:gridCol>
              </a:tblGrid>
              <a:tr h="320506">
                <a:tc>
                  <a:txBody>
                    <a:bodyPr/>
                    <a:lstStyle/>
                    <a:p>
                      <a:pPr marL="0" marR="0">
                        <a:lnSpc>
                          <a:spcPct val="107000"/>
                        </a:lnSpc>
                        <a:spcBef>
                          <a:spcPts val="0"/>
                        </a:spcBef>
                        <a:spcAft>
                          <a:spcPts val="0"/>
                        </a:spcAft>
                      </a:pPr>
                      <a:r>
                        <a:rPr lang="en-US" sz="1600" dirty="0">
                          <a:effectLst/>
                        </a:rPr>
                        <a:t>Enjoyable activities that </a:t>
                      </a:r>
                      <a:r>
                        <a:rPr lang="en-US" sz="1600" dirty="0" smtClean="0">
                          <a:effectLst/>
                        </a:rPr>
                        <a:t>the</a:t>
                      </a:r>
                      <a:r>
                        <a:rPr lang="en-US" sz="1600" baseline="0" dirty="0" smtClean="0">
                          <a:effectLst/>
                        </a:rPr>
                        <a:t> person </a:t>
                      </a:r>
                      <a:r>
                        <a:rPr lang="en-US" sz="1600" dirty="0" smtClean="0">
                          <a:effectLst/>
                        </a:rPr>
                        <a:t>does </a:t>
                      </a:r>
                      <a:r>
                        <a:rPr lang="en-US" sz="1600" dirty="0">
                          <a:effectLst/>
                        </a:rPr>
                        <a:t>alone: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547906137"/>
                  </a:ext>
                </a:extLst>
              </a:tr>
              <a:tr h="641011">
                <a:tc>
                  <a:txBody>
                    <a:bodyPr/>
                    <a:lstStyle/>
                    <a:p>
                      <a:pPr marL="0" marR="0">
                        <a:lnSpc>
                          <a:spcPct val="107000"/>
                        </a:lnSpc>
                        <a:spcBef>
                          <a:spcPts val="0"/>
                        </a:spcBef>
                        <a:spcAft>
                          <a:spcPts val="0"/>
                        </a:spcAft>
                      </a:pPr>
                      <a:r>
                        <a:rPr lang="en-US" sz="1600" dirty="0">
                          <a:effectLst/>
                        </a:rPr>
                        <a:t>Enjoyable activities that </a:t>
                      </a:r>
                      <a:r>
                        <a:rPr lang="en-US" sz="1600" dirty="0" smtClean="0">
                          <a:effectLst/>
                        </a:rPr>
                        <a:t>the</a:t>
                      </a:r>
                      <a:r>
                        <a:rPr lang="en-US" sz="1600" baseline="0" dirty="0" smtClean="0">
                          <a:effectLst/>
                        </a:rPr>
                        <a:t> person</a:t>
                      </a:r>
                      <a:r>
                        <a:rPr lang="en-US" sz="1600" dirty="0" smtClean="0">
                          <a:effectLst/>
                        </a:rPr>
                        <a:t> does </a:t>
                      </a:r>
                      <a:r>
                        <a:rPr lang="en-US" sz="1600" dirty="0">
                          <a:effectLst/>
                        </a:rPr>
                        <a:t>with others (please note individual if activity is linked to specific person):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783210101"/>
                  </a:ext>
                </a:extLst>
              </a:tr>
              <a:tr h="185055">
                <a:tc>
                  <a:txBody>
                    <a:bodyPr/>
                    <a:lstStyle/>
                    <a:p>
                      <a:pPr marL="0" marR="0">
                        <a:lnSpc>
                          <a:spcPct val="107000"/>
                        </a:lnSpc>
                        <a:spcBef>
                          <a:spcPts val="0"/>
                        </a:spcBef>
                        <a:spcAft>
                          <a:spcPts val="0"/>
                        </a:spcAft>
                      </a:pPr>
                      <a:r>
                        <a:rPr lang="en-US" sz="1600" dirty="0" smtClean="0">
                          <a:effectLst/>
                        </a:rPr>
                        <a:t>Enjoyable Exercise/Fitness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1669243969"/>
                  </a:ext>
                </a:extLst>
              </a:tr>
              <a:tr h="480759">
                <a:tc>
                  <a:txBody>
                    <a:bodyPr/>
                    <a:lstStyle/>
                    <a:p>
                      <a:pPr marL="0" marR="0">
                        <a:lnSpc>
                          <a:spcPct val="107000"/>
                        </a:lnSpc>
                        <a:spcBef>
                          <a:spcPts val="0"/>
                        </a:spcBef>
                        <a:spcAft>
                          <a:spcPts val="0"/>
                        </a:spcAft>
                      </a:pPr>
                      <a:r>
                        <a:rPr lang="en-US" sz="1600">
                          <a:effectLst/>
                        </a:rPr>
                        <a:t>Movement (when I get up &amp; move around this is what I like to do):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3611150080"/>
                  </a:ext>
                </a:extLst>
              </a:tr>
              <a:tr h="576367">
                <a:tc>
                  <a:txBody>
                    <a:bodyPr/>
                    <a:lstStyle/>
                    <a:p>
                      <a:pPr marL="0" marR="0">
                        <a:lnSpc>
                          <a:spcPct val="107000"/>
                        </a:lnSpc>
                        <a:spcBef>
                          <a:spcPts val="0"/>
                        </a:spcBef>
                        <a:spcAft>
                          <a:spcPts val="0"/>
                        </a:spcAft>
                      </a:pPr>
                      <a:r>
                        <a:rPr lang="en-US" sz="1600" dirty="0">
                          <a:effectLst/>
                        </a:rPr>
                        <a:t>Creative Expression:  Journaling/Drawing/Singing/Music/Dance/</a:t>
                      </a:r>
                      <a:r>
                        <a:rPr lang="en-US" sz="1600" dirty="0" err="1">
                          <a:effectLst/>
                        </a:rPr>
                        <a:t>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4245367477"/>
                  </a:ext>
                </a:extLst>
              </a:tr>
              <a:tr h="290440">
                <a:tc>
                  <a:txBody>
                    <a:bodyPr/>
                    <a:lstStyle/>
                    <a:p>
                      <a:pPr marL="0" marR="0">
                        <a:lnSpc>
                          <a:spcPct val="107000"/>
                        </a:lnSpc>
                        <a:spcBef>
                          <a:spcPts val="0"/>
                        </a:spcBef>
                        <a:spcAft>
                          <a:spcPts val="0"/>
                        </a:spcAft>
                      </a:pPr>
                      <a:r>
                        <a:rPr lang="en-US" sz="1600" dirty="0" smtClean="0">
                          <a:effectLst/>
                        </a:rPr>
                        <a:t>Things the person does to promote relaxation (from the person’s perspective;</a:t>
                      </a:r>
                      <a:r>
                        <a:rPr lang="en-US" sz="1600" baseline="0" dirty="0" smtClean="0">
                          <a:effectLst/>
                        </a:rPr>
                        <a:t> what works for the person)</a:t>
                      </a:r>
                      <a:r>
                        <a:rPr lang="en-US" sz="1600" dirty="0" smtClean="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3095096437"/>
                  </a:ext>
                </a:extLst>
              </a:tr>
              <a:tr h="380711">
                <a:tc>
                  <a:txBody>
                    <a:bodyPr/>
                    <a:lstStyle/>
                    <a:p>
                      <a:pPr marL="0" marR="0">
                        <a:lnSpc>
                          <a:spcPct val="107000"/>
                        </a:lnSpc>
                        <a:spcBef>
                          <a:spcPts val="0"/>
                        </a:spcBef>
                        <a:spcAft>
                          <a:spcPts val="0"/>
                        </a:spcAft>
                      </a:pPr>
                      <a:r>
                        <a:rPr lang="en-US" sz="1600" dirty="0">
                          <a:effectLst/>
                        </a:rPr>
                        <a:t>Activities that make </a:t>
                      </a:r>
                      <a:r>
                        <a:rPr lang="en-US" sz="1600" dirty="0" smtClean="0">
                          <a:effectLst/>
                        </a:rPr>
                        <a:t>the</a:t>
                      </a:r>
                      <a:r>
                        <a:rPr lang="en-US" sz="1600" baseline="0" dirty="0" smtClean="0">
                          <a:effectLst/>
                        </a:rPr>
                        <a:t> person</a:t>
                      </a:r>
                      <a:r>
                        <a:rPr lang="en-US" sz="1600" dirty="0" smtClean="0">
                          <a:effectLst/>
                        </a:rPr>
                        <a:t> </a:t>
                      </a:r>
                      <a:r>
                        <a:rPr lang="en-US" sz="1600" dirty="0">
                          <a:effectLst/>
                        </a:rPr>
                        <a:t>feel good </a:t>
                      </a:r>
                      <a:r>
                        <a:rPr lang="en-US" sz="1600" dirty="0" smtClean="0">
                          <a:effectLst/>
                        </a:rPr>
                        <a:t>about</a:t>
                      </a:r>
                      <a:r>
                        <a:rPr lang="en-US" sz="1600" baseline="0" dirty="0" smtClean="0">
                          <a:effectLst/>
                        </a:rPr>
                        <a:t> their self</a:t>
                      </a:r>
                      <a:r>
                        <a:rPr lang="en-US" sz="1600" dirty="0" smtClean="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1879414410"/>
                  </a:ext>
                </a:extLst>
              </a:tr>
              <a:tr h="380711">
                <a:tc>
                  <a:txBody>
                    <a:bodyPr/>
                    <a:lstStyle/>
                    <a:p>
                      <a:pPr marL="0" marR="0">
                        <a:lnSpc>
                          <a:spcPct val="107000"/>
                        </a:lnSpc>
                        <a:spcBef>
                          <a:spcPts val="0"/>
                        </a:spcBef>
                        <a:spcAft>
                          <a:spcPts val="0"/>
                        </a:spcAft>
                      </a:pPr>
                      <a:r>
                        <a:rPr lang="en-US" sz="1600" dirty="0" smtClean="0">
                          <a:effectLst/>
                        </a:rPr>
                        <a:t>Enjoyable outdoor </a:t>
                      </a:r>
                      <a:r>
                        <a:rPr lang="en-US" sz="1600" dirty="0">
                          <a:effectLst/>
                        </a:rPr>
                        <a:t>activities or activities related to nature: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1174915753"/>
                  </a:ext>
                </a:extLst>
              </a:tr>
              <a:tr h="380711">
                <a:tc>
                  <a:txBody>
                    <a:bodyPr/>
                    <a:lstStyle/>
                    <a:p>
                      <a:pPr marL="0" marR="0">
                        <a:lnSpc>
                          <a:spcPct val="107000"/>
                        </a:lnSpc>
                        <a:spcBef>
                          <a:spcPts val="0"/>
                        </a:spcBef>
                        <a:spcAft>
                          <a:spcPts val="0"/>
                        </a:spcAft>
                      </a:pPr>
                      <a:r>
                        <a:rPr lang="en-US" sz="1600">
                          <a:effectLst/>
                        </a:rPr>
                        <a:t>Social media, pets, plants, &amp; other important connections: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1825250343"/>
                  </a:ext>
                </a:extLst>
              </a:tr>
              <a:tr h="641011">
                <a:tc>
                  <a:txBody>
                    <a:bodyPr/>
                    <a:lstStyle/>
                    <a:p>
                      <a:pPr marL="0" marR="0">
                        <a:lnSpc>
                          <a:spcPct val="107000"/>
                        </a:lnSpc>
                        <a:spcBef>
                          <a:spcPts val="0"/>
                        </a:spcBef>
                        <a:spcAft>
                          <a:spcPts val="0"/>
                        </a:spcAft>
                      </a:pPr>
                      <a:r>
                        <a:rPr lang="en-US" sz="1600" dirty="0" smtClean="0">
                          <a:effectLst/>
                        </a:rPr>
                        <a:t>Goals </a:t>
                      </a:r>
                      <a:r>
                        <a:rPr lang="en-US" sz="1600" dirty="0">
                          <a:effectLst/>
                        </a:rPr>
                        <a:t>that </a:t>
                      </a:r>
                      <a:r>
                        <a:rPr lang="en-US" sz="1600" dirty="0" smtClean="0">
                          <a:effectLst/>
                        </a:rPr>
                        <a:t>the</a:t>
                      </a:r>
                      <a:r>
                        <a:rPr lang="en-US" sz="1600" baseline="0" dirty="0" smtClean="0">
                          <a:effectLst/>
                        </a:rPr>
                        <a:t> person</a:t>
                      </a:r>
                      <a:r>
                        <a:rPr lang="en-US" sz="1600" dirty="0" smtClean="0">
                          <a:effectLst/>
                        </a:rPr>
                        <a:t> wants </a:t>
                      </a:r>
                      <a:r>
                        <a:rPr lang="en-US" sz="1600" dirty="0">
                          <a:effectLst/>
                        </a:rPr>
                        <a:t>to accomplish &amp; will make </a:t>
                      </a:r>
                      <a:r>
                        <a:rPr lang="en-US" sz="1600" dirty="0" smtClean="0">
                          <a:effectLst/>
                        </a:rPr>
                        <a:t>them </a:t>
                      </a:r>
                      <a:r>
                        <a:rPr lang="en-US" sz="1600" dirty="0">
                          <a:effectLst/>
                        </a:rPr>
                        <a:t>proud &amp; happy (goals can be short-term &amp; long-term):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3300146470"/>
                  </a:ext>
                </a:extLst>
              </a:tr>
              <a:tr h="480759">
                <a:tc>
                  <a:txBody>
                    <a:bodyPr/>
                    <a:lstStyle/>
                    <a:p>
                      <a:pPr marL="0" marR="0">
                        <a:lnSpc>
                          <a:spcPct val="107000"/>
                        </a:lnSpc>
                        <a:spcBef>
                          <a:spcPts val="0"/>
                        </a:spcBef>
                        <a:spcAft>
                          <a:spcPts val="0"/>
                        </a:spcAft>
                      </a:pPr>
                      <a:r>
                        <a:rPr lang="en-US" sz="1600" dirty="0" smtClean="0">
                          <a:effectLst/>
                        </a:rPr>
                        <a:t>The </a:t>
                      </a:r>
                      <a:r>
                        <a:rPr lang="en-US" sz="1600" dirty="0">
                          <a:effectLst/>
                        </a:rPr>
                        <a:t>amount of sleep </a:t>
                      </a:r>
                      <a:r>
                        <a:rPr lang="en-US" sz="1600" dirty="0" smtClean="0">
                          <a:effectLst/>
                        </a:rPr>
                        <a:t>the</a:t>
                      </a:r>
                      <a:r>
                        <a:rPr lang="en-US" sz="1600" baseline="0" dirty="0" smtClean="0">
                          <a:effectLst/>
                        </a:rPr>
                        <a:t> person </a:t>
                      </a:r>
                      <a:r>
                        <a:rPr lang="en-US" sz="1600" dirty="0" smtClean="0">
                          <a:effectLst/>
                        </a:rPr>
                        <a:t>needs </a:t>
                      </a:r>
                      <a:r>
                        <a:rPr lang="en-US" sz="1600" dirty="0">
                          <a:effectLst/>
                        </a:rPr>
                        <a:t>each night to feel good the next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2684245966"/>
                  </a:ext>
                </a:extLst>
              </a:tr>
              <a:tr h="380711">
                <a:tc>
                  <a:txBody>
                    <a:bodyPr/>
                    <a:lstStyle/>
                    <a:p>
                      <a:pPr marL="0" marR="0">
                        <a:lnSpc>
                          <a:spcPct val="107000"/>
                        </a:lnSpc>
                        <a:spcBef>
                          <a:spcPts val="0"/>
                        </a:spcBef>
                        <a:spcAft>
                          <a:spcPts val="0"/>
                        </a:spcAft>
                      </a:pPr>
                      <a:r>
                        <a:rPr lang="en-US" sz="1600" dirty="0">
                          <a:effectLst/>
                        </a:rPr>
                        <a:t>Positivity!!!  </a:t>
                      </a:r>
                      <a:r>
                        <a:rPr lang="en-US" sz="1600" dirty="0" smtClean="0">
                          <a:effectLst/>
                        </a:rPr>
                        <a:t>What the person loves most about their self: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2474725992"/>
                  </a:ext>
                </a:extLst>
              </a:tr>
              <a:tr h="609619">
                <a:tc>
                  <a:txBody>
                    <a:bodyPr/>
                    <a:lstStyle/>
                    <a:p>
                      <a:pPr marL="0" marR="0">
                        <a:lnSpc>
                          <a:spcPct val="107000"/>
                        </a:lnSpc>
                        <a:spcBef>
                          <a:spcPts val="0"/>
                        </a:spcBef>
                        <a:spcAft>
                          <a:spcPts val="0"/>
                        </a:spcAft>
                      </a:pPr>
                      <a:r>
                        <a:rPr lang="en-US" sz="1600" dirty="0">
                          <a:effectLst/>
                        </a:rPr>
                        <a:t>Treating </a:t>
                      </a:r>
                      <a:r>
                        <a:rPr lang="en-US" sz="1600" dirty="0" smtClean="0">
                          <a:effectLst/>
                        </a:rPr>
                        <a:t>self </a:t>
                      </a:r>
                      <a:r>
                        <a:rPr lang="en-US" sz="1600" dirty="0">
                          <a:effectLst/>
                        </a:rPr>
                        <a:t>– these are the things that </a:t>
                      </a:r>
                      <a:r>
                        <a:rPr lang="en-US" sz="1600" dirty="0" smtClean="0">
                          <a:effectLst/>
                        </a:rPr>
                        <a:t>the</a:t>
                      </a:r>
                      <a:r>
                        <a:rPr lang="en-US" sz="1600" baseline="0" dirty="0" smtClean="0">
                          <a:effectLst/>
                        </a:rPr>
                        <a:t> person</a:t>
                      </a:r>
                      <a:r>
                        <a:rPr lang="en-US" sz="1600" dirty="0" smtClean="0">
                          <a:effectLst/>
                        </a:rPr>
                        <a:t> likes </a:t>
                      </a:r>
                      <a:r>
                        <a:rPr lang="en-US" sz="1600" dirty="0">
                          <a:effectLst/>
                        </a:rPr>
                        <a:t>to do to give </a:t>
                      </a:r>
                      <a:r>
                        <a:rPr lang="en-US" sz="1600" dirty="0" smtClean="0">
                          <a:effectLst/>
                        </a:rPr>
                        <a:t>their</a:t>
                      </a:r>
                      <a:r>
                        <a:rPr lang="en-US" sz="1600" baseline="0" dirty="0" smtClean="0">
                          <a:effectLst/>
                        </a:rPr>
                        <a:t> </a:t>
                      </a:r>
                      <a:r>
                        <a:rPr lang="en-US" sz="1600" dirty="0" smtClean="0">
                          <a:effectLst/>
                        </a:rPr>
                        <a:t>self </a:t>
                      </a:r>
                      <a:r>
                        <a:rPr lang="en-US" sz="1600" dirty="0">
                          <a:effectLst/>
                        </a:rPr>
                        <a:t>a boost of positivity when </a:t>
                      </a:r>
                      <a:r>
                        <a:rPr lang="en-US" sz="1600" dirty="0" smtClean="0">
                          <a:effectLst/>
                        </a:rPr>
                        <a:t>they</a:t>
                      </a:r>
                      <a:r>
                        <a:rPr lang="en-US" sz="1600" baseline="0" dirty="0" smtClean="0">
                          <a:effectLst/>
                        </a:rPr>
                        <a:t> </a:t>
                      </a:r>
                      <a:r>
                        <a:rPr lang="en-US" sz="1600" dirty="0" smtClean="0">
                          <a:effectLst/>
                        </a:rPr>
                        <a:t>need </a:t>
                      </a:r>
                      <a:r>
                        <a:rPr lang="en-US" sz="1600" dirty="0">
                          <a:effectLst/>
                        </a:rPr>
                        <a:t>it &amp;/or when </a:t>
                      </a:r>
                      <a:r>
                        <a:rPr lang="en-US" sz="1600" dirty="0" smtClean="0">
                          <a:effectLst/>
                        </a:rPr>
                        <a:t>they </a:t>
                      </a:r>
                      <a:r>
                        <a:rPr lang="en-US" sz="1600" dirty="0">
                          <a:effectLst/>
                        </a:rPr>
                        <a:t>want to celebrate an accomplishment: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2498053907"/>
                  </a:ext>
                </a:extLst>
              </a:tr>
              <a:tr h="641011">
                <a:tc>
                  <a:txBody>
                    <a:bodyPr/>
                    <a:lstStyle/>
                    <a:p>
                      <a:pPr marL="0" marR="0">
                        <a:lnSpc>
                          <a:spcPct val="107000"/>
                        </a:lnSpc>
                        <a:spcBef>
                          <a:spcPts val="0"/>
                        </a:spcBef>
                        <a:spcAft>
                          <a:spcPts val="0"/>
                        </a:spcAft>
                      </a:pPr>
                      <a:r>
                        <a:rPr lang="en-US" sz="1600" dirty="0">
                          <a:effectLst/>
                        </a:rPr>
                        <a:t>Other important wellness tools (this might include any non-negotiables not already noted above):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1040371972"/>
                  </a:ext>
                </a:extLst>
              </a:tr>
            </a:tbl>
          </a:graphicData>
        </a:graphic>
      </p:graphicFrame>
    </p:spTree>
    <p:extLst>
      <p:ext uri="{BB962C8B-B14F-4D97-AF65-F5344CB8AC3E}">
        <p14:creationId xmlns:p14="http://schemas.microsoft.com/office/powerpoint/2010/main" val="308596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3411" y="1410165"/>
            <a:ext cx="2535869" cy="1687484"/>
          </a:xfrm>
        </p:spPr>
        <p:txBody>
          <a:bodyPr/>
          <a:lstStyle/>
          <a:p>
            <a:r>
              <a:rPr lang="en-US" dirty="0"/>
              <a:t>Wellness Adjustments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86402124"/>
              </p:ext>
            </p:extLst>
          </p:nvPr>
        </p:nvGraphicFramePr>
        <p:xfrm>
          <a:off x="313427" y="116561"/>
          <a:ext cx="9133785" cy="6690819"/>
        </p:xfrm>
        <a:graphic>
          <a:graphicData uri="http://schemas.openxmlformats.org/drawingml/2006/table">
            <a:tbl>
              <a:tblPr firstRow="1" firstCol="1" lastRow="1" lastCol="1" bandRow="1" bandCol="1">
                <a:tableStyleId>{5C22544A-7EE6-4342-B048-85BDC9FD1C3A}</a:tableStyleId>
              </a:tblPr>
              <a:tblGrid>
                <a:gridCol w="2119672">
                  <a:extLst>
                    <a:ext uri="{9D8B030D-6E8A-4147-A177-3AD203B41FA5}">
                      <a16:colId xmlns:a16="http://schemas.microsoft.com/office/drawing/2014/main" val="3605128536"/>
                    </a:ext>
                  </a:extLst>
                </a:gridCol>
                <a:gridCol w="7014113">
                  <a:extLst>
                    <a:ext uri="{9D8B030D-6E8A-4147-A177-3AD203B41FA5}">
                      <a16:colId xmlns:a16="http://schemas.microsoft.com/office/drawing/2014/main" val="1058443173"/>
                    </a:ext>
                  </a:extLst>
                </a:gridCol>
              </a:tblGrid>
              <a:tr h="217011">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Wellness Area</a:t>
                      </a:r>
                    </a:p>
                  </a:txBody>
                  <a:tcPr marL="61265" marR="61265" marT="0" marB="0"/>
                </a:tc>
                <a:tc>
                  <a:txBody>
                    <a:bodyPr/>
                    <a:lstStyle/>
                    <a:p>
                      <a:pPr marL="0" marR="0">
                        <a:lnSpc>
                          <a:spcPct val="107000"/>
                        </a:lnSpc>
                        <a:spcBef>
                          <a:spcPts val="0"/>
                        </a:spcBef>
                        <a:spcAft>
                          <a:spcPts val="800"/>
                        </a:spcAft>
                      </a:pPr>
                      <a:r>
                        <a:rPr lang="en-US" sz="1400" dirty="0">
                          <a:effectLst/>
                        </a:rPr>
                        <a:t>Adjustments to Consider in Uncertain/Crisis Times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265" marR="61265" marT="0" marB="0"/>
                </a:tc>
                <a:extLst>
                  <a:ext uri="{0D108BD9-81ED-4DB2-BD59-A6C34878D82A}">
                    <a16:rowId xmlns:a16="http://schemas.microsoft.com/office/drawing/2014/main" val="547906137"/>
                  </a:ext>
                </a:extLst>
              </a:tr>
              <a:tr h="898201">
                <a:tc>
                  <a:txBody>
                    <a:bodyPr/>
                    <a:lstStyle/>
                    <a:p>
                      <a:r>
                        <a:rPr lang="en-US" sz="1400" dirty="0"/>
                        <a:t>Enjoyable Activities</a:t>
                      </a:r>
                      <a:r>
                        <a:rPr lang="en-US" sz="1400" baseline="0" dirty="0"/>
                        <a:t> (alone or with others)</a:t>
                      </a:r>
                    </a:p>
                  </a:txBody>
                  <a:tcPr marL="91416" marR="91416" marT="45708" marB="45708"/>
                </a:tc>
                <a:tc>
                  <a:txBody>
                    <a:bodyPr/>
                    <a:lstStyle/>
                    <a:p>
                      <a:r>
                        <a:rPr lang="en-US" sz="1400" dirty="0" smtClean="0"/>
                        <a:t>These become very important during uncertain/crisis times – non-negotiables to make happen</a:t>
                      </a:r>
                    </a:p>
                    <a:p>
                      <a:r>
                        <a:rPr lang="en-US" sz="1400" dirty="0" smtClean="0"/>
                        <a:t>Remember</a:t>
                      </a:r>
                      <a:r>
                        <a:rPr lang="en-US" sz="1400" baseline="0" dirty="0" smtClean="0"/>
                        <a:t> that v</a:t>
                      </a:r>
                      <a:r>
                        <a:rPr lang="en-US" sz="1400" dirty="0" smtClean="0"/>
                        <a:t>irtual</a:t>
                      </a:r>
                      <a:r>
                        <a:rPr lang="en-US" sz="1400" baseline="0" dirty="0" smtClean="0"/>
                        <a:t> resources/activities/options are available if there are reasons the person cannot do activities outside the home</a:t>
                      </a:r>
                      <a:endParaRPr lang="en-US" sz="1400" dirty="0"/>
                    </a:p>
                  </a:txBody>
                  <a:tcPr marL="91416" marR="91416" marT="45708" marB="45708"/>
                </a:tc>
                <a:extLst>
                  <a:ext uri="{0D108BD9-81ED-4DB2-BD59-A6C34878D82A}">
                    <a16:rowId xmlns:a16="http://schemas.microsoft.com/office/drawing/2014/main" val="783210101"/>
                  </a:ext>
                </a:extLst>
              </a:tr>
              <a:tr h="695376">
                <a:tc>
                  <a:txBody>
                    <a:bodyPr/>
                    <a:lstStyle/>
                    <a:p>
                      <a:r>
                        <a:rPr lang="en-US" sz="1400" dirty="0"/>
                        <a:t>Activities</a:t>
                      </a:r>
                      <a:r>
                        <a:rPr lang="en-US" sz="1400" baseline="0" dirty="0"/>
                        <a:t> that make me feel good about myself</a:t>
                      </a:r>
                      <a:endParaRPr lang="en-US" sz="1400" dirty="0"/>
                    </a:p>
                  </a:txBody>
                  <a:tcPr marL="91416" marR="91416" marT="45708" marB="45708"/>
                </a:tc>
                <a:tc>
                  <a:txBody>
                    <a:bodyPr/>
                    <a:lstStyle/>
                    <a:p>
                      <a:r>
                        <a:rPr lang="en-US" sz="1400" baseline="0" dirty="0"/>
                        <a:t>Emphasis on activities that are enjoyable &amp; offer sense of control, mastery, &amp; hope; exploring something NEW = Connection to Self and Positivity</a:t>
                      </a:r>
                      <a:endParaRPr lang="en-US" sz="1400" dirty="0"/>
                    </a:p>
                  </a:txBody>
                  <a:tcPr marL="91416" marR="91416" marT="45708" marB="45708"/>
                </a:tc>
                <a:extLst>
                  <a:ext uri="{0D108BD9-81ED-4DB2-BD59-A6C34878D82A}">
                    <a16:rowId xmlns:a16="http://schemas.microsoft.com/office/drawing/2014/main" val="1669243969"/>
                  </a:ext>
                </a:extLst>
              </a:tr>
              <a:tr h="492551">
                <a:tc>
                  <a:txBody>
                    <a:bodyPr/>
                    <a:lstStyle/>
                    <a:p>
                      <a:r>
                        <a:rPr lang="en-US" sz="1400" dirty="0"/>
                        <a:t>Treating Myself</a:t>
                      </a:r>
                    </a:p>
                  </a:txBody>
                  <a:tcPr marL="91416" marR="91416" marT="45708" marB="45708"/>
                </a:tc>
                <a:tc>
                  <a:txBody>
                    <a:bodyPr/>
                    <a:lstStyle/>
                    <a:p>
                      <a:r>
                        <a:rPr lang="en-US" sz="1400" dirty="0"/>
                        <a:t>Balance current situation with future plans – focus on small positives; brief moments of joy can</a:t>
                      </a:r>
                      <a:r>
                        <a:rPr lang="en-US" sz="1400" baseline="0" dirty="0"/>
                        <a:t> bolster strength &amp; paired with gratitude – builds hope</a:t>
                      </a:r>
                      <a:endParaRPr lang="en-US" sz="1400" dirty="0"/>
                    </a:p>
                  </a:txBody>
                  <a:tcPr marL="91416" marR="91416" marT="45708" marB="45708"/>
                </a:tc>
                <a:extLst>
                  <a:ext uri="{0D108BD9-81ED-4DB2-BD59-A6C34878D82A}">
                    <a16:rowId xmlns:a16="http://schemas.microsoft.com/office/drawing/2014/main" val="3611150080"/>
                  </a:ext>
                </a:extLst>
              </a:tr>
              <a:tr h="289727">
                <a:tc>
                  <a:txBody>
                    <a:bodyPr/>
                    <a:lstStyle/>
                    <a:p>
                      <a:r>
                        <a:rPr lang="en-US" sz="1400" dirty="0"/>
                        <a:t>Creative Expression</a:t>
                      </a:r>
                    </a:p>
                  </a:txBody>
                  <a:tcPr marL="91416" marR="91416" marT="45708" marB="45708"/>
                </a:tc>
                <a:tc>
                  <a:txBody>
                    <a:bodyPr/>
                    <a:lstStyle/>
                    <a:p>
                      <a:r>
                        <a:rPr lang="en-US" sz="1400" dirty="0"/>
                        <a:t>Outdoor options, livestream concerts, online museum tours</a:t>
                      </a:r>
                    </a:p>
                  </a:txBody>
                  <a:tcPr marL="91416" marR="91416" marT="45708" marB="45708"/>
                </a:tc>
                <a:extLst>
                  <a:ext uri="{0D108BD9-81ED-4DB2-BD59-A6C34878D82A}">
                    <a16:rowId xmlns:a16="http://schemas.microsoft.com/office/drawing/2014/main" val="4245367477"/>
                  </a:ext>
                </a:extLst>
              </a:tr>
              <a:tr h="492551">
                <a:tc>
                  <a:txBody>
                    <a:bodyPr/>
                    <a:lstStyle/>
                    <a:p>
                      <a:r>
                        <a:rPr lang="en-US" sz="1400" dirty="0"/>
                        <a:t>Exercise/Movement</a:t>
                      </a:r>
                    </a:p>
                  </a:txBody>
                  <a:tcPr marL="91416" marR="91416" marT="45708" marB="45708"/>
                </a:tc>
                <a:tc>
                  <a:txBody>
                    <a:bodyPr/>
                    <a:lstStyle/>
                    <a:p>
                      <a:r>
                        <a:rPr lang="en-US" sz="1400" dirty="0"/>
                        <a:t>Especially important when spending</a:t>
                      </a:r>
                      <a:r>
                        <a:rPr lang="en-US" sz="1400" baseline="0" dirty="0"/>
                        <a:t> time at home; range of motion/repositioning needs; indoor &amp; outdoor options</a:t>
                      </a:r>
                      <a:endParaRPr lang="en-US" sz="1400" dirty="0"/>
                    </a:p>
                  </a:txBody>
                  <a:tcPr marL="91416" marR="91416" marT="45708" marB="45708"/>
                </a:tc>
                <a:extLst>
                  <a:ext uri="{0D108BD9-81ED-4DB2-BD59-A6C34878D82A}">
                    <a16:rowId xmlns:a16="http://schemas.microsoft.com/office/drawing/2014/main" val="1879414410"/>
                  </a:ext>
                </a:extLst>
              </a:tr>
              <a:tr h="492551">
                <a:tc>
                  <a:txBody>
                    <a:bodyPr/>
                    <a:lstStyle/>
                    <a:p>
                      <a:r>
                        <a:rPr lang="en-US" sz="1400" dirty="0"/>
                        <a:t>Sleep</a:t>
                      </a:r>
                    </a:p>
                  </a:txBody>
                  <a:tcPr marL="91416" marR="91416" marT="45708" marB="45708"/>
                </a:tc>
                <a:tc>
                  <a:txBody>
                    <a:bodyPr/>
                    <a:lstStyle/>
                    <a:p>
                      <a:r>
                        <a:rPr lang="en-US" sz="1400" dirty="0"/>
                        <a:t>Tune in to the person:</a:t>
                      </a:r>
                      <a:r>
                        <a:rPr lang="en-US" sz="1400" baseline="0" dirty="0"/>
                        <a:t> </a:t>
                      </a:r>
                      <a:r>
                        <a:rPr lang="en-US" sz="1400" dirty="0"/>
                        <a:t>what makes for a good evening routine</a:t>
                      </a:r>
                      <a:r>
                        <a:rPr lang="en-US" sz="1400" baseline="0" dirty="0"/>
                        <a:t>; explore rest and downtime; consistency is key</a:t>
                      </a:r>
                      <a:endParaRPr lang="en-US" sz="1400" dirty="0"/>
                    </a:p>
                  </a:txBody>
                  <a:tcPr marL="91416" marR="91416" marT="45708" marB="45708"/>
                </a:tc>
                <a:extLst>
                  <a:ext uri="{0D108BD9-81ED-4DB2-BD59-A6C34878D82A}">
                    <a16:rowId xmlns:a16="http://schemas.microsoft.com/office/drawing/2014/main" val="1174915753"/>
                  </a:ext>
                </a:extLst>
              </a:tr>
              <a:tr h="492551">
                <a:tc>
                  <a:txBody>
                    <a:bodyPr/>
                    <a:lstStyle/>
                    <a:p>
                      <a:r>
                        <a:rPr lang="en-US" sz="1400" dirty="0"/>
                        <a:t>Outdoor</a:t>
                      </a:r>
                      <a:r>
                        <a:rPr lang="en-US" sz="1400" baseline="0" dirty="0"/>
                        <a:t> activities/Nature</a:t>
                      </a:r>
                      <a:endParaRPr lang="en-US" sz="1400" dirty="0"/>
                    </a:p>
                  </a:txBody>
                  <a:tcPr marL="91416" marR="91416" marT="45708" marB="45708"/>
                </a:tc>
                <a:tc>
                  <a:txBody>
                    <a:bodyPr/>
                    <a:lstStyle/>
                    <a:p>
                      <a:r>
                        <a:rPr lang="en-US" sz="1400" baseline="0" dirty="0"/>
                        <a:t>Courtyards to acres, porches to balconies; gardening; watching birds/reptiles; can link with exercise, movement, relaxation, positivity &amp; gratitude</a:t>
                      </a:r>
                      <a:endParaRPr lang="en-US" sz="1400" dirty="0"/>
                    </a:p>
                  </a:txBody>
                  <a:tcPr marL="91416" marR="91416" marT="45708" marB="45708"/>
                </a:tc>
                <a:extLst>
                  <a:ext uri="{0D108BD9-81ED-4DB2-BD59-A6C34878D82A}">
                    <a16:rowId xmlns:a16="http://schemas.microsoft.com/office/drawing/2014/main" val="1825250343"/>
                  </a:ext>
                </a:extLst>
              </a:tr>
              <a:tr h="492551">
                <a:tc>
                  <a:txBody>
                    <a:bodyPr/>
                    <a:lstStyle/>
                    <a:p>
                      <a:r>
                        <a:rPr lang="en-US" sz="1400" dirty="0"/>
                        <a:t>Relaxation</a:t>
                      </a:r>
                    </a:p>
                  </a:txBody>
                  <a:tcPr marL="91416" marR="91416" marT="45708" marB="45708"/>
                </a:tc>
                <a:tc>
                  <a:txBody>
                    <a:bodyPr/>
                    <a:lstStyle/>
                    <a:p>
                      <a:r>
                        <a:rPr lang="en-US" sz="1400" dirty="0"/>
                        <a:t>Non-negotiable</a:t>
                      </a:r>
                      <a:r>
                        <a:rPr lang="en-US" sz="1400" baseline="0" dirty="0"/>
                        <a:t> daily focus:  present AND absent to promote relaxation of body and mind</a:t>
                      </a:r>
                      <a:endParaRPr lang="en-US" sz="1400" dirty="0"/>
                    </a:p>
                  </a:txBody>
                  <a:tcPr marL="91416" marR="91416" marT="45708" marB="45708"/>
                </a:tc>
                <a:extLst>
                  <a:ext uri="{0D108BD9-81ED-4DB2-BD59-A6C34878D82A}">
                    <a16:rowId xmlns:a16="http://schemas.microsoft.com/office/drawing/2014/main" val="3300146470"/>
                  </a:ext>
                </a:extLst>
              </a:tr>
              <a:tr h="695376">
                <a:tc>
                  <a:txBody>
                    <a:bodyPr/>
                    <a:lstStyle/>
                    <a:p>
                      <a:r>
                        <a:rPr lang="en-US" sz="1400" dirty="0"/>
                        <a:t>Social Media/Pets/Plants/Faith-based</a:t>
                      </a:r>
                    </a:p>
                  </a:txBody>
                  <a:tcPr marL="91416" marR="91416" marT="45708" marB="45708"/>
                </a:tc>
                <a:tc>
                  <a:txBody>
                    <a:bodyPr/>
                    <a:lstStyle/>
                    <a:p>
                      <a:r>
                        <a:rPr lang="en-US" sz="1400" dirty="0"/>
                        <a:t>FaceTime, texts, social media</a:t>
                      </a:r>
                      <a:r>
                        <a:rPr lang="en-US" sz="1400" baseline="0" dirty="0"/>
                        <a:t> (benefits/pitfalls); care for pets/plants as part of meaningful day and connection; streaming options for spiritual connections, reading – may have to more specifically build this into a schedule</a:t>
                      </a:r>
                      <a:endParaRPr lang="en-US" sz="1400" dirty="0"/>
                    </a:p>
                  </a:txBody>
                  <a:tcPr marL="91416" marR="91416" marT="45708" marB="45708"/>
                </a:tc>
                <a:extLst>
                  <a:ext uri="{0D108BD9-81ED-4DB2-BD59-A6C34878D82A}">
                    <a16:rowId xmlns:a16="http://schemas.microsoft.com/office/drawing/2014/main" val="2684245966"/>
                  </a:ext>
                </a:extLst>
              </a:tr>
              <a:tr h="1101991">
                <a:tc>
                  <a:txBody>
                    <a:bodyPr/>
                    <a:lstStyle/>
                    <a:p>
                      <a:r>
                        <a:rPr lang="en-US" sz="1400" dirty="0"/>
                        <a:t>Goals</a:t>
                      </a:r>
                    </a:p>
                  </a:txBody>
                  <a:tcPr marL="91416" marR="91416" marT="45708" marB="45708"/>
                </a:tc>
                <a:tc>
                  <a:txBody>
                    <a:bodyPr/>
                    <a:lstStyle/>
                    <a:p>
                      <a:r>
                        <a:rPr lang="en-US" sz="1400" dirty="0"/>
                        <a:t>May</a:t>
                      </a:r>
                      <a:r>
                        <a:rPr lang="en-US" sz="1400" baseline="0" dirty="0"/>
                        <a:t> be halted/slowed – review accomplishments from recent past; use time to explore – get ready for next steps or explore new options (online); this piece l</a:t>
                      </a:r>
                      <a:r>
                        <a:rPr lang="en-US" sz="1400" dirty="0"/>
                        <a:t>inks to connection to self; recovery goals post-storm</a:t>
                      </a:r>
                    </a:p>
                    <a:p>
                      <a:pPr marL="0" marR="0">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1416" marR="91416" marT="45708" marB="45708"/>
                </a:tc>
                <a:extLst>
                  <a:ext uri="{0D108BD9-81ED-4DB2-BD59-A6C34878D82A}">
                    <a16:rowId xmlns:a16="http://schemas.microsoft.com/office/drawing/2014/main" val="2474725992"/>
                  </a:ext>
                </a:extLst>
              </a:tr>
            </a:tbl>
          </a:graphicData>
        </a:graphic>
      </p:graphicFrame>
    </p:spTree>
    <p:extLst>
      <p:ext uri="{BB962C8B-B14F-4D97-AF65-F5344CB8AC3E}">
        <p14:creationId xmlns:p14="http://schemas.microsoft.com/office/powerpoint/2010/main" val="15017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85800"/>
          </a:xfrm>
        </p:spPr>
        <p:txBody>
          <a:bodyPr/>
          <a:lstStyle/>
          <a:p>
            <a:r>
              <a:rPr lang="en-US" dirty="0" smtClean="0"/>
              <a:t>Louisiana Outcomes Using Wellness Guide</a:t>
            </a:r>
            <a:endParaRPr lang="en-US" dirty="0"/>
          </a:p>
        </p:txBody>
      </p:sp>
      <p:sp>
        <p:nvSpPr>
          <p:cNvPr id="3" name="Content Placeholder 2"/>
          <p:cNvSpPr>
            <a:spLocks noGrp="1"/>
          </p:cNvSpPr>
          <p:nvPr>
            <p:ph idx="1"/>
          </p:nvPr>
        </p:nvSpPr>
        <p:spPr>
          <a:xfrm>
            <a:off x="1293813" y="1447800"/>
            <a:ext cx="9601200" cy="5257800"/>
          </a:xfrm>
        </p:spPr>
        <p:txBody>
          <a:bodyPr>
            <a:normAutofit lnSpcReduction="10000"/>
          </a:bodyPr>
          <a:lstStyle/>
          <a:p>
            <a:r>
              <a:rPr lang="en-US" dirty="0" smtClean="0"/>
              <a:t>DDC Project:</a:t>
            </a:r>
          </a:p>
          <a:p>
            <a:pPr lvl="1"/>
            <a:r>
              <a:rPr lang="en-US" dirty="0" smtClean="0"/>
              <a:t>Improved relationships</a:t>
            </a:r>
          </a:p>
          <a:p>
            <a:pPr lvl="1"/>
            <a:r>
              <a:rPr lang="en-US" dirty="0" smtClean="0"/>
              <a:t>Positive progress toward work</a:t>
            </a:r>
          </a:p>
          <a:p>
            <a:pPr lvl="1"/>
            <a:r>
              <a:rPr lang="en-US" dirty="0" smtClean="0"/>
              <a:t>Fewer needed paid supports</a:t>
            </a:r>
          </a:p>
          <a:p>
            <a:pPr lvl="1"/>
            <a:r>
              <a:rPr lang="en-US" dirty="0" smtClean="0"/>
              <a:t>Decreased emotional/behavioral reactions</a:t>
            </a:r>
          </a:p>
          <a:p>
            <a:r>
              <a:rPr lang="en-US" dirty="0" smtClean="0"/>
              <a:t>RC small pilot:</a:t>
            </a:r>
          </a:p>
          <a:p>
            <a:pPr lvl="1"/>
            <a:r>
              <a:rPr lang="en-US" dirty="0"/>
              <a:t>Small # of individuals previously </a:t>
            </a:r>
            <a:r>
              <a:rPr lang="en-US" dirty="0" err="1"/>
              <a:t>DC’d</a:t>
            </a:r>
            <a:r>
              <a:rPr lang="en-US" dirty="0"/>
              <a:t> from services for whom destabilization occurred &amp; brief “booster” using the wellness guide/tips quickly improved outcomes back to level of stability</a:t>
            </a:r>
          </a:p>
          <a:p>
            <a:pPr lvl="1"/>
            <a:r>
              <a:rPr lang="en-US" dirty="0" smtClean="0"/>
              <a:t>Review of “behavior plans” revealed that majority of instructions/guidance to staff were actually focused on wellness related needs</a:t>
            </a:r>
          </a:p>
          <a:p>
            <a:r>
              <a:rPr lang="en-US" dirty="0" smtClean="0"/>
              <a:t>Provider Pilot:</a:t>
            </a:r>
          </a:p>
          <a:p>
            <a:pPr lvl="1"/>
            <a:r>
              <a:rPr lang="en-US" dirty="0" smtClean="0"/>
              <a:t>Improved relationships</a:t>
            </a:r>
          </a:p>
          <a:p>
            <a:pPr lvl="1"/>
            <a:r>
              <a:rPr lang="en-US" dirty="0" smtClean="0"/>
              <a:t>More engagement</a:t>
            </a:r>
          </a:p>
          <a:p>
            <a:pPr lvl="1"/>
            <a:r>
              <a:rPr lang="en-US" dirty="0" smtClean="0"/>
              <a:t>Decreased emotional/behavioral reactions</a:t>
            </a:r>
            <a:endParaRPr lang="en-US" dirty="0"/>
          </a:p>
        </p:txBody>
      </p:sp>
    </p:spTree>
    <p:extLst>
      <p:ext uri="{BB962C8B-B14F-4D97-AF65-F5344CB8AC3E}">
        <p14:creationId xmlns:p14="http://schemas.microsoft.com/office/powerpoint/2010/main" val="140343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813" y="228600"/>
            <a:ext cx="4701142" cy="762001"/>
          </a:xfrm>
        </p:spPr>
        <p:txBody>
          <a:bodyPr/>
          <a:lstStyle/>
          <a:p>
            <a:r>
              <a:rPr lang="en-US" dirty="0" smtClean="0"/>
              <a:t>Clinician Considerations </a:t>
            </a:r>
            <a:endParaRPr lang="en-US" dirty="0"/>
          </a:p>
        </p:txBody>
      </p:sp>
      <p:sp>
        <p:nvSpPr>
          <p:cNvPr id="4" name="Content Placeholder 3"/>
          <p:cNvSpPr>
            <a:spLocks noGrp="1"/>
          </p:cNvSpPr>
          <p:nvPr>
            <p:ph sz="half" idx="2"/>
          </p:nvPr>
        </p:nvSpPr>
        <p:spPr>
          <a:xfrm>
            <a:off x="1293813" y="1143001"/>
            <a:ext cx="4701142" cy="5029200"/>
          </a:xfrm>
        </p:spPr>
        <p:txBody>
          <a:bodyPr>
            <a:normAutofit fontScale="92500" lnSpcReduction="10000"/>
          </a:bodyPr>
          <a:lstStyle/>
          <a:p>
            <a:r>
              <a:rPr lang="en-US" dirty="0" smtClean="0"/>
              <a:t>During </a:t>
            </a:r>
            <a:r>
              <a:rPr lang="en-US" dirty="0"/>
              <a:t>stressful times clinical support may be needed to:</a:t>
            </a:r>
          </a:p>
          <a:p>
            <a:pPr lvl="1"/>
            <a:r>
              <a:rPr lang="en-US" dirty="0"/>
              <a:t>Balance wellness dimensions – </a:t>
            </a:r>
            <a:r>
              <a:rPr lang="en-US" b="1" dirty="0">
                <a:solidFill>
                  <a:schemeClr val="accent6"/>
                </a:solidFill>
              </a:rPr>
              <a:t>particularly when </a:t>
            </a:r>
            <a:r>
              <a:rPr lang="en-US" b="1" dirty="0" smtClean="0">
                <a:solidFill>
                  <a:schemeClr val="accent6"/>
                </a:solidFill>
              </a:rPr>
              <a:t>gaps </a:t>
            </a:r>
            <a:r>
              <a:rPr lang="en-US" b="1" dirty="0">
                <a:solidFill>
                  <a:schemeClr val="accent6"/>
                </a:solidFill>
              </a:rPr>
              <a:t>in relevant </a:t>
            </a:r>
            <a:r>
              <a:rPr lang="en-US" b="1" dirty="0" smtClean="0">
                <a:solidFill>
                  <a:schemeClr val="accent6"/>
                </a:solidFill>
              </a:rPr>
              <a:t>areas are magnified </a:t>
            </a:r>
            <a:endParaRPr lang="en-US" b="1" dirty="0">
              <a:solidFill>
                <a:schemeClr val="accent6"/>
              </a:solidFill>
            </a:endParaRPr>
          </a:p>
          <a:p>
            <a:pPr lvl="1"/>
            <a:r>
              <a:rPr lang="en-US" dirty="0"/>
              <a:t>Assure </a:t>
            </a:r>
            <a:r>
              <a:rPr lang="en-US" b="1" dirty="0">
                <a:solidFill>
                  <a:schemeClr val="accent6"/>
                </a:solidFill>
              </a:rPr>
              <a:t>proactive &amp; preventative </a:t>
            </a:r>
            <a:r>
              <a:rPr lang="en-US" dirty="0"/>
              <a:t>approach:  mitigation of increase or exacerbation of existing symptoms/challenges</a:t>
            </a:r>
          </a:p>
          <a:p>
            <a:pPr lvl="1"/>
            <a:r>
              <a:rPr lang="en-US" dirty="0"/>
              <a:t>Evaluate whether referring concerns are due to wellness support gaps vs BH condition(s) vs combo</a:t>
            </a:r>
          </a:p>
          <a:p>
            <a:pPr lvl="1"/>
            <a:r>
              <a:rPr lang="en-US" dirty="0"/>
              <a:t>Inform clinical assessment &amp;/or treatment for existing condition(s)</a:t>
            </a:r>
          </a:p>
          <a:p>
            <a:r>
              <a:rPr lang="en-US" b="1" dirty="0">
                <a:solidFill>
                  <a:schemeClr val="accent6"/>
                </a:solidFill>
              </a:rPr>
              <a:t>Awareness of caregiving system and wellness impacts on caregiver(s) and ability to provide </a:t>
            </a:r>
            <a:r>
              <a:rPr lang="en-US" b="1" dirty="0" smtClean="0">
                <a:solidFill>
                  <a:schemeClr val="accent6"/>
                </a:solidFill>
              </a:rPr>
              <a:t>support</a:t>
            </a:r>
            <a:endParaRPr lang="en-US" b="1" dirty="0">
              <a:solidFill>
                <a:schemeClr val="accent6"/>
              </a:solidFill>
            </a:endParaRPr>
          </a:p>
        </p:txBody>
      </p:sp>
      <p:sp>
        <p:nvSpPr>
          <p:cNvPr id="5" name="Text Placeholder 4"/>
          <p:cNvSpPr>
            <a:spLocks noGrp="1"/>
          </p:cNvSpPr>
          <p:nvPr>
            <p:ph type="body" sz="quarter" idx="3"/>
          </p:nvPr>
        </p:nvSpPr>
        <p:spPr>
          <a:xfrm>
            <a:off x="6174002" y="228600"/>
            <a:ext cx="4703259" cy="762001"/>
          </a:xfrm>
        </p:spPr>
        <p:txBody>
          <a:bodyPr/>
          <a:lstStyle/>
          <a:p>
            <a:r>
              <a:rPr lang="en-US" dirty="0" smtClean="0"/>
              <a:t>Provider Considerations</a:t>
            </a:r>
            <a:endParaRPr lang="en-US" dirty="0"/>
          </a:p>
        </p:txBody>
      </p:sp>
      <p:sp>
        <p:nvSpPr>
          <p:cNvPr id="6" name="Content Placeholder 5"/>
          <p:cNvSpPr>
            <a:spLocks noGrp="1"/>
          </p:cNvSpPr>
          <p:nvPr>
            <p:ph sz="quarter" idx="4"/>
          </p:nvPr>
        </p:nvSpPr>
        <p:spPr>
          <a:xfrm>
            <a:off x="6191754" y="1143001"/>
            <a:ext cx="4703259" cy="5029199"/>
          </a:xfrm>
        </p:spPr>
        <p:txBody>
          <a:bodyPr/>
          <a:lstStyle/>
          <a:p>
            <a:r>
              <a:rPr lang="en-US" dirty="0"/>
              <a:t>Wellness supports:</a:t>
            </a:r>
          </a:p>
          <a:p>
            <a:pPr lvl="1"/>
            <a:r>
              <a:rPr lang="en-US" dirty="0"/>
              <a:t>Wellness is for everyone</a:t>
            </a:r>
          </a:p>
          <a:p>
            <a:pPr lvl="1"/>
            <a:r>
              <a:rPr lang="en-US" dirty="0"/>
              <a:t>Individualized ‘non-negotiables’ to lead a good life</a:t>
            </a:r>
          </a:p>
          <a:p>
            <a:pPr lvl="1"/>
            <a:r>
              <a:rPr lang="en-US" dirty="0"/>
              <a:t>Paramount for successful navigation during these unprecedented times</a:t>
            </a:r>
          </a:p>
          <a:p>
            <a:r>
              <a:rPr lang="en-US" dirty="0" smtClean="0"/>
              <a:t>Use a Wellness Guide</a:t>
            </a:r>
          </a:p>
          <a:p>
            <a:pPr lvl="1"/>
            <a:r>
              <a:rPr lang="en-US" dirty="0" smtClean="0"/>
              <a:t>For waiver providers </a:t>
            </a:r>
            <a:r>
              <a:rPr lang="en-US" dirty="0" err="1" smtClean="0"/>
              <a:t>Att</a:t>
            </a:r>
            <a:r>
              <a:rPr lang="en-US" dirty="0" smtClean="0"/>
              <a:t> F in the POC includes this</a:t>
            </a:r>
          </a:p>
          <a:p>
            <a:pPr lvl="1"/>
            <a:r>
              <a:rPr lang="en-US" dirty="0" smtClean="0"/>
              <a:t>For other providers, use the Guide included here or a variation</a:t>
            </a:r>
          </a:p>
          <a:p>
            <a:r>
              <a:rPr lang="en-US" dirty="0" smtClean="0"/>
              <a:t>Remember the same considerations apply to staff</a:t>
            </a:r>
            <a:endParaRPr lang="en-US" dirty="0"/>
          </a:p>
        </p:txBody>
      </p:sp>
    </p:spTree>
    <p:extLst>
      <p:ext uri="{BB962C8B-B14F-4D97-AF65-F5344CB8AC3E}">
        <p14:creationId xmlns:p14="http://schemas.microsoft.com/office/powerpoint/2010/main" val="152585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Wellness Guide Exercise</a:t>
            </a:r>
          </a:p>
        </p:txBody>
      </p:sp>
      <p:sp>
        <p:nvSpPr>
          <p:cNvPr id="3" name="Text Placeholder 2">
            <a:extLst>
              <a:ext uri="{FF2B5EF4-FFF2-40B4-BE49-F238E27FC236}">
                <a16:creationId xmlns:a16="http://schemas.microsoft.com/office/drawing/2014/main" id="{4BCFE1C2-FF2A-4871-AC97-B094E9308DF9}"/>
              </a:ext>
            </a:extLst>
          </p:cNvPr>
          <p:cNvSpPr>
            <a:spLocks noGrp="1"/>
          </p:cNvSpPr>
          <p:nvPr>
            <p:ph type="body" idx="1"/>
          </p:nvPr>
        </p:nvSpPr>
        <p:spPr>
          <a:xfrm>
            <a:off x="1293813" y="4876800"/>
            <a:ext cx="9982199" cy="1447800"/>
          </a:xfrm>
        </p:spPr>
        <p:txBody>
          <a:bodyPr>
            <a:normAutofit fontScale="92500"/>
          </a:bodyPr>
          <a:lstStyle/>
          <a:p>
            <a:r>
              <a:rPr lang="en-US" dirty="0" smtClean="0"/>
              <a:t>Think about the categories covered in the wellness guide discussion and list an example of an important wellness activity for you, did either the storm or pandemic affect your ability to access/engage in this activity, and what impact did that have on your mood/general life satisfaction/frustration with others?</a:t>
            </a:r>
            <a:endParaRPr lang="en-US" dirty="0"/>
          </a:p>
        </p:txBody>
      </p:sp>
    </p:spTree>
    <p:extLst>
      <p:ext uri="{BB962C8B-B14F-4D97-AF65-F5344CB8AC3E}">
        <p14:creationId xmlns:p14="http://schemas.microsoft.com/office/powerpoint/2010/main" val="288845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Objectives</a:t>
            </a:r>
          </a:p>
        </p:txBody>
      </p:sp>
      <p:sp>
        <p:nvSpPr>
          <p:cNvPr id="3" name="Content Placeholder 2"/>
          <p:cNvSpPr>
            <a:spLocks noGrp="1"/>
          </p:cNvSpPr>
          <p:nvPr>
            <p:ph idx="1"/>
          </p:nvPr>
        </p:nvSpPr>
        <p:spPr/>
        <p:txBody>
          <a:bodyPr>
            <a:normAutofit/>
          </a:bodyPr>
          <a:lstStyle/>
          <a:p>
            <a:r>
              <a:rPr lang="en-US" dirty="0">
                <a:effectLst/>
                <a:ea typeface="Times New Roman" panose="02020603050405020304" pitchFamily="18" charset="0"/>
              </a:rPr>
              <a:t>Participants will identify at least two core wellness impacts during times of stress/uncertainty and describe at least two adaptations for use of the Emotional Wellness Guide when challenges/limitations arise</a:t>
            </a:r>
          </a:p>
          <a:p>
            <a:r>
              <a:rPr lang="en-US" dirty="0"/>
              <a:t>Participants will identify at least two positive psychology practices that can be used to support wellness for individuals with IDD</a:t>
            </a:r>
            <a:endParaRPr lang="en-US" dirty="0" smtClean="0">
              <a:effectLst/>
              <a:ea typeface="Times New Roman" panose="02020603050405020304" pitchFamily="18" charset="0"/>
            </a:endParaRPr>
          </a:p>
          <a:p>
            <a:r>
              <a:rPr lang="en-US" dirty="0"/>
              <a:t>Participants will identify at least 2 observable signs of possible anxiety or depression for individuals with IDD and the co-occurring considerations for each </a:t>
            </a:r>
            <a:endParaRPr lang="en-US" dirty="0" smtClean="0"/>
          </a:p>
        </p:txBody>
      </p:sp>
    </p:spTree>
    <p:extLst>
      <p:ext uri="{BB962C8B-B14F-4D97-AF65-F5344CB8AC3E}">
        <p14:creationId xmlns:p14="http://schemas.microsoft.com/office/powerpoint/2010/main" val="9890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Daily Learned Hopefulness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531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Psychology Principles</a:t>
            </a:r>
          </a:p>
        </p:txBody>
      </p:sp>
      <p:sp>
        <p:nvSpPr>
          <p:cNvPr id="3" name="Content Placeholder 2"/>
          <p:cNvSpPr>
            <a:spLocks noGrp="1"/>
          </p:cNvSpPr>
          <p:nvPr>
            <p:ph sz="half" idx="1"/>
          </p:nvPr>
        </p:nvSpPr>
        <p:spPr>
          <a:xfrm>
            <a:off x="1293812" y="1676400"/>
            <a:ext cx="5410200" cy="4876800"/>
          </a:xfrm>
        </p:spPr>
        <p:txBody>
          <a:bodyPr>
            <a:normAutofit fontScale="92500"/>
          </a:bodyPr>
          <a:lstStyle/>
          <a:p>
            <a:pPr marL="0" indent="0">
              <a:buNone/>
            </a:pPr>
            <a:r>
              <a:rPr lang="en-US" b="1" dirty="0" smtClean="0">
                <a:solidFill>
                  <a:schemeClr val="accent6"/>
                </a:solidFill>
              </a:rPr>
              <a:t>PERMA: Positive Experiences, Engagement, Relationship, Meaning, Achievement</a:t>
            </a:r>
          </a:p>
          <a:p>
            <a:pPr marL="342900" indent="-342900"/>
            <a:r>
              <a:rPr lang="en-US" dirty="0" smtClean="0"/>
              <a:t>Focus on Strengths &amp; Helping people and community thrive </a:t>
            </a:r>
          </a:p>
          <a:p>
            <a:pPr marL="342900" indent="-342900"/>
            <a:r>
              <a:rPr lang="en-US" dirty="0" smtClean="0"/>
              <a:t>Rooted in belief that everyone desires fulfilling and meaningful lives </a:t>
            </a:r>
          </a:p>
          <a:p>
            <a:pPr marL="342900" indent="-342900"/>
            <a:r>
              <a:rPr lang="en-US" dirty="0" smtClean="0"/>
              <a:t>Focused on bringing out/enhancing best in people/selves</a:t>
            </a:r>
          </a:p>
          <a:p>
            <a:pPr marL="342900" indent="-342900"/>
            <a:r>
              <a:rPr lang="en-US" dirty="0" smtClean="0"/>
              <a:t>Derives from looking at research involving individuals who have had MH needs but do NOT relapse after initial treatment success</a:t>
            </a:r>
          </a:p>
          <a:p>
            <a:pPr marL="0" indent="0">
              <a:buNone/>
            </a:pPr>
            <a:endParaRPr lang="en-US" dirty="0" smtClean="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825932560"/>
              </p:ext>
            </p:extLst>
          </p:nvPr>
        </p:nvGraphicFramePr>
        <p:xfrm>
          <a:off x="6202363" y="1676400"/>
          <a:ext cx="4699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75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012" y="304800"/>
            <a:ext cx="3810000" cy="990600"/>
          </a:xfrm>
        </p:spPr>
        <p:txBody>
          <a:bodyPr/>
          <a:lstStyle/>
          <a:p>
            <a:r>
              <a:rPr lang="en-US" b="1" dirty="0" smtClean="0">
                <a:solidFill>
                  <a:schemeClr val="accent6"/>
                </a:solidFill>
              </a:rPr>
              <a:t>Hopefulness</a:t>
            </a:r>
            <a:endParaRPr lang="en-US" b="1" dirty="0">
              <a:solidFill>
                <a:schemeClr val="accent6"/>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2496430"/>
              </p:ext>
            </p:extLst>
          </p:nvPr>
        </p:nvGraphicFramePr>
        <p:xfrm>
          <a:off x="303212" y="2286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7770811" y="1447800"/>
            <a:ext cx="3810000" cy="4267200"/>
          </a:xfrm>
        </p:spPr>
        <p:txBody>
          <a:bodyPr>
            <a:noAutofit/>
          </a:bodyPr>
          <a:lstStyle/>
          <a:p>
            <a:pPr marL="285750" indent="-285750">
              <a:buFont typeface="Arial" panose="020B0604020202020204" pitchFamily="34" charset="0"/>
              <a:buChar char="•"/>
            </a:pPr>
            <a:r>
              <a:rPr lang="en-US" sz="2000" b="1" dirty="0">
                <a:solidFill>
                  <a:schemeClr val="accent6"/>
                </a:solidFill>
              </a:rPr>
              <a:t>Must be learned </a:t>
            </a:r>
            <a:r>
              <a:rPr lang="en-US" sz="2000" dirty="0"/>
              <a:t>&amp; is only positive emotion that emerges in face of negativity [our brain has negativity bias</a:t>
            </a:r>
            <a:r>
              <a:rPr lang="en-US" sz="2000" dirty="0" smtClean="0"/>
              <a:t>]</a:t>
            </a:r>
            <a:endParaRPr lang="en-US" sz="2000" dirty="0"/>
          </a:p>
          <a:p>
            <a:pPr marL="285750" indent="-285750">
              <a:buFont typeface="Arial" panose="020B0604020202020204" pitchFamily="34" charset="0"/>
              <a:buChar char="•"/>
            </a:pPr>
            <a:r>
              <a:rPr lang="en-US" sz="2000" dirty="0" smtClean="0"/>
              <a:t>Single greatest predictor of positive treatment/support outcomes = belief by therapist that the person can get better </a:t>
            </a:r>
            <a:r>
              <a:rPr lang="en-US" sz="2000" b="1" dirty="0" smtClean="0">
                <a:solidFill>
                  <a:schemeClr val="accent6"/>
                </a:solidFill>
              </a:rPr>
              <a:t>[HOPE]</a:t>
            </a:r>
          </a:p>
          <a:p>
            <a:pPr marL="285750" indent="-285750">
              <a:buFont typeface="Arial" panose="020B0604020202020204" pitchFamily="34" charset="0"/>
              <a:buChar char="•"/>
            </a:pPr>
            <a:r>
              <a:rPr lang="en-US" sz="2000" dirty="0" smtClean="0"/>
              <a:t>Shifts from fixed mindset [focus on limits/problems] to growth </a:t>
            </a:r>
            <a:r>
              <a:rPr lang="en-US" sz="2000" dirty="0" err="1" smtClean="0"/>
              <a:t>mindest</a:t>
            </a:r>
            <a:r>
              <a:rPr lang="en-US" sz="2000" dirty="0" smtClean="0"/>
              <a:t> [possibilities and control over talents/abilities]</a:t>
            </a:r>
            <a:endParaRPr lang="en-US" sz="2000" dirty="0"/>
          </a:p>
        </p:txBody>
      </p:sp>
      <p:sp>
        <p:nvSpPr>
          <p:cNvPr id="8" name="TextBox 7"/>
          <p:cNvSpPr txBox="1"/>
          <p:nvPr/>
        </p:nvSpPr>
        <p:spPr>
          <a:xfrm>
            <a:off x="4037012" y="516194"/>
            <a:ext cx="2895600" cy="757130"/>
          </a:xfrm>
          <a:prstGeom prst="rect">
            <a:avLst/>
          </a:prstGeom>
          <a:noFill/>
        </p:spPr>
        <p:txBody>
          <a:bodyPr wrap="square" rtlCol="0">
            <a:spAutoFit/>
          </a:bodyPr>
          <a:lstStyle/>
          <a:p>
            <a:pPr>
              <a:lnSpc>
                <a:spcPct val="90000"/>
              </a:lnSpc>
            </a:pPr>
            <a:r>
              <a:rPr lang="en-US" sz="2400" dirty="0" smtClean="0"/>
              <a:t>Hallmarks of </a:t>
            </a:r>
            <a:r>
              <a:rPr lang="en-US" sz="2400" b="1" dirty="0" smtClean="0">
                <a:solidFill>
                  <a:schemeClr val="accent6"/>
                </a:solidFill>
              </a:rPr>
              <a:t>High Hope</a:t>
            </a:r>
            <a:endParaRPr lang="en-US" sz="2400" b="1" dirty="0">
              <a:solidFill>
                <a:schemeClr val="accent6"/>
              </a:solidFill>
            </a:endParaRPr>
          </a:p>
        </p:txBody>
      </p:sp>
    </p:spTree>
    <p:extLst>
      <p:ext uri="{BB962C8B-B14F-4D97-AF65-F5344CB8AC3E}">
        <p14:creationId xmlns:p14="http://schemas.microsoft.com/office/powerpoint/2010/main" val="84745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lstStyle/>
          <a:p>
            <a:r>
              <a:rPr lang="en-US" dirty="0"/>
              <a:t>Guided Learned Hopefulness</a:t>
            </a:r>
          </a:p>
        </p:txBody>
      </p:sp>
      <p:sp>
        <p:nvSpPr>
          <p:cNvPr id="3" name="Content Placeholder 2"/>
          <p:cNvSpPr>
            <a:spLocks noGrp="1"/>
          </p:cNvSpPr>
          <p:nvPr>
            <p:ph idx="1"/>
          </p:nvPr>
        </p:nvSpPr>
        <p:spPr>
          <a:xfrm>
            <a:off x="1141412" y="1295400"/>
            <a:ext cx="10847168" cy="5457231"/>
          </a:xfrm>
        </p:spPr>
        <p:txBody>
          <a:bodyPr>
            <a:normAutofit fontScale="85000" lnSpcReduction="20000"/>
          </a:bodyPr>
          <a:lstStyle/>
          <a:p>
            <a:pPr marL="457063" indent="-457063">
              <a:lnSpc>
                <a:spcPct val="100000"/>
              </a:lnSpc>
              <a:spcBef>
                <a:spcPts val="0"/>
              </a:spcBef>
              <a:buAutoNum type="arabicPeriod"/>
            </a:pPr>
            <a:r>
              <a:rPr lang="en-US" dirty="0"/>
              <a:t>Help them identify how to </a:t>
            </a:r>
            <a:r>
              <a:rPr lang="en-US" b="1" dirty="0">
                <a:solidFill>
                  <a:schemeClr val="accent6"/>
                </a:solidFill>
              </a:rPr>
              <a:t>express their feelings and fears</a:t>
            </a:r>
          </a:p>
          <a:p>
            <a:pPr marL="777007" lvl="1" indent="-457063">
              <a:lnSpc>
                <a:spcPct val="100000"/>
              </a:lnSpc>
              <a:spcBef>
                <a:spcPts val="0"/>
              </a:spcBef>
              <a:buFont typeface="+mj-lt"/>
              <a:buAutoNum type="alphaLcPeriod"/>
            </a:pPr>
            <a:r>
              <a:rPr lang="en-US" dirty="0"/>
              <a:t>How does the person communicate their feelings?</a:t>
            </a:r>
          </a:p>
          <a:p>
            <a:pPr marL="777007" lvl="1" indent="-457063">
              <a:lnSpc>
                <a:spcPct val="100000"/>
              </a:lnSpc>
              <a:spcBef>
                <a:spcPts val="0"/>
              </a:spcBef>
              <a:buFont typeface="+mj-lt"/>
              <a:buAutoNum type="alphaLcPeriod"/>
            </a:pPr>
            <a:r>
              <a:rPr lang="en-US" dirty="0"/>
              <a:t>Do those supporting them understand this?</a:t>
            </a:r>
          </a:p>
          <a:p>
            <a:pPr marL="777007" lvl="1" indent="-457063">
              <a:lnSpc>
                <a:spcPct val="100000"/>
              </a:lnSpc>
              <a:spcBef>
                <a:spcPts val="0"/>
              </a:spcBef>
              <a:buFont typeface="+mj-lt"/>
              <a:buAutoNum type="alphaLcPeriod"/>
            </a:pPr>
            <a:r>
              <a:rPr lang="en-US" dirty="0"/>
              <a:t>Help them to listen and know its ok to share</a:t>
            </a:r>
          </a:p>
          <a:p>
            <a:pPr marL="777007" lvl="1" indent="-457063">
              <a:lnSpc>
                <a:spcPct val="100000"/>
              </a:lnSpc>
              <a:spcBef>
                <a:spcPts val="0"/>
              </a:spcBef>
              <a:buFont typeface="+mj-lt"/>
              <a:buAutoNum type="alphaLcPeriod"/>
            </a:pPr>
            <a:r>
              <a:rPr lang="en-US" dirty="0"/>
              <a:t>Avoid overly cheery or optimistic comments that are not rooted in truth </a:t>
            </a:r>
            <a:endParaRPr lang="en-US" dirty="0" smtClean="0"/>
          </a:p>
          <a:p>
            <a:pPr marL="319944" lvl="1" indent="0">
              <a:lnSpc>
                <a:spcPct val="100000"/>
              </a:lnSpc>
              <a:spcBef>
                <a:spcPts val="0"/>
              </a:spcBef>
              <a:buNone/>
            </a:pPr>
            <a:endParaRPr lang="en-US" dirty="0"/>
          </a:p>
          <a:p>
            <a:pPr marL="0" indent="0">
              <a:lnSpc>
                <a:spcPct val="100000"/>
              </a:lnSpc>
              <a:spcBef>
                <a:spcPts val="0"/>
              </a:spcBef>
              <a:buNone/>
            </a:pPr>
            <a:r>
              <a:rPr lang="en-US" dirty="0"/>
              <a:t>2. Help the individual (family/staff) develop plans related to the </a:t>
            </a:r>
            <a:r>
              <a:rPr lang="en-US" b="1" dirty="0">
                <a:solidFill>
                  <a:schemeClr val="accent6"/>
                </a:solidFill>
              </a:rPr>
              <a:t>areas of struggle </a:t>
            </a:r>
            <a:r>
              <a:rPr lang="en-US" dirty="0"/>
              <a:t>for them</a:t>
            </a:r>
          </a:p>
          <a:p>
            <a:pPr marL="0" indent="0">
              <a:lnSpc>
                <a:spcPct val="100000"/>
              </a:lnSpc>
              <a:spcBef>
                <a:spcPts val="0"/>
              </a:spcBef>
              <a:buNone/>
            </a:pPr>
            <a:r>
              <a:rPr lang="en-US" dirty="0"/>
              <a:t>“If _____ happens, then I will </a:t>
            </a:r>
            <a:r>
              <a:rPr lang="en-US" dirty="0" smtClean="0"/>
              <a:t>_________”</a:t>
            </a:r>
          </a:p>
          <a:p>
            <a:pPr marL="0" indent="0">
              <a:lnSpc>
                <a:spcPct val="100000"/>
              </a:lnSpc>
              <a:spcBef>
                <a:spcPts val="0"/>
              </a:spcBef>
              <a:buNone/>
            </a:pPr>
            <a:endParaRPr lang="en-US" dirty="0"/>
          </a:p>
          <a:p>
            <a:pPr marL="0" indent="0">
              <a:lnSpc>
                <a:spcPct val="100000"/>
              </a:lnSpc>
              <a:spcBef>
                <a:spcPts val="0"/>
              </a:spcBef>
              <a:buNone/>
            </a:pPr>
            <a:r>
              <a:rPr lang="en-US" dirty="0"/>
              <a:t>3. Help people identify their </a:t>
            </a:r>
            <a:r>
              <a:rPr lang="en-US" b="1" dirty="0">
                <a:solidFill>
                  <a:schemeClr val="accent6"/>
                </a:solidFill>
              </a:rPr>
              <a:t>strengths</a:t>
            </a:r>
            <a:r>
              <a:rPr lang="en-US" dirty="0"/>
              <a:t> and find ideas about how to use them during this time and help them set small goals each </a:t>
            </a:r>
            <a:r>
              <a:rPr lang="en-US" dirty="0" smtClean="0"/>
              <a:t>day</a:t>
            </a:r>
          </a:p>
          <a:p>
            <a:pPr marL="0" indent="0">
              <a:lnSpc>
                <a:spcPct val="100000"/>
              </a:lnSpc>
              <a:spcBef>
                <a:spcPts val="0"/>
              </a:spcBef>
              <a:buNone/>
            </a:pPr>
            <a:endParaRPr lang="en-US" dirty="0"/>
          </a:p>
          <a:p>
            <a:pPr marL="0" indent="0">
              <a:lnSpc>
                <a:spcPct val="100000"/>
              </a:lnSpc>
              <a:spcBef>
                <a:spcPts val="0"/>
              </a:spcBef>
              <a:buNone/>
            </a:pPr>
            <a:r>
              <a:rPr lang="en-US" dirty="0"/>
              <a:t>4. Guide them to </a:t>
            </a:r>
            <a:r>
              <a:rPr lang="en-US" b="1" dirty="0">
                <a:solidFill>
                  <a:schemeClr val="accent6"/>
                </a:solidFill>
              </a:rPr>
              <a:t>practice gratitude </a:t>
            </a:r>
            <a:r>
              <a:rPr lang="en-US" dirty="0"/>
              <a:t>multiple times each day (verbally, in writing, drawing, </a:t>
            </a:r>
            <a:r>
              <a:rPr lang="en-US" dirty="0" err="1"/>
              <a:t>etc</a:t>
            </a:r>
            <a:r>
              <a:rPr lang="en-US" dirty="0"/>
              <a:t>)</a:t>
            </a:r>
          </a:p>
          <a:p>
            <a:pPr marL="777007" lvl="1" indent="-457063">
              <a:lnSpc>
                <a:spcPct val="100000"/>
              </a:lnSpc>
              <a:spcBef>
                <a:spcPts val="0"/>
              </a:spcBef>
              <a:buFont typeface="+mj-lt"/>
              <a:buAutoNum type="alphaLcPeriod"/>
            </a:pPr>
            <a:r>
              <a:rPr lang="en-US" dirty="0"/>
              <a:t>Set focused gratitude exercises</a:t>
            </a:r>
          </a:p>
          <a:p>
            <a:pPr marL="777007" lvl="1" indent="-457063">
              <a:lnSpc>
                <a:spcPct val="100000"/>
              </a:lnSpc>
              <a:spcBef>
                <a:spcPts val="0"/>
              </a:spcBef>
              <a:buFont typeface="+mj-lt"/>
              <a:buAutoNum type="alphaLcPeriod"/>
            </a:pPr>
            <a:r>
              <a:rPr lang="en-US" dirty="0"/>
              <a:t>Share positive stories about what is going on with them and encourage them to do that as well</a:t>
            </a:r>
          </a:p>
          <a:p>
            <a:pPr marL="777007" lvl="1" indent="-457063">
              <a:lnSpc>
                <a:spcPct val="100000"/>
              </a:lnSpc>
              <a:spcBef>
                <a:spcPts val="0"/>
              </a:spcBef>
              <a:buFont typeface="+mj-lt"/>
              <a:buAutoNum type="alphaLcPeriod"/>
            </a:pPr>
            <a:r>
              <a:rPr lang="en-US" dirty="0"/>
              <a:t>Spend time each day specifically looking for and SAVORING the good, beautiful things you do </a:t>
            </a:r>
            <a:r>
              <a:rPr lang="en-US" dirty="0" smtClean="0"/>
              <a:t>see</a:t>
            </a:r>
          </a:p>
          <a:p>
            <a:pPr marL="319944" lvl="1" indent="0">
              <a:lnSpc>
                <a:spcPct val="100000"/>
              </a:lnSpc>
              <a:spcBef>
                <a:spcPts val="0"/>
              </a:spcBef>
              <a:buNone/>
            </a:pPr>
            <a:endParaRPr lang="en-US" dirty="0"/>
          </a:p>
          <a:p>
            <a:pPr marL="0" indent="0">
              <a:lnSpc>
                <a:spcPct val="100000"/>
              </a:lnSpc>
              <a:spcBef>
                <a:spcPts val="0"/>
              </a:spcBef>
              <a:buNone/>
            </a:pPr>
            <a:r>
              <a:rPr lang="en-US" dirty="0"/>
              <a:t>5. </a:t>
            </a:r>
            <a:r>
              <a:rPr lang="en-US" b="1" dirty="0">
                <a:solidFill>
                  <a:schemeClr val="accent6"/>
                </a:solidFill>
              </a:rPr>
              <a:t>Recalibrate</a:t>
            </a:r>
            <a:r>
              <a:rPr lang="en-US" dirty="0"/>
              <a:t> life goals you had for this year (this resets motivation and thus positively affects “hope</a:t>
            </a:r>
            <a:r>
              <a:rPr lang="en-US" dirty="0" smtClean="0"/>
              <a:t>”)</a:t>
            </a:r>
          </a:p>
          <a:p>
            <a:pPr marL="0" indent="0">
              <a:lnSpc>
                <a:spcPct val="100000"/>
              </a:lnSpc>
              <a:spcBef>
                <a:spcPts val="0"/>
              </a:spcBef>
              <a:buNone/>
            </a:pPr>
            <a:endParaRPr lang="en-US" dirty="0"/>
          </a:p>
          <a:p>
            <a:pPr marL="0" indent="0">
              <a:lnSpc>
                <a:spcPct val="100000"/>
              </a:lnSpc>
              <a:spcBef>
                <a:spcPts val="0"/>
              </a:spcBef>
              <a:buNone/>
            </a:pPr>
            <a:r>
              <a:rPr lang="en-US" dirty="0"/>
              <a:t>6. Practice </a:t>
            </a:r>
            <a:r>
              <a:rPr lang="en-US" b="1" dirty="0">
                <a:solidFill>
                  <a:schemeClr val="accent6"/>
                </a:solidFill>
              </a:rPr>
              <a:t>self-care and wellness </a:t>
            </a:r>
            <a:r>
              <a:rPr lang="en-US" dirty="0"/>
              <a:t>(</a:t>
            </a:r>
            <a:r>
              <a:rPr lang="en-US" dirty="0" smtClean="0"/>
              <a:t>this can include </a:t>
            </a:r>
            <a:r>
              <a:rPr lang="en-US" dirty="0"/>
              <a:t>intentional “alone” time)</a:t>
            </a:r>
          </a:p>
        </p:txBody>
      </p:sp>
    </p:spTree>
    <p:extLst>
      <p:ext uri="{BB962C8B-B14F-4D97-AF65-F5344CB8AC3E}">
        <p14:creationId xmlns:p14="http://schemas.microsoft.com/office/powerpoint/2010/main" val="186830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85800"/>
          </a:xfrm>
        </p:spPr>
        <p:txBody>
          <a:bodyPr/>
          <a:lstStyle/>
          <a:p>
            <a:r>
              <a:rPr lang="en-US" dirty="0"/>
              <a:t>Outcomes of Positive Psychology Practices</a:t>
            </a:r>
          </a:p>
        </p:txBody>
      </p:sp>
      <p:sp>
        <p:nvSpPr>
          <p:cNvPr id="3" name="Content Placeholder 2"/>
          <p:cNvSpPr>
            <a:spLocks noGrp="1"/>
          </p:cNvSpPr>
          <p:nvPr>
            <p:ph type="body" idx="1"/>
          </p:nvPr>
        </p:nvSpPr>
        <p:spPr>
          <a:xfrm>
            <a:off x="1293813" y="1066800"/>
            <a:ext cx="4159437" cy="865629"/>
          </a:xfrm>
        </p:spPr>
        <p:txBody>
          <a:bodyPr>
            <a:normAutofit/>
          </a:bodyPr>
          <a:lstStyle/>
          <a:p>
            <a:r>
              <a:rPr lang="en-US" dirty="0"/>
              <a:t>Louisiana Experience</a:t>
            </a:r>
            <a:r>
              <a:rPr lang="en-US" dirty="0" smtClean="0"/>
              <a:t>/ Outcomes</a:t>
            </a:r>
            <a:endParaRPr lang="en-US" dirty="0"/>
          </a:p>
        </p:txBody>
      </p:sp>
      <p:sp>
        <p:nvSpPr>
          <p:cNvPr id="4" name="Content Placeholder 3"/>
          <p:cNvSpPr>
            <a:spLocks noGrp="1"/>
          </p:cNvSpPr>
          <p:nvPr>
            <p:ph sz="half" idx="2"/>
          </p:nvPr>
        </p:nvSpPr>
        <p:spPr>
          <a:xfrm>
            <a:off x="1257589" y="2286000"/>
            <a:ext cx="4684423" cy="4419600"/>
          </a:xfrm>
        </p:spPr>
        <p:txBody>
          <a:bodyPr>
            <a:normAutofit/>
          </a:bodyPr>
          <a:lstStyle/>
          <a:p>
            <a:r>
              <a:rPr lang="en-US" dirty="0" smtClean="0"/>
              <a:t>Small RC Pilot:</a:t>
            </a:r>
          </a:p>
          <a:p>
            <a:pPr lvl="1"/>
            <a:r>
              <a:rPr lang="en-US" dirty="0" smtClean="0"/>
              <a:t>Maintained </a:t>
            </a:r>
            <a:r>
              <a:rPr lang="en-US" b="1" dirty="0" smtClean="0">
                <a:solidFill>
                  <a:schemeClr val="accent6"/>
                </a:solidFill>
              </a:rPr>
              <a:t>98</a:t>
            </a:r>
            <a:r>
              <a:rPr lang="en-US" b="1" dirty="0">
                <a:solidFill>
                  <a:schemeClr val="accent6"/>
                </a:solidFill>
              </a:rPr>
              <a:t>% of all individuals </a:t>
            </a:r>
            <a:r>
              <a:rPr lang="en-US" b="1" dirty="0" smtClean="0">
                <a:solidFill>
                  <a:schemeClr val="accent6"/>
                </a:solidFill>
              </a:rPr>
              <a:t>supported in MIS</a:t>
            </a:r>
            <a:endParaRPr lang="en-US" b="1" dirty="0">
              <a:solidFill>
                <a:schemeClr val="accent6"/>
              </a:solidFill>
            </a:endParaRPr>
          </a:p>
          <a:p>
            <a:pPr lvl="1"/>
            <a:r>
              <a:rPr lang="en-US" dirty="0" smtClean="0"/>
              <a:t>Able to use effective “consultative</a:t>
            </a:r>
            <a:r>
              <a:rPr lang="en-US" dirty="0"/>
              <a:t>” role throughout pandemic to assure stability remained </a:t>
            </a:r>
            <a:r>
              <a:rPr lang="en-US" dirty="0" smtClean="0"/>
              <a:t>[in absence of a formal direct treatment/therapy approach]</a:t>
            </a:r>
          </a:p>
          <a:p>
            <a:r>
              <a:rPr lang="en-US" dirty="0" smtClean="0"/>
              <a:t>Provider Pilot:</a:t>
            </a:r>
          </a:p>
          <a:p>
            <a:pPr lvl="1"/>
            <a:r>
              <a:rPr lang="en-US" b="1" dirty="0" smtClean="0">
                <a:solidFill>
                  <a:schemeClr val="accent6"/>
                </a:solidFill>
              </a:rPr>
              <a:t>Improved relationships</a:t>
            </a:r>
          </a:p>
          <a:p>
            <a:pPr lvl="1"/>
            <a:r>
              <a:rPr lang="en-US" b="1" dirty="0" smtClean="0">
                <a:solidFill>
                  <a:schemeClr val="accent6"/>
                </a:solidFill>
              </a:rPr>
              <a:t>Decreased emotional reactivity</a:t>
            </a:r>
            <a:endParaRPr lang="en-US" b="1" dirty="0">
              <a:solidFill>
                <a:schemeClr val="accent6"/>
              </a:solidFill>
            </a:endParaRPr>
          </a:p>
          <a:p>
            <a:endParaRPr lang="en-US" dirty="0"/>
          </a:p>
        </p:txBody>
      </p:sp>
      <p:sp>
        <p:nvSpPr>
          <p:cNvPr id="5" name="Text Placeholder 4"/>
          <p:cNvSpPr>
            <a:spLocks noGrp="1"/>
          </p:cNvSpPr>
          <p:nvPr>
            <p:ph type="body" sz="quarter" idx="3"/>
          </p:nvPr>
        </p:nvSpPr>
        <p:spPr>
          <a:xfrm>
            <a:off x="6094413" y="1115570"/>
            <a:ext cx="4997637" cy="484629"/>
          </a:xfrm>
        </p:spPr>
        <p:txBody>
          <a:bodyPr/>
          <a:lstStyle/>
          <a:p>
            <a:r>
              <a:rPr lang="en-US" dirty="0"/>
              <a:t>Research/Efficacy Data</a:t>
            </a:r>
          </a:p>
        </p:txBody>
      </p:sp>
      <p:sp>
        <p:nvSpPr>
          <p:cNvPr id="6" name="Content Placeholder 5"/>
          <p:cNvSpPr>
            <a:spLocks noGrp="1"/>
          </p:cNvSpPr>
          <p:nvPr>
            <p:ph sz="quarter" idx="4"/>
          </p:nvPr>
        </p:nvSpPr>
        <p:spPr>
          <a:xfrm>
            <a:off x="5978237" y="1524000"/>
            <a:ext cx="6210588" cy="5410199"/>
          </a:xfrm>
        </p:spPr>
        <p:txBody>
          <a:bodyPr>
            <a:normAutofit fontScale="77500" lnSpcReduction="20000"/>
          </a:bodyPr>
          <a:lstStyle/>
          <a:p>
            <a:r>
              <a:rPr lang="en-US" sz="2600" dirty="0" smtClean="0"/>
              <a:t>Determinants of Happiness</a:t>
            </a:r>
            <a:r>
              <a:rPr lang="en-US" dirty="0" smtClean="0"/>
              <a:t>:</a:t>
            </a:r>
          </a:p>
          <a:p>
            <a:pPr lvl="1"/>
            <a:r>
              <a:rPr lang="en-US" dirty="0" smtClean="0"/>
              <a:t>Intentional Activity (a person’s thoughts/actions) = 40% </a:t>
            </a:r>
          </a:p>
          <a:p>
            <a:pPr lvl="1"/>
            <a:r>
              <a:rPr lang="en-US" dirty="0"/>
              <a:t>O</a:t>
            </a:r>
            <a:r>
              <a:rPr lang="en-US" dirty="0" smtClean="0"/>
              <a:t>utside circumstances =  10%</a:t>
            </a:r>
          </a:p>
          <a:p>
            <a:r>
              <a:rPr lang="en-US" sz="2600" b="1" dirty="0" smtClean="0">
                <a:solidFill>
                  <a:schemeClr val="accent6"/>
                </a:solidFill>
              </a:rPr>
              <a:t>Positive Emotions </a:t>
            </a:r>
            <a:r>
              <a:rPr lang="en-US" sz="2600" dirty="0" smtClean="0"/>
              <a:t>positively correlated with activities that are with </a:t>
            </a:r>
            <a:r>
              <a:rPr lang="en-US" sz="2600" b="1" dirty="0" smtClean="0">
                <a:solidFill>
                  <a:schemeClr val="accent6"/>
                </a:solidFill>
              </a:rPr>
              <a:t>others</a:t>
            </a:r>
            <a:r>
              <a:rPr lang="en-US" sz="2600" dirty="0" smtClean="0"/>
              <a:t>, more </a:t>
            </a:r>
            <a:r>
              <a:rPr lang="en-US" sz="2600" b="1" dirty="0" smtClean="0">
                <a:solidFill>
                  <a:schemeClr val="accent6"/>
                </a:solidFill>
              </a:rPr>
              <a:t>active</a:t>
            </a:r>
            <a:r>
              <a:rPr lang="en-US" sz="2600" dirty="0" smtClean="0"/>
              <a:t> &amp; </a:t>
            </a:r>
            <a:r>
              <a:rPr lang="en-US" sz="2600" b="1" dirty="0" smtClean="0">
                <a:solidFill>
                  <a:schemeClr val="accent6"/>
                </a:solidFill>
              </a:rPr>
              <a:t>less technology </a:t>
            </a:r>
            <a:r>
              <a:rPr lang="en-US" sz="2600" dirty="0" smtClean="0"/>
              <a:t>focused</a:t>
            </a:r>
          </a:p>
          <a:p>
            <a:r>
              <a:rPr lang="en-US" sz="2600" dirty="0" smtClean="0"/>
              <a:t>Focusing on </a:t>
            </a:r>
            <a:r>
              <a:rPr lang="en-US" sz="2600" b="1" dirty="0" smtClean="0">
                <a:solidFill>
                  <a:schemeClr val="accent6"/>
                </a:solidFill>
              </a:rPr>
              <a:t>strengths</a:t>
            </a:r>
            <a:r>
              <a:rPr lang="en-US" sz="2600" dirty="0" smtClean="0"/>
              <a:t> = larger </a:t>
            </a:r>
            <a:r>
              <a:rPr lang="en-US" sz="2600" b="1" dirty="0" smtClean="0">
                <a:solidFill>
                  <a:schemeClr val="accent6"/>
                </a:solidFill>
              </a:rPr>
              <a:t>symptom reduction </a:t>
            </a:r>
            <a:r>
              <a:rPr lang="en-US" sz="2600" dirty="0" smtClean="0"/>
              <a:t>&amp; improved well-being</a:t>
            </a:r>
            <a:endParaRPr lang="en-US" sz="2600" dirty="0"/>
          </a:p>
          <a:p>
            <a:r>
              <a:rPr lang="en-US" sz="2600" dirty="0"/>
              <a:t>Positive Interactive Behavioral </a:t>
            </a:r>
            <a:r>
              <a:rPr lang="en-US" sz="2600" dirty="0" smtClean="0"/>
              <a:t>Therapy: </a:t>
            </a:r>
          </a:p>
          <a:p>
            <a:pPr lvl="1"/>
            <a:r>
              <a:rPr lang="en-US" dirty="0" smtClean="0"/>
              <a:t>positive </a:t>
            </a:r>
            <a:r>
              <a:rPr lang="en-US" dirty="0"/>
              <a:t>improvements on Global Assessment of Functioning compared to control group; </a:t>
            </a:r>
            <a:endParaRPr lang="en-US" dirty="0" smtClean="0"/>
          </a:p>
          <a:p>
            <a:pPr lvl="1"/>
            <a:r>
              <a:rPr lang="en-US" dirty="0" smtClean="0"/>
              <a:t>greater </a:t>
            </a:r>
            <a:r>
              <a:rPr lang="en-US" dirty="0"/>
              <a:t>than </a:t>
            </a:r>
            <a:r>
              <a:rPr lang="en-US" b="1" dirty="0">
                <a:solidFill>
                  <a:schemeClr val="accent6"/>
                </a:solidFill>
              </a:rPr>
              <a:t>80% report reduction </a:t>
            </a:r>
            <a:r>
              <a:rPr lang="en-US" dirty="0"/>
              <a:t>in depressive symptoms</a:t>
            </a:r>
          </a:p>
          <a:p>
            <a:r>
              <a:rPr lang="en-US" sz="2600" dirty="0" smtClean="0"/>
              <a:t>Positive Psych Group Psychotherapy </a:t>
            </a:r>
          </a:p>
          <a:p>
            <a:pPr lvl="1"/>
            <a:r>
              <a:rPr lang="en-US" b="1" dirty="0" smtClean="0">
                <a:solidFill>
                  <a:schemeClr val="accent6"/>
                </a:solidFill>
              </a:rPr>
              <a:t>55% full remission </a:t>
            </a:r>
            <a:r>
              <a:rPr lang="en-US" dirty="0" smtClean="0"/>
              <a:t>of symptoms; </a:t>
            </a:r>
          </a:p>
          <a:p>
            <a:pPr lvl="1"/>
            <a:r>
              <a:rPr lang="en-US" dirty="0" smtClean="0"/>
              <a:t>maintained a 1 </a:t>
            </a:r>
            <a:r>
              <a:rPr lang="en-US" dirty="0" err="1" smtClean="0"/>
              <a:t>yr</a:t>
            </a:r>
            <a:r>
              <a:rPr lang="en-US" dirty="0" smtClean="0"/>
              <a:t> follow up with no other intervention</a:t>
            </a:r>
          </a:p>
          <a:p>
            <a:r>
              <a:rPr lang="en-US" sz="2600" b="1" dirty="0" smtClean="0">
                <a:solidFill>
                  <a:schemeClr val="accent6"/>
                </a:solidFill>
              </a:rPr>
              <a:t>Hope of the therapist that things can improve is the single biggest predictor of positive therapy outcomes</a:t>
            </a:r>
            <a:endParaRPr lang="en-US" sz="2600" b="1" dirty="0">
              <a:solidFill>
                <a:schemeClr val="accent6"/>
              </a:solidFill>
            </a:endParaRPr>
          </a:p>
        </p:txBody>
      </p:sp>
    </p:spTree>
    <p:extLst>
      <p:ext uri="{BB962C8B-B14F-4D97-AF65-F5344CB8AC3E}">
        <p14:creationId xmlns:p14="http://schemas.microsoft.com/office/powerpoint/2010/main" val="213689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2012" y="4618"/>
            <a:ext cx="2465243" cy="1595582"/>
          </a:xfrm>
        </p:spPr>
        <p:txBody>
          <a:bodyPr>
            <a:normAutofit/>
          </a:bodyPr>
          <a:lstStyle/>
          <a:p>
            <a:r>
              <a:rPr lang="en-US" sz="2800" dirty="0"/>
              <a:t>Daily Learned Hopefulness Plan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4964153"/>
              </p:ext>
            </p:extLst>
          </p:nvPr>
        </p:nvGraphicFramePr>
        <p:xfrm>
          <a:off x="169772" y="131487"/>
          <a:ext cx="9582240" cy="6545698"/>
        </p:xfrm>
        <a:graphic>
          <a:graphicData uri="http://schemas.openxmlformats.org/drawingml/2006/table">
            <a:tbl>
              <a:tblPr firstRow="1" firstCol="1" lastRow="1" lastCol="1" bandRow="1" bandCol="1">
                <a:tableStyleId>{5C22544A-7EE6-4342-B048-85BDC9FD1C3A}</a:tableStyleId>
              </a:tblPr>
              <a:tblGrid>
                <a:gridCol w="3233820">
                  <a:extLst>
                    <a:ext uri="{9D8B030D-6E8A-4147-A177-3AD203B41FA5}">
                      <a16:colId xmlns:a16="http://schemas.microsoft.com/office/drawing/2014/main" val="682197164"/>
                    </a:ext>
                  </a:extLst>
                </a:gridCol>
                <a:gridCol w="6348420">
                  <a:extLst>
                    <a:ext uri="{9D8B030D-6E8A-4147-A177-3AD203B41FA5}">
                      <a16:colId xmlns:a16="http://schemas.microsoft.com/office/drawing/2014/main" val="2101418598"/>
                    </a:ext>
                  </a:extLst>
                </a:gridCol>
              </a:tblGrid>
              <a:tr h="156697">
                <a:tc gridSpan="2">
                  <a:txBody>
                    <a:bodyPr/>
                    <a:lstStyle/>
                    <a:p>
                      <a:pPr marL="0" marR="0">
                        <a:lnSpc>
                          <a:spcPct val="107000"/>
                        </a:lnSpc>
                        <a:spcBef>
                          <a:spcPts val="0"/>
                        </a:spcBef>
                        <a:spcAft>
                          <a:spcPts val="0"/>
                        </a:spcAft>
                      </a:pPr>
                      <a:r>
                        <a:rPr lang="en-US" sz="1200">
                          <a:effectLst/>
                        </a:rPr>
                        <a:t>Checking my emotions/feelings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hMerge="1">
                  <a:txBody>
                    <a:bodyPr/>
                    <a:lstStyle/>
                    <a:p>
                      <a:endParaRPr lang="en-US"/>
                    </a:p>
                  </a:txBody>
                  <a:tcPr/>
                </a:tc>
                <a:extLst>
                  <a:ext uri="{0D108BD9-81ED-4DB2-BD59-A6C34878D82A}">
                    <a16:rowId xmlns:a16="http://schemas.microsoft.com/office/drawing/2014/main" val="2467735937"/>
                  </a:ext>
                </a:extLst>
              </a:tr>
              <a:tr h="473968">
                <a:tc>
                  <a:txBody>
                    <a:bodyPr/>
                    <a:lstStyle/>
                    <a:p>
                      <a:pPr marL="0" marR="0">
                        <a:lnSpc>
                          <a:spcPct val="107000"/>
                        </a:lnSpc>
                        <a:spcBef>
                          <a:spcPts val="0"/>
                        </a:spcBef>
                        <a:spcAft>
                          <a:spcPts val="800"/>
                        </a:spcAft>
                      </a:pPr>
                      <a:r>
                        <a:rPr lang="en-US" sz="1200" dirty="0">
                          <a:effectLst/>
                        </a:rPr>
                        <a:t>Talk with me about how I am feeling today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Help me write/express my feelings/emotions: (It is ok for me to not feel good all the time, I need you to help me share my feelings and remind me that it is ok and safe to do that with you)</a:t>
                      </a:r>
                    </a:p>
                  </a:txBody>
                  <a:tcPr marL="31572" marR="31572" marT="0" marB="0"/>
                </a:tc>
                <a:extLst>
                  <a:ext uri="{0D108BD9-81ED-4DB2-BD59-A6C34878D82A}">
                    <a16:rowId xmlns:a16="http://schemas.microsoft.com/office/drawing/2014/main" val="36315430"/>
                  </a:ext>
                </a:extLst>
              </a:tr>
              <a:tr h="480189">
                <a:tc>
                  <a:txBody>
                    <a:bodyPr/>
                    <a:lstStyle/>
                    <a:p>
                      <a:pPr marL="0" marR="0">
                        <a:lnSpc>
                          <a:spcPct val="107000"/>
                        </a:lnSpc>
                        <a:spcBef>
                          <a:spcPts val="0"/>
                        </a:spcBef>
                        <a:spcAft>
                          <a:spcPts val="0"/>
                        </a:spcAft>
                      </a:pPr>
                      <a:r>
                        <a:rPr lang="en-US" sz="1200" dirty="0">
                          <a:effectLst/>
                        </a:rPr>
                        <a:t>Help me identify small signs/triggers that might worsen any negative feelings/emotions I am struggling with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Help me think </a:t>
                      </a:r>
                      <a:r>
                        <a:rPr lang="en-US" sz="1200">
                          <a:effectLst/>
                        </a:rPr>
                        <a:t>about </a:t>
                      </a:r>
                      <a:r>
                        <a:rPr lang="en-US" sz="1200" smtClean="0">
                          <a:effectLst/>
                        </a:rPr>
                        <a:t>and </a:t>
                      </a:r>
                      <a:r>
                        <a:rPr lang="en-US" sz="1200" dirty="0">
                          <a:effectLst/>
                        </a:rPr>
                        <a:t>write down the things we need to remember today and how you can remind me in a way I can hear if we see these things:</a:t>
                      </a:r>
                    </a:p>
                  </a:txBody>
                  <a:tcPr marL="31572" marR="31572" marT="0" marB="0"/>
                </a:tc>
                <a:extLst>
                  <a:ext uri="{0D108BD9-81ED-4DB2-BD59-A6C34878D82A}">
                    <a16:rowId xmlns:a16="http://schemas.microsoft.com/office/drawing/2014/main" val="1399064128"/>
                  </a:ext>
                </a:extLst>
              </a:tr>
              <a:tr h="156697">
                <a:tc gridSpan="2">
                  <a:txBody>
                    <a:bodyPr/>
                    <a:lstStyle/>
                    <a:p>
                      <a:pPr marL="0" marR="0">
                        <a:lnSpc>
                          <a:spcPct val="107000"/>
                        </a:lnSpc>
                        <a:spcBef>
                          <a:spcPts val="0"/>
                        </a:spcBef>
                        <a:spcAft>
                          <a:spcPts val="800"/>
                        </a:spcAft>
                      </a:pPr>
                      <a:r>
                        <a:rPr lang="en-US" sz="1200">
                          <a:effectLst/>
                        </a:rPr>
                        <a:t>Changing the Channel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hMerge="1">
                  <a:txBody>
                    <a:bodyPr/>
                    <a:lstStyle/>
                    <a:p>
                      <a:endParaRPr lang="en-US"/>
                    </a:p>
                  </a:txBody>
                  <a:tcPr/>
                </a:tc>
                <a:extLst>
                  <a:ext uri="{0D108BD9-81ED-4DB2-BD59-A6C34878D82A}">
                    <a16:rowId xmlns:a16="http://schemas.microsoft.com/office/drawing/2014/main" val="3744723625"/>
                  </a:ext>
                </a:extLst>
              </a:tr>
              <a:tr h="480189">
                <a:tc>
                  <a:txBody>
                    <a:bodyPr/>
                    <a:lstStyle/>
                    <a:p>
                      <a:pPr marL="0" marR="0">
                        <a:lnSpc>
                          <a:spcPct val="107000"/>
                        </a:lnSpc>
                        <a:spcBef>
                          <a:spcPts val="0"/>
                        </a:spcBef>
                        <a:spcAft>
                          <a:spcPts val="0"/>
                        </a:spcAft>
                      </a:pPr>
                      <a:r>
                        <a:rPr lang="en-US" sz="1200">
                          <a:effectLst/>
                        </a:rPr>
                        <a:t>Help me identify what I can do today to positively address any feelings/emotions I am struggling with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Use If_____, then _______ statement to help me know what I can do if I am struggling with any feelings/emotions today: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extLst>
                  <a:ext uri="{0D108BD9-81ED-4DB2-BD59-A6C34878D82A}">
                    <a16:rowId xmlns:a16="http://schemas.microsoft.com/office/drawing/2014/main" val="3712338925"/>
                  </a:ext>
                </a:extLst>
              </a:tr>
              <a:tr h="156697">
                <a:tc gridSpan="2">
                  <a:txBody>
                    <a:bodyPr/>
                    <a:lstStyle/>
                    <a:p>
                      <a:pPr marL="0" marR="0">
                        <a:lnSpc>
                          <a:spcPct val="107000"/>
                        </a:lnSpc>
                        <a:spcBef>
                          <a:spcPts val="0"/>
                        </a:spcBef>
                        <a:spcAft>
                          <a:spcPts val="800"/>
                        </a:spcAft>
                      </a:pPr>
                      <a:r>
                        <a:rPr lang="en-US" sz="1200">
                          <a:effectLst/>
                        </a:rPr>
                        <a:t>Mini Gratitude Moments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hMerge="1">
                  <a:txBody>
                    <a:bodyPr/>
                    <a:lstStyle/>
                    <a:p>
                      <a:endParaRPr lang="en-US"/>
                    </a:p>
                  </a:txBody>
                  <a:tcPr/>
                </a:tc>
                <a:extLst>
                  <a:ext uri="{0D108BD9-81ED-4DB2-BD59-A6C34878D82A}">
                    <a16:rowId xmlns:a16="http://schemas.microsoft.com/office/drawing/2014/main" val="2177106302"/>
                  </a:ext>
                </a:extLst>
              </a:tr>
              <a:tr h="480189">
                <a:tc>
                  <a:txBody>
                    <a:bodyPr/>
                    <a:lstStyle/>
                    <a:p>
                      <a:pPr marL="0" marR="0">
                        <a:lnSpc>
                          <a:spcPct val="107000"/>
                        </a:lnSpc>
                        <a:spcBef>
                          <a:spcPts val="0"/>
                        </a:spcBef>
                        <a:spcAft>
                          <a:spcPts val="0"/>
                        </a:spcAft>
                      </a:pPr>
                      <a:r>
                        <a:rPr lang="en-US" sz="1200">
                          <a:effectLst/>
                        </a:rPr>
                        <a:t>Even though things are hard right now, help me see at least 1 small thing that I am grateful for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Help me write/express at least 1 thing:</a:t>
                      </a:r>
                    </a:p>
                    <a:p>
                      <a:pPr marL="0" marR="0">
                        <a:lnSpc>
                          <a:spcPct val="107000"/>
                        </a:lnSpc>
                        <a:spcBef>
                          <a:spcPts val="0"/>
                        </a:spcBef>
                        <a:spcAft>
                          <a:spcPts val="8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extLst>
                  <a:ext uri="{0D108BD9-81ED-4DB2-BD59-A6C34878D82A}">
                    <a16:rowId xmlns:a16="http://schemas.microsoft.com/office/drawing/2014/main" val="2903925961"/>
                  </a:ext>
                </a:extLst>
              </a:tr>
              <a:tr h="156697">
                <a:tc gridSpan="2">
                  <a:txBody>
                    <a:bodyPr/>
                    <a:lstStyle/>
                    <a:p>
                      <a:pPr marL="0" marR="0">
                        <a:lnSpc>
                          <a:spcPct val="107000"/>
                        </a:lnSpc>
                        <a:spcBef>
                          <a:spcPts val="0"/>
                        </a:spcBef>
                        <a:spcAft>
                          <a:spcPts val="800"/>
                        </a:spcAft>
                      </a:pPr>
                      <a:r>
                        <a:rPr lang="en-US" sz="1200">
                          <a:effectLst/>
                        </a:rPr>
                        <a:t>Setting Small Goals for Today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hMerge="1">
                  <a:txBody>
                    <a:bodyPr/>
                    <a:lstStyle/>
                    <a:p>
                      <a:endParaRPr lang="en-US"/>
                    </a:p>
                  </a:txBody>
                  <a:tcPr/>
                </a:tc>
                <a:extLst>
                  <a:ext uri="{0D108BD9-81ED-4DB2-BD59-A6C34878D82A}">
                    <a16:rowId xmlns:a16="http://schemas.microsoft.com/office/drawing/2014/main" val="2622602370"/>
                  </a:ext>
                </a:extLst>
              </a:tr>
              <a:tr h="317163">
                <a:tc>
                  <a:txBody>
                    <a:bodyPr/>
                    <a:lstStyle/>
                    <a:p>
                      <a:pPr marL="0" marR="0">
                        <a:lnSpc>
                          <a:spcPct val="107000"/>
                        </a:lnSpc>
                        <a:spcBef>
                          <a:spcPts val="0"/>
                        </a:spcBef>
                        <a:spcAft>
                          <a:spcPts val="0"/>
                        </a:spcAft>
                      </a:pPr>
                      <a:r>
                        <a:rPr lang="en-US" sz="1200">
                          <a:effectLst/>
                        </a:rPr>
                        <a:t>Help me identify at least 1 strength I can use today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Help me write/express how I can use my strength: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extLst>
                  <a:ext uri="{0D108BD9-81ED-4DB2-BD59-A6C34878D82A}">
                    <a16:rowId xmlns:a16="http://schemas.microsoft.com/office/drawing/2014/main" val="531199827"/>
                  </a:ext>
                </a:extLst>
              </a:tr>
              <a:tr h="460587">
                <a:tc>
                  <a:txBody>
                    <a:bodyPr/>
                    <a:lstStyle/>
                    <a:p>
                      <a:pPr marL="0" marR="0">
                        <a:lnSpc>
                          <a:spcPct val="107000"/>
                        </a:lnSpc>
                        <a:spcBef>
                          <a:spcPts val="0"/>
                        </a:spcBef>
                        <a:spcAft>
                          <a:spcPts val="800"/>
                        </a:spcAft>
                      </a:pPr>
                      <a:r>
                        <a:rPr lang="en-US" sz="1200">
                          <a:effectLst/>
                        </a:rPr>
                        <a:t>These are the things I want to do today to stay “well”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Help me look at my Emotional Wellness Guide and pick the things I want to do </a:t>
                      </a:r>
                      <a:r>
                        <a:rPr lang="en-US" sz="1200" dirty="0" smtClean="0">
                          <a:effectLst/>
                        </a:rPr>
                        <a:t>today.</a:t>
                      </a:r>
                      <a:r>
                        <a:rPr lang="en-US" sz="1200" baseline="0" dirty="0" smtClean="0">
                          <a:effectLst/>
                        </a:rPr>
                        <a:t>  </a:t>
                      </a:r>
                      <a:r>
                        <a:rPr lang="en-US" sz="1200" dirty="0" smtClean="0">
                          <a:effectLst/>
                        </a:rPr>
                        <a:t>Here </a:t>
                      </a:r>
                      <a:r>
                        <a:rPr lang="en-US" sz="1200" dirty="0">
                          <a:effectLst/>
                        </a:rPr>
                        <a:t>is what I need you to do to support me to do those things today</a:t>
                      </a:r>
                    </a:p>
                  </a:txBody>
                  <a:tcPr marL="31572" marR="31572" marT="0" marB="0"/>
                </a:tc>
                <a:extLst>
                  <a:ext uri="{0D108BD9-81ED-4DB2-BD59-A6C34878D82A}">
                    <a16:rowId xmlns:a16="http://schemas.microsoft.com/office/drawing/2014/main" val="3399448035"/>
                  </a:ext>
                </a:extLst>
              </a:tr>
              <a:tr h="381000">
                <a:tc>
                  <a:txBody>
                    <a:bodyPr/>
                    <a:lstStyle/>
                    <a:p>
                      <a:pPr marL="0" marR="0">
                        <a:lnSpc>
                          <a:spcPct val="107000"/>
                        </a:lnSpc>
                        <a:spcBef>
                          <a:spcPts val="0"/>
                        </a:spcBef>
                        <a:spcAft>
                          <a:spcPts val="0"/>
                        </a:spcAft>
                      </a:pPr>
                      <a:r>
                        <a:rPr lang="en-US" sz="1200" dirty="0">
                          <a:effectLst/>
                        </a:rPr>
                        <a:t>These are the people it is MOST important for me to connect with today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Who do I want to connect with?  </a:t>
                      </a:r>
                      <a:r>
                        <a:rPr lang="en-US" sz="1200" dirty="0" smtClean="0">
                          <a:effectLst/>
                        </a:rPr>
                        <a:t>How </a:t>
                      </a:r>
                      <a:r>
                        <a:rPr lang="en-US" sz="1200" dirty="0">
                          <a:effectLst/>
                        </a:rPr>
                        <a:t>do l I connect with them?</a:t>
                      </a:r>
                    </a:p>
                  </a:txBody>
                  <a:tcPr marL="31572" marR="31572" marT="0" marB="0"/>
                </a:tc>
                <a:extLst>
                  <a:ext uri="{0D108BD9-81ED-4DB2-BD59-A6C34878D82A}">
                    <a16:rowId xmlns:a16="http://schemas.microsoft.com/office/drawing/2014/main" val="2054838167"/>
                  </a:ext>
                </a:extLst>
              </a:tr>
              <a:tr h="800102">
                <a:tc>
                  <a:txBody>
                    <a:bodyPr/>
                    <a:lstStyle/>
                    <a:p>
                      <a:pPr marL="0" marR="0">
                        <a:lnSpc>
                          <a:spcPct val="107000"/>
                        </a:lnSpc>
                        <a:spcBef>
                          <a:spcPts val="0"/>
                        </a:spcBef>
                        <a:spcAft>
                          <a:spcPts val="0"/>
                        </a:spcAft>
                      </a:pPr>
                      <a:r>
                        <a:rPr lang="en-US" sz="1200">
                          <a:effectLst/>
                        </a:rPr>
                        <a:t>Help me identify at least 1 small thing I want to do today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This can be one small thing I can feel I “accomplished” </a:t>
                      </a:r>
                      <a:r>
                        <a:rPr lang="en-US" sz="1200" dirty="0" smtClean="0">
                          <a:effectLst/>
                        </a:rPr>
                        <a:t>today.  If </a:t>
                      </a:r>
                      <a:r>
                        <a:rPr lang="en-US" sz="1200" dirty="0">
                          <a:effectLst/>
                        </a:rPr>
                        <a:t>I am struggling with any bigger goals that matter to me, help me see how these small things still help me move forward and help me think about how I might need to change my bigger goals so I don’t lose them even though I am </a:t>
                      </a:r>
                      <a:r>
                        <a:rPr lang="en-US" sz="1200" dirty="0" smtClean="0">
                          <a:effectLst/>
                        </a:rPr>
                        <a:t>struggling.</a:t>
                      </a:r>
                      <a:endParaRPr lang="en-US" sz="1200" dirty="0">
                        <a:effectLst/>
                      </a:endParaRPr>
                    </a:p>
                  </a:txBody>
                  <a:tcPr marL="31572" marR="31572" marT="0" marB="0"/>
                </a:tc>
                <a:extLst>
                  <a:ext uri="{0D108BD9-81ED-4DB2-BD59-A6C34878D82A}">
                    <a16:rowId xmlns:a16="http://schemas.microsoft.com/office/drawing/2014/main" val="4207174715"/>
                  </a:ext>
                </a:extLst>
              </a:tr>
              <a:tr h="156697">
                <a:tc gridSpan="2">
                  <a:txBody>
                    <a:bodyPr/>
                    <a:lstStyle/>
                    <a:p>
                      <a:pPr marL="0" marR="0">
                        <a:lnSpc>
                          <a:spcPct val="107000"/>
                        </a:lnSpc>
                        <a:spcBef>
                          <a:spcPts val="0"/>
                        </a:spcBef>
                        <a:spcAft>
                          <a:spcPts val="800"/>
                        </a:spcAft>
                      </a:pPr>
                      <a:r>
                        <a:rPr lang="en-US" sz="1200" dirty="0">
                          <a:effectLst/>
                        </a:rPr>
                        <a:t>Celebrating Today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hMerge="1">
                  <a:txBody>
                    <a:bodyPr/>
                    <a:lstStyle/>
                    <a:p>
                      <a:endParaRPr lang="en-US"/>
                    </a:p>
                  </a:txBody>
                  <a:tcPr/>
                </a:tc>
                <a:extLst>
                  <a:ext uri="{0D108BD9-81ED-4DB2-BD59-A6C34878D82A}">
                    <a16:rowId xmlns:a16="http://schemas.microsoft.com/office/drawing/2014/main" val="4216334165"/>
                  </a:ext>
                </a:extLst>
              </a:tr>
              <a:tr h="317163">
                <a:tc>
                  <a:txBody>
                    <a:bodyPr/>
                    <a:lstStyle/>
                    <a:p>
                      <a:pPr marL="0" marR="0">
                        <a:lnSpc>
                          <a:spcPct val="107000"/>
                        </a:lnSpc>
                        <a:spcBef>
                          <a:spcPts val="0"/>
                        </a:spcBef>
                        <a:spcAft>
                          <a:spcPts val="0"/>
                        </a:spcAft>
                      </a:pPr>
                      <a:r>
                        <a:rPr lang="en-US" sz="1200">
                          <a:effectLst/>
                        </a:rPr>
                        <a:t>As we end our day, let’s talk about what went really well today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Help me write/express the two things I have identified:</a:t>
                      </a:r>
                    </a:p>
                  </a:txBody>
                  <a:tcPr marL="31572" marR="31572" marT="0" marB="0"/>
                </a:tc>
                <a:extLst>
                  <a:ext uri="{0D108BD9-81ED-4DB2-BD59-A6C34878D82A}">
                    <a16:rowId xmlns:a16="http://schemas.microsoft.com/office/drawing/2014/main" val="153790711"/>
                  </a:ext>
                </a:extLst>
              </a:tr>
              <a:tr h="156697">
                <a:tc>
                  <a:txBody>
                    <a:bodyPr/>
                    <a:lstStyle/>
                    <a:p>
                      <a:pPr marL="0" marR="0">
                        <a:lnSpc>
                          <a:spcPct val="107000"/>
                        </a:lnSpc>
                        <a:spcBef>
                          <a:spcPts val="0"/>
                        </a:spcBef>
                        <a:spcAft>
                          <a:spcPts val="0"/>
                        </a:spcAft>
                      </a:pPr>
                      <a:r>
                        <a:rPr lang="en-US" sz="1200">
                          <a:effectLst/>
                        </a:rPr>
                        <a:t>Help me to celebrate these things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Write down so we can </a:t>
                      </a:r>
                      <a:r>
                        <a:rPr lang="en-US" sz="1200" dirty="0" smtClean="0">
                          <a:effectLst/>
                        </a:rPr>
                        <a:t>remember/share </a:t>
                      </a:r>
                      <a:r>
                        <a:rPr lang="en-US" sz="1200" dirty="0">
                          <a:effectLst/>
                        </a:rPr>
                        <a:t>with others who may support me what works: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extLst>
                  <a:ext uri="{0D108BD9-81ED-4DB2-BD59-A6C34878D82A}">
                    <a16:rowId xmlns:a16="http://schemas.microsoft.com/office/drawing/2014/main" val="2415424074"/>
                  </a:ext>
                </a:extLst>
              </a:tr>
              <a:tr h="588041">
                <a:tc>
                  <a:txBody>
                    <a:bodyPr/>
                    <a:lstStyle/>
                    <a:p>
                      <a:pPr marL="0" marR="0">
                        <a:lnSpc>
                          <a:spcPct val="107000"/>
                        </a:lnSpc>
                        <a:spcBef>
                          <a:spcPts val="0"/>
                        </a:spcBef>
                        <a:spcAft>
                          <a:spcPts val="0"/>
                        </a:spcAft>
                      </a:pPr>
                      <a:r>
                        <a:rPr lang="en-US" sz="1200">
                          <a:effectLst/>
                        </a:rPr>
                        <a:t>Help me think about what we learned today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572" marR="31572" marT="0" marB="0"/>
                </a:tc>
                <a:tc>
                  <a:txBody>
                    <a:bodyPr/>
                    <a:lstStyle/>
                    <a:p>
                      <a:pPr marL="0" marR="0">
                        <a:lnSpc>
                          <a:spcPct val="107000"/>
                        </a:lnSpc>
                        <a:spcBef>
                          <a:spcPts val="0"/>
                        </a:spcBef>
                        <a:spcAft>
                          <a:spcPts val="800"/>
                        </a:spcAft>
                      </a:pPr>
                      <a:r>
                        <a:rPr lang="en-US" sz="1200" dirty="0">
                          <a:effectLst/>
                        </a:rPr>
                        <a:t>What new things did I learn that help me when I am </a:t>
                      </a:r>
                      <a:r>
                        <a:rPr lang="en-US" sz="1200" dirty="0" smtClean="0">
                          <a:effectLst/>
                        </a:rPr>
                        <a:t>struggling.</a:t>
                      </a:r>
                      <a:r>
                        <a:rPr lang="en-US" sz="1200" baseline="0" dirty="0" smtClean="0">
                          <a:effectLst/>
                        </a:rPr>
                        <a:t>  </a:t>
                      </a:r>
                      <a:r>
                        <a:rPr lang="en-US" sz="1200" dirty="0" smtClean="0">
                          <a:effectLst/>
                        </a:rPr>
                        <a:t>What </a:t>
                      </a:r>
                      <a:r>
                        <a:rPr lang="en-US" sz="1200" dirty="0">
                          <a:effectLst/>
                        </a:rPr>
                        <a:t>new things did I learn about the activities that make me feel best when I am struggling:</a:t>
                      </a:r>
                    </a:p>
                  </a:txBody>
                  <a:tcPr marL="31572" marR="31572" marT="0" marB="0"/>
                </a:tc>
                <a:extLst>
                  <a:ext uri="{0D108BD9-81ED-4DB2-BD59-A6C34878D82A}">
                    <a16:rowId xmlns:a16="http://schemas.microsoft.com/office/drawing/2014/main" val="4273186887"/>
                  </a:ext>
                </a:extLst>
              </a:tr>
            </a:tbl>
          </a:graphicData>
        </a:graphic>
      </p:graphicFrame>
    </p:spTree>
    <p:extLst>
      <p:ext uri="{BB962C8B-B14F-4D97-AF65-F5344CB8AC3E}">
        <p14:creationId xmlns:p14="http://schemas.microsoft.com/office/powerpoint/2010/main" val="230281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813" y="228600"/>
            <a:ext cx="4701142" cy="762001"/>
          </a:xfrm>
        </p:spPr>
        <p:txBody>
          <a:bodyPr/>
          <a:lstStyle/>
          <a:p>
            <a:r>
              <a:rPr lang="en-US" dirty="0" smtClean="0"/>
              <a:t>Clinician Considerations </a:t>
            </a:r>
            <a:endParaRPr lang="en-US" dirty="0"/>
          </a:p>
        </p:txBody>
      </p:sp>
      <p:sp>
        <p:nvSpPr>
          <p:cNvPr id="4" name="Content Placeholder 3"/>
          <p:cNvSpPr>
            <a:spLocks noGrp="1"/>
          </p:cNvSpPr>
          <p:nvPr>
            <p:ph sz="half" idx="2"/>
          </p:nvPr>
        </p:nvSpPr>
        <p:spPr>
          <a:xfrm>
            <a:off x="1293813" y="1143000"/>
            <a:ext cx="4701142" cy="5562599"/>
          </a:xfrm>
        </p:spPr>
        <p:txBody>
          <a:bodyPr>
            <a:normAutofit fontScale="85000" lnSpcReduction="20000"/>
          </a:bodyPr>
          <a:lstStyle/>
          <a:p>
            <a:r>
              <a:rPr lang="en-US" sz="2400" dirty="0"/>
              <a:t>Key Clinical Questions in Core Wellness Areas during Assessment</a:t>
            </a:r>
          </a:p>
          <a:p>
            <a:r>
              <a:rPr lang="en-US" sz="2400" b="1" dirty="0">
                <a:solidFill>
                  <a:schemeClr val="accent6"/>
                </a:solidFill>
              </a:rPr>
              <a:t>Staff/family may need guidance </a:t>
            </a:r>
            <a:r>
              <a:rPr lang="en-US" sz="2400" dirty="0"/>
              <a:t>on:</a:t>
            </a:r>
          </a:p>
          <a:p>
            <a:pPr lvl="1"/>
            <a:r>
              <a:rPr lang="en-US" dirty="0"/>
              <a:t>Day to day types of positively focused “exercises” where someone without IDD might be able to simply practice them upon advice from clinician</a:t>
            </a:r>
          </a:p>
          <a:p>
            <a:pPr lvl="1"/>
            <a:r>
              <a:rPr lang="en-US" dirty="0"/>
              <a:t>Understand how to do this during times of uncertainty/instability vs not</a:t>
            </a:r>
          </a:p>
          <a:p>
            <a:r>
              <a:rPr lang="en-US" sz="2400" dirty="0"/>
              <a:t>Therapy sessions may also need to be adjusted and shift to a similar focus on the here/now: </a:t>
            </a:r>
          </a:p>
          <a:p>
            <a:pPr lvl="1"/>
            <a:r>
              <a:rPr lang="en-US" dirty="0"/>
              <a:t>What can be done even in </a:t>
            </a:r>
            <a:r>
              <a:rPr lang="en-US" b="1" dirty="0">
                <a:solidFill>
                  <a:schemeClr val="accent6"/>
                </a:solidFill>
              </a:rPr>
              <a:t>micro-goal</a:t>
            </a:r>
            <a:r>
              <a:rPr lang="en-US" dirty="0"/>
              <a:t> approach</a:t>
            </a:r>
          </a:p>
          <a:p>
            <a:pPr lvl="1"/>
            <a:r>
              <a:rPr lang="en-US" b="1" dirty="0">
                <a:solidFill>
                  <a:schemeClr val="accent6"/>
                </a:solidFill>
              </a:rPr>
              <a:t>Mini-gratitude moments </a:t>
            </a:r>
            <a:r>
              <a:rPr lang="en-US" dirty="0"/>
              <a:t>until some improvement is seen in certainty/stability</a:t>
            </a:r>
          </a:p>
          <a:p>
            <a:r>
              <a:rPr lang="en-US" sz="2400" dirty="0"/>
              <a:t>Remember to check in with and perhaps suggest similar approaches for family/staff if the uncertainty may be impacting more than the individual receiving </a:t>
            </a:r>
            <a:r>
              <a:rPr lang="en-US" sz="2400" dirty="0" smtClean="0"/>
              <a:t>treatment</a:t>
            </a:r>
            <a:endParaRPr lang="en-US" sz="2400" dirty="0"/>
          </a:p>
        </p:txBody>
      </p:sp>
      <p:sp>
        <p:nvSpPr>
          <p:cNvPr id="5" name="Text Placeholder 4"/>
          <p:cNvSpPr>
            <a:spLocks noGrp="1"/>
          </p:cNvSpPr>
          <p:nvPr>
            <p:ph type="body" sz="quarter" idx="3"/>
          </p:nvPr>
        </p:nvSpPr>
        <p:spPr>
          <a:xfrm>
            <a:off x="6174002" y="228600"/>
            <a:ext cx="4703259" cy="762001"/>
          </a:xfrm>
        </p:spPr>
        <p:txBody>
          <a:bodyPr/>
          <a:lstStyle/>
          <a:p>
            <a:r>
              <a:rPr lang="en-US" dirty="0" smtClean="0"/>
              <a:t>Provider Considerations</a:t>
            </a:r>
            <a:endParaRPr lang="en-US" dirty="0"/>
          </a:p>
        </p:txBody>
      </p:sp>
      <p:sp>
        <p:nvSpPr>
          <p:cNvPr id="6" name="Content Placeholder 5"/>
          <p:cNvSpPr>
            <a:spLocks noGrp="1"/>
          </p:cNvSpPr>
          <p:nvPr>
            <p:ph sz="quarter" idx="4"/>
          </p:nvPr>
        </p:nvSpPr>
        <p:spPr>
          <a:xfrm>
            <a:off x="6191754" y="1143001"/>
            <a:ext cx="5160458" cy="5029199"/>
          </a:xfrm>
        </p:spPr>
        <p:txBody>
          <a:bodyPr/>
          <a:lstStyle/>
          <a:p>
            <a:r>
              <a:rPr lang="en-US" dirty="0" smtClean="0"/>
              <a:t>Build practices into day to day routines to assure positive focus:</a:t>
            </a:r>
          </a:p>
          <a:p>
            <a:pPr lvl="1"/>
            <a:r>
              <a:rPr lang="en-US" dirty="0" smtClean="0"/>
              <a:t>Gratitude moments/practice</a:t>
            </a:r>
          </a:p>
          <a:p>
            <a:pPr lvl="1"/>
            <a:r>
              <a:rPr lang="en-US" dirty="0" smtClean="0"/>
              <a:t>Relationships</a:t>
            </a:r>
          </a:p>
          <a:p>
            <a:pPr lvl="1"/>
            <a:r>
              <a:rPr lang="en-US" dirty="0" smtClean="0"/>
              <a:t>Activities that matter to the person</a:t>
            </a:r>
          </a:p>
          <a:p>
            <a:r>
              <a:rPr lang="en-US" dirty="0" smtClean="0"/>
              <a:t>Assure Plan/instructions to staff include:</a:t>
            </a:r>
          </a:p>
          <a:p>
            <a:pPr lvl="1"/>
            <a:r>
              <a:rPr lang="en-US" dirty="0" smtClean="0"/>
              <a:t>Achievable goals reviewed and adjusted frequently</a:t>
            </a:r>
          </a:p>
          <a:p>
            <a:pPr lvl="1"/>
            <a:r>
              <a:rPr lang="en-US" dirty="0" smtClean="0"/>
              <a:t>How the person communicates not just wants/needs but feelings/emotions</a:t>
            </a:r>
          </a:p>
          <a:p>
            <a:r>
              <a:rPr lang="en-US" dirty="0" smtClean="0"/>
              <a:t>Assure staff receive training on strength spotting </a:t>
            </a:r>
            <a:endParaRPr lang="en-US" dirty="0"/>
          </a:p>
        </p:txBody>
      </p:sp>
    </p:spTree>
    <p:extLst>
      <p:ext uri="{BB962C8B-B14F-4D97-AF65-F5344CB8AC3E}">
        <p14:creationId xmlns:p14="http://schemas.microsoft.com/office/powerpoint/2010/main" val="21706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1"/>
            <a:ext cx="8458201" cy="2133600"/>
          </a:xfrm>
        </p:spPr>
        <p:txBody>
          <a:bodyPr/>
          <a:lstStyle/>
          <a:p>
            <a:r>
              <a:rPr lang="en-US" dirty="0" smtClean="0"/>
              <a:t>Daily Learned Hopefulness Exercise</a:t>
            </a:r>
            <a:endParaRPr lang="en-US" dirty="0"/>
          </a:p>
        </p:txBody>
      </p:sp>
      <p:sp>
        <p:nvSpPr>
          <p:cNvPr id="3" name="Text Placeholder 2">
            <a:extLst>
              <a:ext uri="{FF2B5EF4-FFF2-40B4-BE49-F238E27FC236}">
                <a16:creationId xmlns:a16="http://schemas.microsoft.com/office/drawing/2014/main" id="{4BCFE1C2-FF2A-4871-AC97-B094E9308DF9}"/>
              </a:ext>
            </a:extLst>
          </p:cNvPr>
          <p:cNvSpPr>
            <a:spLocks noGrp="1"/>
          </p:cNvSpPr>
          <p:nvPr>
            <p:ph type="body" idx="1"/>
          </p:nvPr>
        </p:nvSpPr>
        <p:spPr>
          <a:xfrm>
            <a:off x="1293813" y="4191001"/>
            <a:ext cx="10058399" cy="1828799"/>
          </a:xfrm>
        </p:spPr>
        <p:txBody>
          <a:bodyPr/>
          <a:lstStyle/>
          <a:p>
            <a:pPr marL="342900" indent="-342900">
              <a:buFont typeface="Arial" panose="020B0604020202020204" pitchFamily="34" charset="0"/>
              <a:buChar char="•"/>
            </a:pPr>
            <a:r>
              <a:rPr lang="en-US" dirty="0" smtClean="0"/>
              <a:t>Think about your day yesterday.  Think about the 3 things that were the most difficult or bothered you the most – how do you feel about yesterday?</a:t>
            </a:r>
          </a:p>
          <a:p>
            <a:pPr marL="342900" indent="-342900">
              <a:buFont typeface="Arial" panose="020B0604020202020204" pitchFamily="34" charset="0"/>
              <a:buChar char="•"/>
            </a:pPr>
            <a:r>
              <a:rPr lang="en-US" dirty="0" smtClean="0"/>
              <a:t>Now think about the 3 things you are most grateful for yesterday – how do you feel now?</a:t>
            </a:r>
            <a:endParaRPr lang="en-US" dirty="0"/>
          </a:p>
        </p:txBody>
      </p:sp>
    </p:spTree>
    <p:extLst>
      <p:ext uri="{BB962C8B-B14F-4D97-AF65-F5344CB8AC3E}">
        <p14:creationId xmlns:p14="http://schemas.microsoft.com/office/powerpoint/2010/main" val="72641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and Depression in IDD</a:t>
            </a:r>
          </a:p>
        </p:txBody>
      </p:sp>
      <p:sp>
        <p:nvSpPr>
          <p:cNvPr id="3" name="Text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1892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99" dirty="0"/>
              <a:t>Diagnostic Classification Systems for IDD</a:t>
            </a:r>
          </a:p>
        </p:txBody>
      </p:sp>
      <p:sp>
        <p:nvSpPr>
          <p:cNvPr id="5" name="Text Placeholder 4"/>
          <p:cNvSpPr>
            <a:spLocks noGrp="1"/>
          </p:cNvSpPr>
          <p:nvPr>
            <p:ph type="body" idx="1"/>
          </p:nvPr>
        </p:nvSpPr>
        <p:spPr/>
        <p:txBody>
          <a:bodyPr/>
          <a:lstStyle/>
          <a:p>
            <a:r>
              <a:rPr lang="en-US" sz="3199" dirty="0"/>
              <a:t>DC-LD</a:t>
            </a:r>
          </a:p>
        </p:txBody>
      </p:sp>
      <p:sp>
        <p:nvSpPr>
          <p:cNvPr id="6" name="Content Placeholder 5"/>
          <p:cNvSpPr>
            <a:spLocks noGrp="1"/>
          </p:cNvSpPr>
          <p:nvPr>
            <p:ph sz="half" idx="2"/>
          </p:nvPr>
        </p:nvSpPr>
        <p:spPr/>
        <p:txBody>
          <a:bodyPr>
            <a:normAutofit lnSpcReduction="10000"/>
          </a:bodyPr>
          <a:lstStyle/>
          <a:p>
            <a:r>
              <a:rPr lang="en-US" sz="2799" dirty="0"/>
              <a:t>Linked to ICD-10 (provides guide for coding/billing)</a:t>
            </a:r>
          </a:p>
          <a:p>
            <a:r>
              <a:rPr lang="en-US" sz="2799" dirty="0"/>
              <a:t>Developed by Royal College of Psychiatrists</a:t>
            </a:r>
          </a:p>
          <a:p>
            <a:r>
              <a:rPr lang="en-US" sz="2799" dirty="0"/>
              <a:t>Expert Consensus Model</a:t>
            </a:r>
          </a:p>
          <a:p>
            <a:r>
              <a:rPr lang="en-US" sz="2799" dirty="0"/>
              <a:t>Covers MOST COMMON disorders seen in those with IDD</a:t>
            </a:r>
          </a:p>
        </p:txBody>
      </p:sp>
      <p:sp>
        <p:nvSpPr>
          <p:cNvPr id="7" name="Text Placeholder 6"/>
          <p:cNvSpPr>
            <a:spLocks noGrp="1"/>
          </p:cNvSpPr>
          <p:nvPr>
            <p:ph type="body" sz="quarter" idx="3"/>
          </p:nvPr>
        </p:nvSpPr>
        <p:spPr/>
        <p:txBody>
          <a:bodyPr/>
          <a:lstStyle/>
          <a:p>
            <a:r>
              <a:rPr lang="en-US" sz="3199" dirty="0"/>
              <a:t>DM-ID</a:t>
            </a:r>
          </a:p>
        </p:txBody>
      </p:sp>
      <p:sp>
        <p:nvSpPr>
          <p:cNvPr id="8" name="Content Placeholder 7"/>
          <p:cNvSpPr>
            <a:spLocks noGrp="1"/>
          </p:cNvSpPr>
          <p:nvPr>
            <p:ph sz="quarter" idx="4"/>
          </p:nvPr>
        </p:nvSpPr>
        <p:spPr/>
        <p:txBody>
          <a:bodyPr>
            <a:normAutofit/>
          </a:bodyPr>
          <a:lstStyle/>
          <a:p>
            <a:r>
              <a:rPr lang="en-US" sz="2799" dirty="0"/>
              <a:t>Linked to DSM (DM-ID linked to DMS-IV-TR and new DM-ID2 just pub </a:t>
            </a:r>
            <a:r>
              <a:rPr lang="en-US" sz="2799" dirty="0" err="1"/>
              <a:t>assoc</a:t>
            </a:r>
            <a:r>
              <a:rPr lang="en-US" sz="2799" dirty="0"/>
              <a:t> with DSM 5)</a:t>
            </a:r>
          </a:p>
          <a:p>
            <a:r>
              <a:rPr lang="en-US" sz="2799" dirty="0"/>
              <a:t>Developed by National Association on Dual Diagnosis</a:t>
            </a:r>
          </a:p>
          <a:p>
            <a:r>
              <a:rPr lang="en-US" sz="2799" dirty="0"/>
              <a:t>Expert Consensus Model</a:t>
            </a:r>
          </a:p>
        </p:txBody>
      </p:sp>
    </p:spTree>
    <p:extLst>
      <p:ext uri="{BB962C8B-B14F-4D97-AF65-F5344CB8AC3E}">
        <p14:creationId xmlns:p14="http://schemas.microsoft.com/office/powerpoint/2010/main" val="120128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1"/>
            <a:ext cx="8458201" cy="1905000"/>
          </a:xfrm>
        </p:spPr>
        <p:txBody>
          <a:bodyPr/>
          <a:lstStyle/>
          <a:p>
            <a:r>
              <a:rPr lang="en-US" dirty="0"/>
              <a:t>Uncertainty &amp; Hope</a:t>
            </a:r>
          </a:p>
        </p:txBody>
      </p:sp>
      <p:sp>
        <p:nvSpPr>
          <p:cNvPr id="3" name="Text Placeholder 2"/>
          <p:cNvSpPr>
            <a:spLocks noGrp="1"/>
          </p:cNvSpPr>
          <p:nvPr>
            <p:ph type="body" idx="1"/>
          </p:nvPr>
        </p:nvSpPr>
        <p:spPr>
          <a:xfrm>
            <a:off x="1293813" y="4114800"/>
            <a:ext cx="9753599" cy="2362200"/>
          </a:xfrm>
        </p:spPr>
        <p:txBody>
          <a:bodyPr>
            <a:normAutofit/>
          </a:bodyPr>
          <a:lstStyle/>
          <a:p>
            <a:r>
              <a:rPr lang="en-US" dirty="0"/>
              <a:t>Emerging from the Pandemic &amp; multiple </a:t>
            </a:r>
            <a:r>
              <a:rPr lang="en-US" dirty="0" smtClean="0"/>
              <a:t>traumas/emergencies</a:t>
            </a:r>
          </a:p>
          <a:p>
            <a:endParaRPr lang="en-US" dirty="0"/>
          </a:p>
          <a:p>
            <a:pPr marL="342900" indent="-342900">
              <a:buFont typeface="Arial" panose="020B0604020202020204" pitchFamily="34" charset="0"/>
              <a:buChar char="•"/>
            </a:pPr>
            <a:r>
              <a:rPr lang="en-US" dirty="0" smtClean="0"/>
              <a:t>What were some of the biggest challenges for you during the last 2-3 years?</a:t>
            </a:r>
          </a:p>
          <a:p>
            <a:pPr marL="342900" indent="-342900">
              <a:buFont typeface="Arial" panose="020B0604020202020204" pitchFamily="34" charset="0"/>
              <a:buChar char="•"/>
            </a:pPr>
            <a:r>
              <a:rPr lang="en-US" dirty="0" smtClean="0"/>
              <a:t>What are some things you learned or things you think changed positively in the last 2-3 years?</a:t>
            </a:r>
            <a:endParaRPr lang="en-US" dirty="0"/>
          </a:p>
        </p:txBody>
      </p:sp>
    </p:spTree>
    <p:extLst>
      <p:ext uri="{BB962C8B-B14F-4D97-AF65-F5344CB8AC3E}">
        <p14:creationId xmlns:p14="http://schemas.microsoft.com/office/powerpoint/2010/main" val="23701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2185075"/>
              </p:ext>
            </p:extLst>
          </p:nvPr>
        </p:nvGraphicFramePr>
        <p:xfrm>
          <a:off x="227013" y="228601"/>
          <a:ext cx="11734798" cy="6521763"/>
        </p:xfrm>
        <a:graphic>
          <a:graphicData uri="http://schemas.openxmlformats.org/drawingml/2006/table">
            <a:tbl>
              <a:tblPr firstRow="1" bandRow="1">
                <a:tableStyleId>{3B4B98B0-60AC-42C2-AFA5-B58CD77FA1E5}</a:tableStyleId>
              </a:tblPr>
              <a:tblGrid>
                <a:gridCol w="1752599">
                  <a:extLst>
                    <a:ext uri="{9D8B030D-6E8A-4147-A177-3AD203B41FA5}">
                      <a16:colId xmlns:a16="http://schemas.microsoft.com/office/drawing/2014/main" val="3180197606"/>
                    </a:ext>
                  </a:extLst>
                </a:gridCol>
                <a:gridCol w="5867400">
                  <a:extLst>
                    <a:ext uri="{9D8B030D-6E8A-4147-A177-3AD203B41FA5}">
                      <a16:colId xmlns:a16="http://schemas.microsoft.com/office/drawing/2014/main" val="920398673"/>
                    </a:ext>
                  </a:extLst>
                </a:gridCol>
                <a:gridCol w="4114799">
                  <a:extLst>
                    <a:ext uri="{9D8B030D-6E8A-4147-A177-3AD203B41FA5}">
                      <a16:colId xmlns:a16="http://schemas.microsoft.com/office/drawing/2014/main" val="1188191949"/>
                    </a:ext>
                  </a:extLst>
                </a:gridCol>
              </a:tblGrid>
              <a:tr h="394273">
                <a:tc>
                  <a:txBody>
                    <a:bodyPr/>
                    <a:lstStyle/>
                    <a:p>
                      <a:r>
                        <a:rPr lang="en-US" dirty="0" smtClean="0"/>
                        <a:t>Condition</a:t>
                      </a:r>
                      <a:r>
                        <a:rPr lang="en-US" baseline="0" dirty="0" smtClean="0"/>
                        <a:t> </a:t>
                      </a:r>
                      <a:endParaRPr lang="en-US" dirty="0"/>
                    </a:p>
                  </a:txBody>
                  <a:tcPr/>
                </a:tc>
                <a:tc>
                  <a:txBody>
                    <a:bodyPr/>
                    <a:lstStyle/>
                    <a:p>
                      <a:r>
                        <a:rPr lang="en-US" dirty="0" smtClean="0"/>
                        <a:t>Anxiety</a:t>
                      </a:r>
                      <a:endParaRPr lang="en-US" dirty="0"/>
                    </a:p>
                  </a:txBody>
                  <a:tcPr/>
                </a:tc>
                <a:tc>
                  <a:txBody>
                    <a:bodyPr/>
                    <a:lstStyle/>
                    <a:p>
                      <a:r>
                        <a:rPr lang="en-US" dirty="0" smtClean="0"/>
                        <a:t>Depression</a:t>
                      </a:r>
                      <a:endParaRPr lang="en-US" dirty="0"/>
                    </a:p>
                  </a:txBody>
                  <a:tcPr/>
                </a:tc>
                <a:extLst>
                  <a:ext uri="{0D108BD9-81ED-4DB2-BD59-A6C34878D82A}">
                    <a16:rowId xmlns:a16="http://schemas.microsoft.com/office/drawing/2014/main" val="426957953"/>
                  </a:ext>
                </a:extLst>
              </a:tr>
              <a:tr h="3587365">
                <a:tc>
                  <a:txBody>
                    <a:bodyPr/>
                    <a:lstStyle/>
                    <a:p>
                      <a:r>
                        <a:rPr lang="en-US" sz="1600" dirty="0" smtClean="0"/>
                        <a:t>Observable Signs</a:t>
                      </a:r>
                      <a:endParaRPr lang="en-US" sz="1600" dirty="0"/>
                    </a:p>
                  </a:txBody>
                  <a:tcPr/>
                </a:tc>
                <a:tc>
                  <a:txBody>
                    <a:bodyPr/>
                    <a:lstStyle/>
                    <a:p>
                      <a:r>
                        <a:rPr lang="en-US" sz="1600" kern="1200" dirty="0" smtClean="0">
                          <a:solidFill>
                            <a:schemeClr val="tx1"/>
                          </a:solidFill>
                          <a:effectLst/>
                          <a:latin typeface="+mn-lt"/>
                          <a:ea typeface="+mn-ea"/>
                          <a:cs typeface="+mn-cs"/>
                        </a:rPr>
                        <a:t>Avoiding eye contact/looking down when approached</a:t>
                      </a:r>
                    </a:p>
                    <a:p>
                      <a:r>
                        <a:rPr lang="en-US" sz="1600" kern="1200" dirty="0" smtClean="0">
                          <a:solidFill>
                            <a:schemeClr val="tx1"/>
                          </a:solidFill>
                          <a:effectLst/>
                          <a:latin typeface="+mn-lt"/>
                          <a:ea typeface="+mn-ea"/>
                          <a:cs typeface="+mn-cs"/>
                        </a:rPr>
                        <a:t>Shaking</a:t>
                      </a:r>
                    </a:p>
                    <a:p>
                      <a:r>
                        <a:rPr lang="en-US" sz="1600" kern="1200" dirty="0" smtClean="0">
                          <a:solidFill>
                            <a:schemeClr val="tx1"/>
                          </a:solidFill>
                          <a:effectLst/>
                          <a:latin typeface="+mn-lt"/>
                          <a:ea typeface="+mn-ea"/>
                          <a:cs typeface="+mn-cs"/>
                        </a:rPr>
                        <a:t>Rubbing/wringing hands</a:t>
                      </a:r>
                    </a:p>
                    <a:p>
                      <a:r>
                        <a:rPr lang="en-US" sz="1600" kern="1200" dirty="0" smtClean="0">
                          <a:solidFill>
                            <a:schemeClr val="tx1"/>
                          </a:solidFill>
                          <a:effectLst/>
                          <a:latin typeface="+mn-lt"/>
                          <a:ea typeface="+mn-ea"/>
                          <a:cs typeface="+mn-cs"/>
                        </a:rPr>
                        <a:t>Pushing others away</a:t>
                      </a:r>
                    </a:p>
                    <a:p>
                      <a:r>
                        <a:rPr lang="en-US" sz="1600" kern="1200" dirty="0" smtClean="0">
                          <a:solidFill>
                            <a:schemeClr val="tx1"/>
                          </a:solidFill>
                          <a:effectLst/>
                          <a:latin typeface="+mn-lt"/>
                          <a:ea typeface="+mn-ea"/>
                          <a:cs typeface="+mn-cs"/>
                        </a:rPr>
                        <a:t>Pacing</a:t>
                      </a:r>
                    </a:p>
                    <a:p>
                      <a:r>
                        <a:rPr lang="en-US" sz="1600" kern="1200" dirty="0" smtClean="0">
                          <a:solidFill>
                            <a:schemeClr val="tx1"/>
                          </a:solidFill>
                          <a:effectLst/>
                          <a:latin typeface="+mn-lt"/>
                          <a:ea typeface="+mn-ea"/>
                          <a:cs typeface="+mn-cs"/>
                        </a:rPr>
                        <a:t>Remaining in bedroom or area away from others</a:t>
                      </a:r>
                    </a:p>
                    <a:p>
                      <a:r>
                        <a:rPr lang="en-US" sz="1600" kern="1200" dirty="0" smtClean="0">
                          <a:solidFill>
                            <a:schemeClr val="tx1"/>
                          </a:solidFill>
                          <a:effectLst/>
                          <a:latin typeface="+mn-lt"/>
                          <a:ea typeface="+mn-ea"/>
                          <a:cs typeface="+mn-cs"/>
                        </a:rPr>
                        <a:t>Rituals exist that are typical of OCD presentation:  Hand washing, checking behavior, hoarding</a:t>
                      </a:r>
                    </a:p>
                    <a:p>
                      <a:r>
                        <a:rPr lang="en-US" sz="1600" kern="1200" dirty="0" smtClean="0">
                          <a:solidFill>
                            <a:schemeClr val="tx1"/>
                          </a:solidFill>
                          <a:effectLst/>
                          <a:latin typeface="+mn-lt"/>
                          <a:ea typeface="+mn-ea"/>
                          <a:cs typeface="+mn-cs"/>
                        </a:rPr>
                        <a:t>Pushing away specific people OR in face of specific events/activities</a:t>
                      </a:r>
                    </a:p>
                    <a:p>
                      <a:r>
                        <a:rPr lang="en-US" sz="1600" kern="1200" dirty="0" smtClean="0">
                          <a:solidFill>
                            <a:schemeClr val="tx1"/>
                          </a:solidFill>
                          <a:effectLst/>
                          <a:latin typeface="+mn-lt"/>
                          <a:ea typeface="+mn-ea"/>
                          <a:cs typeface="+mn-cs"/>
                        </a:rPr>
                        <a:t>Aggression or self-injury in face of specific events/activities/people</a:t>
                      </a:r>
                    </a:p>
                    <a:p>
                      <a:r>
                        <a:rPr lang="en-US" sz="1600" kern="1200" dirty="0" smtClean="0">
                          <a:solidFill>
                            <a:schemeClr val="tx1"/>
                          </a:solidFill>
                          <a:effectLst/>
                          <a:latin typeface="+mn-lt"/>
                          <a:ea typeface="+mn-ea"/>
                          <a:cs typeface="+mn-cs"/>
                        </a:rPr>
                        <a:t>Waking up in </a:t>
                      </a:r>
                      <a:r>
                        <a:rPr lang="en-US" sz="1600" kern="1200" dirty="0" err="1" smtClean="0">
                          <a:solidFill>
                            <a:schemeClr val="tx1"/>
                          </a:solidFill>
                          <a:effectLst/>
                          <a:latin typeface="+mn-lt"/>
                          <a:ea typeface="+mn-ea"/>
                          <a:cs typeface="+mn-cs"/>
                        </a:rPr>
                        <a:t>mI</a:t>
                      </a:r>
                      <a:r>
                        <a:rPr lang="en-US" sz="1600" kern="1200" dirty="0" smtClean="0">
                          <a:solidFill>
                            <a:schemeClr val="tx1"/>
                          </a:solidFill>
                          <a:effectLst/>
                          <a:latin typeface="+mn-lt"/>
                          <a:ea typeface="+mn-ea"/>
                          <a:cs typeface="+mn-cs"/>
                        </a:rPr>
                        <a:t>/</a:t>
                      </a:r>
                      <a:r>
                        <a:rPr lang="en-US" sz="1600" kern="1200" dirty="0" err="1" smtClean="0">
                          <a:solidFill>
                            <a:schemeClr val="tx1"/>
                          </a:solidFill>
                          <a:effectLst/>
                          <a:latin typeface="+mn-lt"/>
                          <a:ea typeface="+mn-ea"/>
                          <a:cs typeface="+mn-cs"/>
                        </a:rPr>
                        <a:t>DDle</a:t>
                      </a:r>
                      <a:r>
                        <a:rPr lang="en-US" sz="1600" kern="1200" dirty="0" smtClean="0">
                          <a:solidFill>
                            <a:schemeClr val="tx1"/>
                          </a:solidFill>
                          <a:effectLst/>
                          <a:latin typeface="+mn-lt"/>
                          <a:ea typeface="+mn-ea"/>
                          <a:cs typeface="+mn-cs"/>
                        </a:rPr>
                        <a:t> of night crying/screaming (nightmares)</a:t>
                      </a:r>
                    </a:p>
                    <a:p>
                      <a:r>
                        <a:rPr lang="en-US" sz="1600" kern="1200" dirty="0" smtClean="0">
                          <a:solidFill>
                            <a:schemeClr val="tx1"/>
                          </a:solidFill>
                          <a:effectLst/>
                          <a:latin typeface="+mn-lt"/>
                          <a:ea typeface="+mn-ea"/>
                          <a:cs typeface="+mn-cs"/>
                        </a:rPr>
                        <a:t>Limited response to typical prompts during “behavioral episodes”</a:t>
                      </a:r>
                      <a:endParaRPr lang="en-US" sz="1600" dirty="0"/>
                    </a:p>
                  </a:txBody>
                  <a:tcPr/>
                </a:tc>
                <a:tc>
                  <a:txBody>
                    <a:bodyPr/>
                    <a:lstStyle/>
                    <a:p>
                      <a:r>
                        <a:rPr lang="en-US" sz="1600" kern="1200" dirty="0" smtClean="0">
                          <a:solidFill>
                            <a:schemeClr val="tx1"/>
                          </a:solidFill>
                          <a:effectLst/>
                          <a:latin typeface="+mn-lt"/>
                          <a:ea typeface="+mn-ea"/>
                          <a:cs typeface="+mn-cs"/>
                        </a:rPr>
                        <a:t>Crying with no apparent trigger</a:t>
                      </a:r>
                    </a:p>
                    <a:p>
                      <a:r>
                        <a:rPr lang="en-US" sz="1600" kern="1200" dirty="0" smtClean="0">
                          <a:solidFill>
                            <a:schemeClr val="tx1"/>
                          </a:solidFill>
                          <a:effectLst/>
                          <a:latin typeface="+mn-lt"/>
                          <a:ea typeface="+mn-ea"/>
                          <a:cs typeface="+mn-cs"/>
                        </a:rPr>
                        <a:t>Refusal to get out of bed when previously NOT a problem</a:t>
                      </a:r>
                    </a:p>
                    <a:p>
                      <a:r>
                        <a:rPr lang="en-US" sz="1600" kern="1200" dirty="0" smtClean="0">
                          <a:solidFill>
                            <a:schemeClr val="tx1"/>
                          </a:solidFill>
                          <a:effectLst/>
                          <a:latin typeface="+mn-lt"/>
                          <a:ea typeface="+mn-ea"/>
                          <a:cs typeface="+mn-cs"/>
                        </a:rPr>
                        <a:t>Refusal to do things the individual previously did and enjoyed</a:t>
                      </a:r>
                    </a:p>
                    <a:p>
                      <a:r>
                        <a:rPr lang="en-US" sz="1600" kern="1200" dirty="0" smtClean="0">
                          <a:solidFill>
                            <a:schemeClr val="tx1"/>
                          </a:solidFill>
                          <a:effectLst/>
                          <a:latin typeface="+mn-lt"/>
                          <a:ea typeface="+mn-ea"/>
                          <a:cs typeface="+mn-cs"/>
                        </a:rPr>
                        <a:t>DECREASE in ADLs from typical</a:t>
                      </a:r>
                      <a:endParaRPr lang="en-US" sz="1600" dirty="0"/>
                    </a:p>
                  </a:txBody>
                  <a:tcPr/>
                </a:tc>
                <a:extLst>
                  <a:ext uri="{0D108BD9-81ED-4DB2-BD59-A6C34878D82A}">
                    <a16:rowId xmlns:a16="http://schemas.microsoft.com/office/drawing/2014/main" val="1820314077"/>
                  </a:ext>
                </a:extLst>
              </a:tr>
              <a:tr h="787470">
                <a:tc>
                  <a:txBody>
                    <a:bodyPr/>
                    <a:lstStyle/>
                    <a:p>
                      <a:r>
                        <a:rPr lang="en-US" sz="1600" dirty="0" smtClean="0"/>
                        <a:t>Other possible issues</a:t>
                      </a:r>
                      <a:endParaRPr lang="en-US" sz="1600" dirty="0"/>
                    </a:p>
                  </a:txBody>
                  <a:tcPr/>
                </a:tc>
                <a:tc>
                  <a:txBody>
                    <a:bodyPr/>
                    <a:lstStyle/>
                    <a:p>
                      <a:r>
                        <a:rPr lang="en-US" sz="1600" kern="1200" dirty="0" smtClean="0">
                          <a:solidFill>
                            <a:schemeClr val="tx1"/>
                          </a:solidFill>
                          <a:effectLst/>
                          <a:latin typeface="+mn-lt"/>
                          <a:ea typeface="+mn-ea"/>
                          <a:cs typeface="+mn-cs"/>
                        </a:rPr>
                        <a:t>Medical/pain issues ruled out</a:t>
                      </a:r>
                    </a:p>
                    <a:p>
                      <a:r>
                        <a:rPr lang="en-US" sz="1600" kern="1200" dirty="0" smtClean="0">
                          <a:solidFill>
                            <a:schemeClr val="tx1"/>
                          </a:solidFill>
                          <a:effectLst/>
                          <a:latin typeface="+mn-lt"/>
                          <a:ea typeface="+mn-ea"/>
                          <a:cs typeface="+mn-cs"/>
                        </a:rPr>
                        <a:t>Medication changes/Side effects</a:t>
                      </a:r>
                    </a:p>
                    <a:p>
                      <a:r>
                        <a:rPr lang="en-US" sz="1600" kern="1200" dirty="0" smtClean="0">
                          <a:solidFill>
                            <a:schemeClr val="tx1"/>
                          </a:solidFill>
                          <a:effectLst/>
                          <a:latin typeface="+mn-lt"/>
                          <a:ea typeface="+mn-ea"/>
                          <a:cs typeface="+mn-cs"/>
                        </a:rPr>
                        <a:t>ASD related rituals</a:t>
                      </a:r>
                      <a:endParaRPr lang="en-US" sz="1600" dirty="0"/>
                    </a:p>
                  </a:txBody>
                  <a:tcPr/>
                </a:tc>
                <a:tc>
                  <a:txBody>
                    <a:bodyPr/>
                    <a:lstStyle/>
                    <a:p>
                      <a:r>
                        <a:rPr lang="en-US" sz="1600" kern="1200" dirty="0" smtClean="0">
                          <a:solidFill>
                            <a:schemeClr val="tx1"/>
                          </a:solidFill>
                          <a:effectLst/>
                          <a:latin typeface="+mn-lt"/>
                          <a:ea typeface="+mn-ea"/>
                          <a:cs typeface="+mn-cs"/>
                        </a:rPr>
                        <a:t>Medical/pain issues ruled out</a:t>
                      </a:r>
                    </a:p>
                    <a:p>
                      <a:r>
                        <a:rPr lang="en-US" sz="1600" kern="1200" dirty="0" smtClean="0">
                          <a:solidFill>
                            <a:schemeClr val="tx1"/>
                          </a:solidFill>
                          <a:effectLst/>
                          <a:latin typeface="+mn-lt"/>
                          <a:ea typeface="+mn-ea"/>
                          <a:cs typeface="+mn-cs"/>
                        </a:rPr>
                        <a:t>Medication changes/Side effects</a:t>
                      </a:r>
                      <a:endParaRPr lang="en-US" sz="1600" dirty="0"/>
                    </a:p>
                  </a:txBody>
                  <a:tcPr/>
                </a:tc>
                <a:extLst>
                  <a:ext uri="{0D108BD9-81ED-4DB2-BD59-A6C34878D82A}">
                    <a16:rowId xmlns:a16="http://schemas.microsoft.com/office/drawing/2014/main" val="3085034175"/>
                  </a:ext>
                </a:extLst>
              </a:tr>
              <a:tr h="1555490">
                <a:tc>
                  <a:txBody>
                    <a:bodyPr/>
                    <a:lstStyle/>
                    <a:p>
                      <a:r>
                        <a:rPr lang="en-US" sz="1600" dirty="0" smtClean="0"/>
                        <a:t>Life/ Wellness Considerations</a:t>
                      </a:r>
                      <a:endParaRPr lang="en-US" sz="1600" dirty="0"/>
                    </a:p>
                  </a:txBody>
                  <a:tcPr/>
                </a:tc>
                <a:tc>
                  <a:txBody>
                    <a:bodyPr/>
                    <a:lstStyle/>
                    <a:p>
                      <a:r>
                        <a:rPr lang="en-US" sz="1600" dirty="0" smtClean="0"/>
                        <a:t>Recent significant life change/transition</a:t>
                      </a:r>
                    </a:p>
                    <a:p>
                      <a:r>
                        <a:rPr lang="en-US" sz="1600" kern="1200" dirty="0" smtClean="0">
                          <a:solidFill>
                            <a:schemeClr val="tx1"/>
                          </a:solidFill>
                          <a:effectLst/>
                          <a:latin typeface="+mn-lt"/>
                          <a:ea typeface="+mn-ea"/>
                          <a:cs typeface="+mn-cs"/>
                        </a:rPr>
                        <a:t>Hoarding is not related to history of things being taken/stolen or “not having enough”</a:t>
                      </a:r>
                    </a:p>
                    <a:p>
                      <a:r>
                        <a:rPr lang="en-US" sz="1600" kern="1200" dirty="0" smtClean="0">
                          <a:solidFill>
                            <a:schemeClr val="tx1"/>
                          </a:solidFill>
                          <a:effectLst/>
                          <a:latin typeface="+mn-lt"/>
                          <a:ea typeface="+mn-ea"/>
                          <a:cs typeface="+mn-cs"/>
                        </a:rPr>
                        <a:t>Environmental impacts &amp; expectations (what is “norm” this individual is used to?)</a:t>
                      </a:r>
                      <a:endParaRPr lang="en-US" sz="1600" dirty="0"/>
                    </a:p>
                  </a:txBody>
                  <a:tcPr/>
                </a:tc>
                <a:tc>
                  <a:txBody>
                    <a:bodyPr/>
                    <a:lstStyle/>
                    <a:p>
                      <a:r>
                        <a:rPr lang="en-US" sz="1600" kern="1200" dirty="0" smtClean="0">
                          <a:solidFill>
                            <a:schemeClr val="tx1"/>
                          </a:solidFill>
                          <a:effectLst/>
                          <a:latin typeface="+mn-lt"/>
                          <a:ea typeface="+mn-ea"/>
                          <a:cs typeface="+mn-cs"/>
                        </a:rPr>
                        <a:t>Recent loss</a:t>
                      </a:r>
                    </a:p>
                    <a:p>
                      <a:r>
                        <a:rPr lang="en-US" sz="1600" kern="1200" dirty="0" smtClean="0">
                          <a:solidFill>
                            <a:schemeClr val="tx1"/>
                          </a:solidFill>
                          <a:effectLst/>
                          <a:latin typeface="+mn-lt"/>
                          <a:ea typeface="+mn-ea"/>
                          <a:cs typeface="+mn-cs"/>
                        </a:rPr>
                        <a:t>Recent significant life change/transition</a:t>
                      </a:r>
                    </a:p>
                    <a:p>
                      <a:r>
                        <a:rPr lang="en-US" sz="1600" kern="1200" dirty="0" smtClean="0">
                          <a:solidFill>
                            <a:schemeClr val="tx1"/>
                          </a:solidFill>
                          <a:effectLst/>
                          <a:latin typeface="+mn-lt"/>
                          <a:ea typeface="+mn-ea"/>
                          <a:cs typeface="+mn-cs"/>
                        </a:rPr>
                        <a:t>Chronic medical issue</a:t>
                      </a:r>
                      <a:endParaRPr lang="en-US" sz="1600" dirty="0"/>
                    </a:p>
                  </a:txBody>
                  <a:tcPr/>
                </a:tc>
                <a:extLst>
                  <a:ext uri="{0D108BD9-81ED-4DB2-BD59-A6C34878D82A}">
                    <a16:rowId xmlns:a16="http://schemas.microsoft.com/office/drawing/2014/main" val="968819572"/>
                  </a:ext>
                </a:extLst>
              </a:tr>
            </a:tbl>
          </a:graphicData>
        </a:graphic>
      </p:graphicFrame>
    </p:spTree>
    <p:extLst>
      <p:ext uri="{BB962C8B-B14F-4D97-AF65-F5344CB8AC3E}">
        <p14:creationId xmlns:p14="http://schemas.microsoft.com/office/powerpoint/2010/main" val="3356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1812" y="152400"/>
            <a:ext cx="10685715" cy="964537"/>
          </a:xfrm>
        </p:spPr>
        <p:txBody>
          <a:bodyPr/>
          <a:lstStyle/>
          <a:p>
            <a:r>
              <a:rPr lang="en-US" dirty="0"/>
              <a:t>Anxiety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9231672"/>
              </p:ext>
            </p:extLst>
          </p:nvPr>
        </p:nvGraphicFramePr>
        <p:xfrm>
          <a:off x="379412" y="1114628"/>
          <a:ext cx="11658600" cy="5590972"/>
        </p:xfrm>
        <a:graphic>
          <a:graphicData uri="http://schemas.openxmlformats.org/drawingml/2006/table">
            <a:tbl>
              <a:tblPr firstRow="1" bandRow="1">
                <a:tableStyleId>{5C22544A-7EE6-4342-B048-85BDC9FD1C3A}</a:tableStyleId>
              </a:tblPr>
              <a:tblGrid>
                <a:gridCol w="2584690">
                  <a:extLst>
                    <a:ext uri="{9D8B030D-6E8A-4147-A177-3AD203B41FA5}">
                      <a16:colId xmlns:a16="http://schemas.microsoft.com/office/drawing/2014/main" val="20000"/>
                    </a:ext>
                  </a:extLst>
                </a:gridCol>
                <a:gridCol w="9073910">
                  <a:extLst>
                    <a:ext uri="{9D8B030D-6E8A-4147-A177-3AD203B41FA5}">
                      <a16:colId xmlns:a16="http://schemas.microsoft.com/office/drawing/2014/main" val="20001"/>
                    </a:ext>
                  </a:extLst>
                </a:gridCol>
              </a:tblGrid>
              <a:tr h="386550">
                <a:tc>
                  <a:txBody>
                    <a:bodyPr/>
                    <a:lstStyle/>
                    <a:p>
                      <a:r>
                        <a:rPr lang="en-US" sz="1800" dirty="0"/>
                        <a:t>Typical Presentation</a:t>
                      </a:r>
                    </a:p>
                  </a:txBody>
                  <a:tcPr marL="91416" marR="91416" marT="45708" marB="45708"/>
                </a:tc>
                <a:tc>
                  <a:txBody>
                    <a:bodyPr/>
                    <a:lstStyle/>
                    <a:p>
                      <a:r>
                        <a:rPr lang="en-US" sz="1800" dirty="0"/>
                        <a:t>Considerations for IDD</a:t>
                      </a:r>
                    </a:p>
                  </a:txBody>
                  <a:tcPr marL="91416" marR="91416" marT="45708" marB="45708"/>
                </a:tc>
                <a:extLst>
                  <a:ext uri="{0D108BD9-81ED-4DB2-BD59-A6C34878D82A}">
                    <a16:rowId xmlns:a16="http://schemas.microsoft.com/office/drawing/2014/main" val="10000"/>
                  </a:ext>
                </a:extLst>
              </a:tr>
              <a:tr h="711080">
                <a:tc>
                  <a:txBody>
                    <a:bodyPr/>
                    <a:lstStyle/>
                    <a:p>
                      <a:r>
                        <a:rPr lang="en-US" sz="1800" dirty="0"/>
                        <a:t>Excessive</a:t>
                      </a:r>
                      <a:r>
                        <a:rPr lang="en-US" sz="1800" baseline="0" dirty="0"/>
                        <a:t> anxiety or worry</a:t>
                      </a:r>
                      <a:endParaRPr lang="en-US" sz="1800" dirty="0"/>
                    </a:p>
                  </a:txBody>
                  <a:tcPr marL="91416" marR="91416" marT="45708" marB="45708"/>
                </a:tc>
                <a:tc>
                  <a:txBody>
                    <a:bodyPr/>
                    <a:lstStyle/>
                    <a:p>
                      <a:r>
                        <a:rPr lang="en-US" sz="1800" dirty="0"/>
                        <a:t>Increased agitation; increased aggression,</a:t>
                      </a:r>
                      <a:r>
                        <a:rPr lang="en-US" sz="1800" baseline="0" dirty="0"/>
                        <a:t> less responsive to redirection; increased pacing; increased “somatic” </a:t>
                      </a:r>
                      <a:r>
                        <a:rPr lang="en-US" sz="1800" baseline="0" dirty="0" err="1"/>
                        <a:t>compliants</a:t>
                      </a:r>
                      <a:endParaRPr lang="en-US" sz="1800" dirty="0"/>
                    </a:p>
                  </a:txBody>
                  <a:tcPr marL="91416" marR="91416" marT="45708" marB="45708"/>
                </a:tc>
                <a:extLst>
                  <a:ext uri="{0D108BD9-81ED-4DB2-BD59-A6C34878D82A}">
                    <a16:rowId xmlns:a16="http://schemas.microsoft.com/office/drawing/2014/main" val="10001"/>
                  </a:ext>
                </a:extLst>
              </a:tr>
              <a:tr h="667345">
                <a:tc>
                  <a:txBody>
                    <a:bodyPr/>
                    <a:lstStyle/>
                    <a:p>
                      <a:r>
                        <a:rPr lang="en-US" sz="1800" dirty="0"/>
                        <a:t>“panic”</a:t>
                      </a:r>
                    </a:p>
                  </a:txBody>
                  <a:tcPr marL="91416" marR="91416" marT="45708" marB="45708"/>
                </a:tc>
                <a:tc>
                  <a:txBody>
                    <a:bodyPr/>
                    <a:lstStyle/>
                    <a:p>
                      <a:r>
                        <a:rPr lang="en-US" sz="1800" dirty="0"/>
                        <a:t>Trouble</a:t>
                      </a:r>
                      <a:r>
                        <a:rPr lang="en-US" sz="1800" baseline="0" dirty="0"/>
                        <a:t> sleeping, awakens in state of agitation; not wanting to leave home; increase in “dependency”</a:t>
                      </a:r>
                      <a:endParaRPr lang="en-US" sz="1800" dirty="0"/>
                    </a:p>
                  </a:txBody>
                  <a:tcPr marL="91416" marR="91416" marT="45708" marB="45708"/>
                </a:tc>
                <a:extLst>
                  <a:ext uri="{0D108BD9-81ED-4DB2-BD59-A6C34878D82A}">
                    <a16:rowId xmlns:a16="http://schemas.microsoft.com/office/drawing/2014/main" val="10002"/>
                  </a:ext>
                </a:extLst>
              </a:tr>
              <a:tr h="386550">
                <a:tc>
                  <a:txBody>
                    <a:bodyPr/>
                    <a:lstStyle/>
                    <a:p>
                      <a:r>
                        <a:rPr lang="en-US" sz="1800" dirty="0"/>
                        <a:t>Obsessions</a:t>
                      </a:r>
                    </a:p>
                  </a:txBody>
                  <a:tcPr marL="91416" marR="91416" marT="45708" marB="45708"/>
                </a:tc>
                <a:tc>
                  <a:txBody>
                    <a:bodyPr/>
                    <a:lstStyle/>
                    <a:p>
                      <a:r>
                        <a:rPr lang="en-US" sz="1800" dirty="0"/>
                        <a:t>May need to use “with</a:t>
                      </a:r>
                      <a:r>
                        <a:rPr lang="en-US" sz="1800" baseline="0" dirty="0"/>
                        <a:t> poor insight” considerations</a:t>
                      </a:r>
                      <a:endParaRPr lang="en-US" sz="1800" dirty="0"/>
                    </a:p>
                  </a:txBody>
                  <a:tcPr marL="91416" marR="91416" marT="45708" marB="45708"/>
                </a:tc>
                <a:extLst>
                  <a:ext uri="{0D108BD9-81ED-4DB2-BD59-A6C34878D82A}">
                    <a16:rowId xmlns:a16="http://schemas.microsoft.com/office/drawing/2014/main" val="10003"/>
                  </a:ext>
                </a:extLst>
              </a:tr>
              <a:tr h="1239376">
                <a:tc>
                  <a:txBody>
                    <a:bodyPr/>
                    <a:lstStyle/>
                    <a:p>
                      <a:r>
                        <a:rPr lang="en-US" sz="1800" dirty="0"/>
                        <a:t>Compulsions</a:t>
                      </a:r>
                    </a:p>
                  </a:txBody>
                  <a:tcPr marL="91416" marR="91416" marT="45708" marB="45708"/>
                </a:tc>
                <a:tc>
                  <a:txBody>
                    <a:bodyPr/>
                    <a:lstStyle/>
                    <a:p>
                      <a:r>
                        <a:rPr lang="en-US" sz="1800" dirty="0"/>
                        <a:t>Repetitive behaviors such as flicking</a:t>
                      </a:r>
                      <a:r>
                        <a:rPr lang="en-US" sz="1800" baseline="0" dirty="0"/>
                        <a:t> light switches, hoarding objects, arranging/re-arranging furniture or objects (will likely become agitated if stopped); do not assume all instances of rigid adherence to routines is associated with ASD; some skin picking and hair pulling should give pause </a:t>
                      </a:r>
                      <a:endParaRPr lang="en-US" sz="1800" dirty="0"/>
                    </a:p>
                  </a:txBody>
                  <a:tcPr marL="91416" marR="91416" marT="45708" marB="45708"/>
                </a:tc>
                <a:extLst>
                  <a:ext uri="{0D108BD9-81ED-4DB2-BD59-A6C34878D82A}">
                    <a16:rowId xmlns:a16="http://schemas.microsoft.com/office/drawing/2014/main" val="10004"/>
                  </a:ext>
                </a:extLst>
              </a:tr>
              <a:tr h="1246711">
                <a:tc>
                  <a:txBody>
                    <a:bodyPr/>
                    <a:lstStyle/>
                    <a:p>
                      <a:r>
                        <a:rPr lang="en-US" sz="1800" dirty="0"/>
                        <a:t>Trauma</a:t>
                      </a:r>
                      <a:r>
                        <a:rPr lang="en-US" sz="1800" baseline="0" dirty="0"/>
                        <a:t> Reactions</a:t>
                      </a:r>
                      <a:endParaRPr lang="en-US" sz="1800" dirty="0"/>
                    </a:p>
                  </a:txBody>
                  <a:tcPr marL="91416" marR="91416" marT="45708" marB="45708"/>
                </a:tc>
                <a:tc>
                  <a:txBody>
                    <a:bodyPr/>
                    <a:lstStyle/>
                    <a:p>
                      <a:r>
                        <a:rPr lang="en-US" sz="1800" dirty="0"/>
                        <a:t>Lower</a:t>
                      </a:r>
                      <a:r>
                        <a:rPr lang="en-US" sz="1800" baseline="0" dirty="0"/>
                        <a:t> threshold for traumatic event, trauma-specific enactments may also occur in adults (often misidentified as psychosis), increased disorganized/agitated behavior, content of dream may not be verbalized but can be observed, avoidance behavior may be misconstrued as non-compliance, behavioral acting out may occur</a:t>
                      </a:r>
                      <a:endParaRPr lang="en-US" sz="1800" dirty="0"/>
                    </a:p>
                  </a:txBody>
                  <a:tcPr marL="91416" marR="91416" marT="45708" marB="45708"/>
                </a:tc>
                <a:extLst>
                  <a:ext uri="{0D108BD9-81ED-4DB2-BD59-A6C34878D82A}">
                    <a16:rowId xmlns:a16="http://schemas.microsoft.com/office/drawing/2014/main" val="10005"/>
                  </a:ext>
                </a:extLst>
              </a:tr>
              <a:tr h="953360">
                <a:tc>
                  <a:txBody>
                    <a:bodyPr/>
                    <a:lstStyle/>
                    <a:p>
                      <a:r>
                        <a:rPr lang="en-US" sz="1800" dirty="0"/>
                        <a:t>Adjustment Reactions</a:t>
                      </a:r>
                    </a:p>
                  </a:txBody>
                  <a:tcPr marL="91416" marR="91416" marT="45708" marB="45708"/>
                </a:tc>
                <a:tc>
                  <a:txBody>
                    <a:bodyPr/>
                    <a:lstStyle/>
                    <a:p>
                      <a:r>
                        <a:rPr lang="en-US" sz="1800" dirty="0"/>
                        <a:t>Consider when</a:t>
                      </a:r>
                      <a:r>
                        <a:rPr lang="en-US" sz="1800" baseline="0" dirty="0"/>
                        <a:t> symptoms are associated with numerous life changes [clinging, “loss” of previous skills, withdrawal, irritability/aggression/SIB/destructiveness, loss of compliance with care routines</a:t>
                      </a:r>
                      <a:endParaRPr lang="en-US" sz="1800" dirty="0"/>
                    </a:p>
                  </a:txBody>
                  <a:tcPr marL="91416" marR="91416" marT="45708" marB="4570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0681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Depression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3793681"/>
              </p:ext>
            </p:extLst>
          </p:nvPr>
        </p:nvGraphicFramePr>
        <p:xfrm>
          <a:off x="455612" y="1676400"/>
          <a:ext cx="11582400" cy="5029198"/>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563864">
                <a:tc>
                  <a:txBody>
                    <a:bodyPr/>
                    <a:lstStyle/>
                    <a:p>
                      <a:r>
                        <a:rPr lang="en-US" sz="1800" dirty="0"/>
                        <a:t>Typical Presentation</a:t>
                      </a:r>
                    </a:p>
                  </a:txBody>
                  <a:tcPr marL="91416" marR="91416" marT="45708" marB="45708"/>
                </a:tc>
                <a:tc>
                  <a:txBody>
                    <a:bodyPr/>
                    <a:lstStyle/>
                    <a:p>
                      <a:r>
                        <a:rPr lang="en-US" sz="1800" dirty="0"/>
                        <a:t>Considerations for IDD</a:t>
                      </a:r>
                    </a:p>
                  </a:txBody>
                  <a:tcPr marL="91416" marR="91416" marT="45708" marB="45708"/>
                </a:tc>
                <a:extLst>
                  <a:ext uri="{0D108BD9-81ED-4DB2-BD59-A6C34878D82A}">
                    <a16:rowId xmlns:a16="http://schemas.microsoft.com/office/drawing/2014/main" val="10000"/>
                  </a:ext>
                </a:extLst>
              </a:tr>
              <a:tr h="563864">
                <a:tc>
                  <a:txBody>
                    <a:bodyPr/>
                    <a:lstStyle/>
                    <a:p>
                      <a:r>
                        <a:rPr lang="en-US" sz="1800" dirty="0"/>
                        <a:t>“sad” mood</a:t>
                      </a:r>
                    </a:p>
                  </a:txBody>
                  <a:tcPr marL="91416" marR="91416" marT="45708" marB="45708"/>
                </a:tc>
                <a:tc>
                  <a:txBody>
                    <a:bodyPr/>
                    <a:lstStyle/>
                    <a:p>
                      <a:r>
                        <a:rPr lang="en-US" sz="1800" dirty="0"/>
                        <a:t>May be more irritable/agitated</a:t>
                      </a:r>
                    </a:p>
                  </a:txBody>
                  <a:tcPr marL="91416" marR="91416" marT="45708" marB="45708"/>
                </a:tc>
                <a:extLst>
                  <a:ext uri="{0D108BD9-81ED-4DB2-BD59-A6C34878D82A}">
                    <a16:rowId xmlns:a16="http://schemas.microsoft.com/office/drawing/2014/main" val="10001"/>
                  </a:ext>
                </a:extLst>
              </a:tr>
              <a:tr h="1390678">
                <a:tc>
                  <a:txBody>
                    <a:bodyPr/>
                    <a:lstStyle/>
                    <a:p>
                      <a:r>
                        <a:rPr lang="en-US" sz="1800" dirty="0"/>
                        <a:t>Low energy and motivation</a:t>
                      </a:r>
                    </a:p>
                  </a:txBody>
                  <a:tcPr marL="91416" marR="91416" marT="45708" marB="45708"/>
                </a:tc>
                <a:tc>
                  <a:txBody>
                    <a:bodyPr/>
                    <a:lstStyle/>
                    <a:p>
                      <a:r>
                        <a:rPr lang="en-US" sz="1800" dirty="0"/>
                        <a:t>Can present with either low energy/motivation</a:t>
                      </a:r>
                      <a:r>
                        <a:rPr lang="en-US" sz="1800" baseline="0" dirty="0"/>
                        <a:t> OR if irritable/agitated mood, could present with high energy/anger/agitation</a:t>
                      </a:r>
                      <a:endParaRPr lang="en-US" sz="1800" dirty="0"/>
                    </a:p>
                  </a:txBody>
                  <a:tcPr marL="91416" marR="91416" marT="45708" marB="45708"/>
                </a:tc>
                <a:extLst>
                  <a:ext uri="{0D108BD9-81ED-4DB2-BD59-A6C34878D82A}">
                    <a16:rowId xmlns:a16="http://schemas.microsoft.com/office/drawing/2014/main" val="10002"/>
                  </a:ext>
                </a:extLst>
              </a:tr>
              <a:tr h="563864">
                <a:tc>
                  <a:txBody>
                    <a:bodyPr/>
                    <a:lstStyle/>
                    <a:p>
                      <a:r>
                        <a:rPr lang="en-US" sz="1800" dirty="0"/>
                        <a:t>Poor concentration</a:t>
                      </a:r>
                    </a:p>
                  </a:txBody>
                  <a:tcPr marL="91416" marR="91416" marT="45708" marB="45708"/>
                </a:tc>
                <a:tc>
                  <a:txBody>
                    <a:bodyPr/>
                    <a:lstStyle/>
                    <a:p>
                      <a:r>
                        <a:rPr lang="en-US" sz="1800" dirty="0"/>
                        <a:t>Frustration tolerance</a:t>
                      </a:r>
                      <a:r>
                        <a:rPr lang="en-US" sz="1800" baseline="0" dirty="0"/>
                        <a:t> less than typical</a:t>
                      </a:r>
                      <a:endParaRPr lang="en-US" sz="1800" dirty="0"/>
                    </a:p>
                  </a:txBody>
                  <a:tcPr marL="91416" marR="91416" marT="45708" marB="45708"/>
                </a:tc>
                <a:extLst>
                  <a:ext uri="{0D108BD9-81ED-4DB2-BD59-A6C34878D82A}">
                    <a16:rowId xmlns:a16="http://schemas.microsoft.com/office/drawing/2014/main" val="10003"/>
                  </a:ext>
                </a:extLst>
              </a:tr>
              <a:tr h="973464">
                <a:tc>
                  <a:txBody>
                    <a:bodyPr/>
                    <a:lstStyle/>
                    <a:p>
                      <a:r>
                        <a:rPr lang="en-US" sz="1800" dirty="0"/>
                        <a:t>Thoughts of harming self</a:t>
                      </a:r>
                    </a:p>
                  </a:txBody>
                  <a:tcPr marL="91416" marR="91416" marT="45708" marB="45708"/>
                </a:tc>
                <a:tc>
                  <a:txBody>
                    <a:bodyPr/>
                    <a:lstStyle/>
                    <a:p>
                      <a:r>
                        <a:rPr lang="en-US" sz="1800" dirty="0"/>
                        <a:t>Attempts to harm</a:t>
                      </a:r>
                      <a:r>
                        <a:rPr lang="en-US" sz="1800" baseline="0" dirty="0"/>
                        <a:t> self/statements of wishing to be dead</a:t>
                      </a:r>
                      <a:endParaRPr lang="en-US" sz="1800" dirty="0"/>
                    </a:p>
                  </a:txBody>
                  <a:tcPr marL="91416" marR="91416" marT="45708" marB="45708"/>
                </a:tc>
                <a:extLst>
                  <a:ext uri="{0D108BD9-81ED-4DB2-BD59-A6C34878D82A}">
                    <a16:rowId xmlns:a16="http://schemas.microsoft.com/office/drawing/2014/main" val="10004"/>
                  </a:ext>
                </a:extLst>
              </a:tr>
              <a:tr h="973464">
                <a:tc>
                  <a:txBody>
                    <a:bodyPr/>
                    <a:lstStyle/>
                    <a:p>
                      <a:r>
                        <a:rPr lang="en-US" sz="1800" dirty="0"/>
                        <a:t>Establishing</a:t>
                      </a:r>
                      <a:r>
                        <a:rPr lang="en-US" sz="1800" baseline="0" dirty="0"/>
                        <a:t> an “episode”</a:t>
                      </a:r>
                      <a:endParaRPr lang="en-US" sz="1800" dirty="0"/>
                    </a:p>
                  </a:txBody>
                  <a:tcPr marL="91416" marR="91416" marT="45708" marB="45708"/>
                </a:tc>
                <a:tc>
                  <a:txBody>
                    <a:bodyPr/>
                    <a:lstStyle/>
                    <a:p>
                      <a:r>
                        <a:rPr lang="en-US" sz="1800" dirty="0"/>
                        <a:t>Need good history; may need informant</a:t>
                      </a:r>
                      <a:r>
                        <a:rPr lang="en-US" sz="1800" baseline="0" dirty="0"/>
                        <a:t> who knows the person well</a:t>
                      </a:r>
                      <a:endParaRPr lang="en-US" sz="1800" dirty="0"/>
                    </a:p>
                  </a:txBody>
                  <a:tcPr marL="91416" marR="91416" marT="45708" marB="4570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00405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3D14-C70F-4E2D-B41B-A60037A376D4}"/>
              </a:ext>
            </a:extLst>
          </p:cNvPr>
          <p:cNvSpPr>
            <a:spLocks noGrp="1"/>
          </p:cNvSpPr>
          <p:nvPr>
            <p:ph type="title"/>
          </p:nvPr>
        </p:nvSpPr>
        <p:spPr>
          <a:xfrm>
            <a:off x="498144" y="90243"/>
            <a:ext cx="11164990" cy="1437795"/>
          </a:xfrm>
        </p:spPr>
        <p:txBody>
          <a:bodyPr/>
          <a:lstStyle/>
          <a:p>
            <a:r>
              <a:rPr lang="en-US" dirty="0"/>
              <a:t>General Support Tips for Individuals with BH Conditions</a:t>
            </a:r>
          </a:p>
        </p:txBody>
      </p:sp>
      <p:graphicFrame>
        <p:nvGraphicFramePr>
          <p:cNvPr id="4" name="Table 4">
            <a:extLst>
              <a:ext uri="{FF2B5EF4-FFF2-40B4-BE49-F238E27FC236}">
                <a16:creationId xmlns:a16="http://schemas.microsoft.com/office/drawing/2014/main" id="{763B9042-5E31-426E-927C-B395BA2BDB6F}"/>
              </a:ext>
            </a:extLst>
          </p:cNvPr>
          <p:cNvGraphicFramePr>
            <a:graphicFrameLocks noGrp="1"/>
          </p:cNvGraphicFramePr>
          <p:nvPr>
            <p:ph idx="1"/>
            <p:extLst>
              <p:ext uri="{D42A27DB-BD31-4B8C-83A1-F6EECF244321}">
                <p14:modId xmlns:p14="http://schemas.microsoft.com/office/powerpoint/2010/main" val="1803828827"/>
              </p:ext>
            </p:extLst>
          </p:nvPr>
        </p:nvGraphicFramePr>
        <p:xfrm>
          <a:off x="498143" y="1528038"/>
          <a:ext cx="11423657" cy="5206552"/>
        </p:xfrm>
        <a:graphic>
          <a:graphicData uri="http://schemas.openxmlformats.org/drawingml/2006/table">
            <a:tbl>
              <a:tblPr firstRow="1" bandRow="1">
                <a:tableStyleId>{5C22544A-7EE6-4342-B048-85BDC9FD1C3A}</a:tableStyleId>
              </a:tblPr>
              <a:tblGrid>
                <a:gridCol w="5542864">
                  <a:extLst>
                    <a:ext uri="{9D8B030D-6E8A-4147-A177-3AD203B41FA5}">
                      <a16:colId xmlns:a16="http://schemas.microsoft.com/office/drawing/2014/main" val="546466535"/>
                    </a:ext>
                  </a:extLst>
                </a:gridCol>
                <a:gridCol w="5880793">
                  <a:extLst>
                    <a:ext uri="{9D8B030D-6E8A-4147-A177-3AD203B41FA5}">
                      <a16:colId xmlns:a16="http://schemas.microsoft.com/office/drawing/2014/main" val="705461229"/>
                    </a:ext>
                  </a:extLst>
                </a:gridCol>
              </a:tblGrid>
              <a:tr h="666617">
                <a:tc>
                  <a:txBody>
                    <a:bodyPr/>
                    <a:lstStyle/>
                    <a:p>
                      <a:r>
                        <a:rPr lang="en-US" sz="2000" dirty="0"/>
                        <a:t>Anxiety/Trauma</a:t>
                      </a:r>
                    </a:p>
                  </a:txBody>
                  <a:tcPr marL="91416" marR="91416" marT="45708" marB="45708"/>
                </a:tc>
                <a:tc>
                  <a:txBody>
                    <a:bodyPr/>
                    <a:lstStyle/>
                    <a:p>
                      <a:r>
                        <a:rPr lang="en-US" sz="2000" dirty="0"/>
                        <a:t>Depression</a:t>
                      </a:r>
                    </a:p>
                  </a:txBody>
                  <a:tcPr marL="91416" marR="91416" marT="45708" marB="45708"/>
                </a:tc>
                <a:extLst>
                  <a:ext uri="{0D108BD9-81ED-4DB2-BD59-A6C34878D82A}">
                    <a16:rowId xmlns:a16="http://schemas.microsoft.com/office/drawing/2014/main" val="1771674633"/>
                  </a:ext>
                </a:extLst>
              </a:tr>
              <a:tr h="4539935">
                <a:tc>
                  <a:txBody>
                    <a:bodyPr/>
                    <a:lstStyle/>
                    <a:p>
                      <a:r>
                        <a:rPr lang="en-US" sz="2000" dirty="0"/>
                        <a:t>Identify &amp; know who the individual considers “safe” and wants to talk to when in distress</a:t>
                      </a:r>
                    </a:p>
                    <a:p>
                      <a:r>
                        <a:rPr lang="en-US" sz="2000" dirty="0">
                          <a:solidFill>
                            <a:schemeClr val="bg1"/>
                          </a:solidFill>
                        </a:rPr>
                        <a:t>Do NOT insist on any “demands” or “compliance” with tasks without guidance from professional</a:t>
                      </a:r>
                    </a:p>
                    <a:p>
                      <a:r>
                        <a:rPr lang="en-US" sz="2000" dirty="0"/>
                        <a:t>Assure rich access to calming/soothing activities (do NOT assume this involves taking deep breaths</a:t>
                      </a:r>
                      <a:r>
                        <a:rPr lang="en-US" sz="2000" dirty="0" smtClean="0"/>
                        <a:t>)</a:t>
                      </a:r>
                    </a:p>
                    <a:p>
                      <a:r>
                        <a:rPr lang="en-US" sz="2000" dirty="0" smtClean="0">
                          <a:solidFill>
                            <a:schemeClr val="bg1"/>
                          </a:solidFill>
                        </a:rPr>
                        <a:t>Assume trauma history even if not confirmed/known</a:t>
                      </a:r>
                    </a:p>
                    <a:p>
                      <a:r>
                        <a:rPr lang="en-US" sz="2000" dirty="0" smtClean="0">
                          <a:solidFill>
                            <a:schemeClr val="tx1"/>
                          </a:solidFill>
                        </a:rPr>
                        <a:t>Support</a:t>
                      </a:r>
                      <a:r>
                        <a:rPr lang="en-US" sz="2000" baseline="0" dirty="0" smtClean="0">
                          <a:solidFill>
                            <a:schemeClr val="tx1"/>
                          </a:solidFill>
                        </a:rPr>
                        <a:t> access to known activities for relaxation/calming for the person</a:t>
                      </a:r>
                    </a:p>
                    <a:p>
                      <a:endParaRPr lang="en-US" sz="2000" dirty="0" smtClean="0">
                        <a:solidFill>
                          <a:schemeClr val="tx1"/>
                        </a:solidFill>
                      </a:endParaRPr>
                    </a:p>
                    <a:p>
                      <a:endParaRPr lang="en-US" sz="2000" dirty="0">
                        <a:solidFill>
                          <a:schemeClr val="bg1"/>
                        </a:solidFill>
                      </a:endParaRPr>
                    </a:p>
                  </a:txBody>
                  <a:tcPr marL="91416" marR="91416" marT="45708" marB="45708"/>
                </a:tc>
                <a:tc>
                  <a:txBody>
                    <a:bodyPr/>
                    <a:lstStyle/>
                    <a:p>
                      <a:r>
                        <a:rPr lang="en-US" sz="2000" dirty="0"/>
                        <a:t>Lower daily expectations for activities</a:t>
                      </a:r>
                    </a:p>
                    <a:p>
                      <a:r>
                        <a:rPr lang="en-US" sz="2000" dirty="0">
                          <a:solidFill>
                            <a:schemeClr val="bg1"/>
                          </a:solidFill>
                        </a:rPr>
                        <a:t>Focus on the most enjoyable activities and provide access &amp; encouragement daily</a:t>
                      </a:r>
                    </a:p>
                    <a:p>
                      <a:r>
                        <a:rPr lang="en-US" sz="2000" dirty="0"/>
                        <a:t>Gently encourage good sleep/eating habits</a:t>
                      </a:r>
                    </a:p>
                    <a:p>
                      <a:r>
                        <a:rPr lang="en-US" sz="2000" dirty="0">
                          <a:solidFill>
                            <a:schemeClr val="bg1"/>
                          </a:solidFill>
                        </a:rPr>
                        <a:t>Practice gratitude each day (use daily learned hopefulness guide)</a:t>
                      </a:r>
                    </a:p>
                    <a:p>
                      <a:r>
                        <a:rPr lang="en-US" sz="2000" dirty="0" smtClean="0">
                          <a:solidFill>
                            <a:schemeClr val="tx1"/>
                          </a:solidFill>
                        </a:rPr>
                        <a:t>Approach each day with HOPE that today can be better </a:t>
                      </a:r>
                    </a:p>
                    <a:p>
                      <a:r>
                        <a:rPr lang="en-US" sz="2000" dirty="0" smtClean="0">
                          <a:solidFill>
                            <a:schemeClr val="bg1"/>
                          </a:solidFill>
                        </a:rPr>
                        <a:t>Assure</a:t>
                      </a:r>
                      <a:r>
                        <a:rPr lang="en-US" sz="2000" baseline="0" dirty="0" smtClean="0">
                          <a:solidFill>
                            <a:schemeClr val="bg1"/>
                          </a:solidFill>
                        </a:rPr>
                        <a:t> the person connects with the people who matter most to them</a:t>
                      </a:r>
                      <a:endParaRPr lang="en-US" sz="2000" dirty="0">
                        <a:solidFill>
                          <a:schemeClr val="bg1"/>
                        </a:solidFill>
                      </a:endParaRPr>
                    </a:p>
                  </a:txBody>
                  <a:tcPr marL="91416" marR="91416" marT="45708" marB="45708"/>
                </a:tc>
                <a:extLst>
                  <a:ext uri="{0D108BD9-81ED-4DB2-BD59-A6C34878D82A}">
                    <a16:rowId xmlns:a16="http://schemas.microsoft.com/office/drawing/2014/main" val="370283029"/>
                  </a:ext>
                </a:extLst>
              </a:tr>
            </a:tbl>
          </a:graphicData>
        </a:graphic>
      </p:graphicFrame>
    </p:spTree>
    <p:extLst>
      <p:ext uri="{BB962C8B-B14F-4D97-AF65-F5344CB8AC3E}">
        <p14:creationId xmlns:p14="http://schemas.microsoft.com/office/powerpoint/2010/main" val="104960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611" y="1676400"/>
            <a:ext cx="3048001" cy="2438400"/>
          </a:xfrm>
        </p:spPr>
        <p:txBody>
          <a:bodyPr/>
          <a:lstStyle/>
          <a:p>
            <a:r>
              <a:rPr lang="en-US" dirty="0"/>
              <a:t>Clinician Considerations</a:t>
            </a:r>
          </a:p>
        </p:txBody>
      </p:sp>
      <p:sp>
        <p:nvSpPr>
          <p:cNvPr id="3" name="Content Placeholder 2"/>
          <p:cNvSpPr>
            <a:spLocks noGrp="1"/>
          </p:cNvSpPr>
          <p:nvPr>
            <p:ph idx="1"/>
          </p:nvPr>
        </p:nvSpPr>
        <p:spPr>
          <a:xfrm>
            <a:off x="1293812" y="152400"/>
            <a:ext cx="7238999" cy="6705600"/>
          </a:xfrm>
        </p:spPr>
        <p:txBody>
          <a:bodyPr>
            <a:normAutofit fontScale="85000" lnSpcReduction="10000"/>
          </a:bodyPr>
          <a:lstStyle/>
          <a:p>
            <a:r>
              <a:rPr lang="en-US" dirty="0"/>
              <a:t>Key Clinical Questions for Wellness embedded in assessment across </a:t>
            </a:r>
            <a:r>
              <a:rPr lang="en-US" b="1" dirty="0">
                <a:solidFill>
                  <a:schemeClr val="accent6"/>
                </a:solidFill>
              </a:rPr>
              <a:t>ALL</a:t>
            </a:r>
            <a:r>
              <a:rPr lang="en-US" dirty="0"/>
              <a:t> wellness areas</a:t>
            </a:r>
          </a:p>
          <a:p>
            <a:pPr lvl="1"/>
            <a:r>
              <a:rPr lang="en-US" dirty="0"/>
              <a:t>Compare important relationships/connections in terms of what is occurring and what is desired</a:t>
            </a:r>
          </a:p>
          <a:p>
            <a:pPr lvl="1"/>
            <a:r>
              <a:rPr lang="en-US" dirty="0"/>
              <a:t>Are there opportunity for learning/growth and job opportunities</a:t>
            </a:r>
          </a:p>
          <a:p>
            <a:pPr lvl="1"/>
            <a:r>
              <a:rPr lang="en-US" dirty="0"/>
              <a:t>Compare important spiritual/nature needs with what is happening</a:t>
            </a:r>
          </a:p>
          <a:p>
            <a:pPr lvl="1"/>
            <a:r>
              <a:rPr lang="en-US" dirty="0"/>
              <a:t>Compare access to exercise/movement with preferences</a:t>
            </a:r>
          </a:p>
          <a:p>
            <a:r>
              <a:rPr lang="en-US" dirty="0"/>
              <a:t>Go beyond just symptoms of anxiety/mood and look at </a:t>
            </a:r>
            <a:r>
              <a:rPr lang="en-US" b="1" dirty="0">
                <a:solidFill>
                  <a:schemeClr val="accent6"/>
                </a:solidFill>
              </a:rPr>
              <a:t>ability to express and communicate</a:t>
            </a:r>
          </a:p>
          <a:p>
            <a:pPr lvl="1"/>
            <a:r>
              <a:rPr lang="en-US" dirty="0" smtClean="0"/>
              <a:t>Look for other observable signs of possible anxiety/mood</a:t>
            </a:r>
          </a:p>
          <a:p>
            <a:pPr lvl="1"/>
            <a:r>
              <a:rPr lang="en-US" dirty="0" smtClean="0"/>
              <a:t>Remember the already high rates of trauma and consider the additional impacts of the last 2 years</a:t>
            </a:r>
          </a:p>
          <a:p>
            <a:pPr lvl="1"/>
            <a:r>
              <a:rPr lang="en-US" dirty="0" smtClean="0"/>
              <a:t>Assume individuals with IDD will experience the same challenges and feelings about the last 2 years as those without IDD</a:t>
            </a:r>
          </a:p>
          <a:p>
            <a:r>
              <a:rPr lang="en-US" dirty="0" smtClean="0"/>
              <a:t>Treatment</a:t>
            </a:r>
            <a:endParaRPr lang="en-US" dirty="0"/>
          </a:p>
          <a:p>
            <a:pPr lvl="1"/>
            <a:r>
              <a:rPr lang="en-US" dirty="0"/>
              <a:t>Progress </a:t>
            </a:r>
            <a:r>
              <a:rPr lang="en-US" dirty="0">
                <a:sym typeface="Wingdings" panose="05000000000000000000" pitchFamily="2" charset="2"/>
              </a:rPr>
              <a:t> Not just treatment focused but </a:t>
            </a:r>
            <a:r>
              <a:rPr lang="en-US" b="1" dirty="0">
                <a:solidFill>
                  <a:schemeClr val="accent6"/>
                </a:solidFill>
                <a:sym typeface="Wingdings" panose="05000000000000000000" pitchFamily="2" charset="2"/>
              </a:rPr>
              <a:t>also wellness areas </a:t>
            </a:r>
            <a:r>
              <a:rPr lang="en-US" dirty="0">
                <a:sym typeface="Wingdings" panose="05000000000000000000" pitchFamily="2" charset="2"/>
              </a:rPr>
              <a:t>(any areas needing attention, any learning that needs to be noted)</a:t>
            </a:r>
          </a:p>
          <a:p>
            <a:pPr lvl="1"/>
            <a:r>
              <a:rPr lang="en-US" dirty="0">
                <a:sym typeface="Wingdings" panose="05000000000000000000" pitchFamily="2" charset="2"/>
              </a:rPr>
              <a:t>If new/worsening problem presented  check wellness areas to be sure this is not part of impact and vice versa</a:t>
            </a:r>
          </a:p>
          <a:p>
            <a:pPr lvl="1"/>
            <a:r>
              <a:rPr lang="en-US" dirty="0"/>
              <a:t>During “crises” </a:t>
            </a:r>
            <a:r>
              <a:rPr lang="en-US" dirty="0">
                <a:sym typeface="Wingdings" panose="05000000000000000000" pitchFamily="2" charset="2"/>
              </a:rPr>
              <a:t> some wellness supports may de-escalate (person recipient trusts; things that make person feel safe, </a:t>
            </a:r>
            <a:r>
              <a:rPr lang="en-US" dirty="0" err="1">
                <a:sym typeface="Wingdings" panose="05000000000000000000" pitchFamily="2" charset="2"/>
              </a:rPr>
              <a:t>etc</a:t>
            </a:r>
            <a:r>
              <a:rPr lang="en-US" dirty="0">
                <a:sym typeface="Wingdings" panose="05000000000000000000" pitchFamily="2" charset="2"/>
              </a:rPr>
              <a:t>)</a:t>
            </a:r>
          </a:p>
          <a:p>
            <a:pPr lvl="1"/>
            <a:r>
              <a:rPr lang="en-US" dirty="0">
                <a:sym typeface="Wingdings" panose="05000000000000000000" pitchFamily="2" charset="2"/>
              </a:rPr>
              <a:t>Post “crises”  debrief on BOTH treatment and symptom changes AND wellness issues</a:t>
            </a:r>
            <a:endParaRPr lang="en-US" dirty="0"/>
          </a:p>
        </p:txBody>
      </p:sp>
    </p:spTree>
    <p:extLst>
      <p:ext uri="{BB962C8B-B14F-4D97-AF65-F5344CB8AC3E}">
        <p14:creationId xmlns:p14="http://schemas.microsoft.com/office/powerpoint/2010/main" val="379469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1530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93813" y="1676400"/>
            <a:ext cx="9601200" cy="4724400"/>
          </a:xfrm>
        </p:spPr>
        <p:txBody>
          <a:bodyPr>
            <a:normAutofit fontScale="85000" lnSpcReduction="20000"/>
          </a:bodyPr>
          <a:lstStyle/>
          <a:p>
            <a:pPr marL="0" indent="0">
              <a:buNone/>
            </a:pPr>
            <a:r>
              <a:rPr lang="en-US" dirty="0"/>
              <a:t>Anderson, L.L., Humphries, K., McDermott, S., Marks, B., </a:t>
            </a:r>
            <a:r>
              <a:rPr lang="en-US" dirty="0" err="1"/>
              <a:t>Sisarak</a:t>
            </a:r>
            <a:r>
              <a:rPr lang="en-US" dirty="0"/>
              <a:t>, J., &amp; Larson, S. (2015).  The State of the Science of Health and Wellness for Adults with Intellectual and Developmental Disabilities.  </a:t>
            </a:r>
            <a:r>
              <a:rPr lang="en-US" i="1" dirty="0"/>
              <a:t>Intellectual and Developmental Disabilities, 51(5), </a:t>
            </a:r>
            <a:r>
              <a:rPr lang="en-US" dirty="0"/>
              <a:t>385-398</a:t>
            </a:r>
            <a:r>
              <a:rPr lang="en-US" dirty="0" smtClean="0"/>
              <a:t>.</a:t>
            </a:r>
          </a:p>
          <a:p>
            <a:pPr marL="0" indent="0">
              <a:buNone/>
            </a:pPr>
            <a:r>
              <a:rPr lang="en-US" dirty="0"/>
              <a:t>Farr &amp; Gentile (2021).  COVID 19 Impacts.  Presentation at the Annual NADD conference</a:t>
            </a:r>
            <a:r>
              <a:rPr lang="en-US" dirty="0" smtClean="0"/>
              <a:t>.</a:t>
            </a:r>
            <a:endParaRPr lang="en-US" dirty="0"/>
          </a:p>
          <a:p>
            <a:pPr marL="0" indent="0">
              <a:buNone/>
            </a:pPr>
            <a:r>
              <a:rPr lang="en-US" dirty="0"/>
              <a:t>Fletcher, R.J., Barnhill, J., &amp; Cooper, S. (</a:t>
            </a:r>
            <a:r>
              <a:rPr lang="en-US" dirty="0" err="1"/>
              <a:t>eds</a:t>
            </a:r>
            <a:r>
              <a:rPr lang="en-US" dirty="0"/>
              <a:t>). </a:t>
            </a:r>
            <a:r>
              <a:rPr lang="en-US" i="1" dirty="0"/>
              <a:t>Diagnostic Manual-Intellectual Disability: A Textbook of Diagnosis of Mental Disorders in Persons with Intellectual Disability.  </a:t>
            </a:r>
            <a:r>
              <a:rPr lang="en-US" dirty="0"/>
              <a:t>NADD Press:  Kingston, NY.</a:t>
            </a:r>
          </a:p>
          <a:p>
            <a:pPr marL="0" indent="0">
              <a:buNone/>
            </a:pPr>
            <a:r>
              <a:rPr lang="en-US" dirty="0" err="1"/>
              <a:t>Hseih</a:t>
            </a:r>
            <a:r>
              <a:rPr lang="en-US" dirty="0"/>
              <a:t>, K., Scott, H.M., &amp; Murthy, S. (2020).  Associated risk factors for depression and anxiety in adults with intellectual and developmental disabilities: Five-year follow up, </a:t>
            </a:r>
            <a:r>
              <a:rPr lang="en-US" i="1" dirty="0"/>
              <a:t>American Journal on Intellectual and Developmental Disabilities, 125(1), </a:t>
            </a:r>
            <a:r>
              <a:rPr lang="en-US" dirty="0"/>
              <a:t>49-63</a:t>
            </a:r>
            <a:r>
              <a:rPr lang="en-US" dirty="0" smtClean="0"/>
              <a:t>.</a:t>
            </a:r>
          </a:p>
          <a:p>
            <a:pPr marL="0" indent="0">
              <a:buNone/>
            </a:pPr>
            <a:r>
              <a:rPr lang="en-US" dirty="0" smtClean="0"/>
              <a:t>Miller</a:t>
            </a:r>
            <a:r>
              <a:rPr lang="en-US" dirty="0"/>
              <a:t>, C. (2017).  </a:t>
            </a:r>
            <a:r>
              <a:rPr lang="en-US" i="1" dirty="0"/>
              <a:t>Getting Your Grit: How You Can Develop the Critical Ingredient for Success.</a:t>
            </a:r>
            <a:r>
              <a:rPr lang="en-US" dirty="0"/>
              <a:t>  Sounds True </a:t>
            </a:r>
            <a:r>
              <a:rPr lang="en-US" dirty="0" smtClean="0"/>
              <a:t>Publishing</a:t>
            </a:r>
          </a:p>
          <a:p>
            <a:pPr marL="0" indent="0">
              <a:buNone/>
            </a:pPr>
            <a:r>
              <a:rPr lang="en-US" dirty="0" smtClean="0"/>
              <a:t>NASDDDS (2021). COVID Impact Report.</a:t>
            </a:r>
          </a:p>
          <a:p>
            <a:pPr marL="0" indent="0">
              <a:buNone/>
            </a:pPr>
            <a:endParaRPr lang="en-US" dirty="0"/>
          </a:p>
        </p:txBody>
      </p:sp>
    </p:spTree>
    <p:extLst>
      <p:ext uri="{BB962C8B-B14F-4D97-AF65-F5344CB8AC3E}">
        <p14:creationId xmlns:p14="http://schemas.microsoft.com/office/powerpoint/2010/main" val="295840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National Wellness Institute (2019).  Six Dimensions of Wellness.  Downloaded from https://CDE.ymaws.com/www.nationalwellness.org/resource/res graphics/docs/six dimensions factored.pdf.  </a:t>
            </a:r>
          </a:p>
          <a:p>
            <a:pPr marL="0" indent="0">
              <a:buNone/>
            </a:pPr>
            <a:r>
              <a:rPr lang="en-US" dirty="0" err="1" smtClean="0"/>
              <a:t>Szucs</a:t>
            </a:r>
            <a:r>
              <a:rPr lang="en-US" dirty="0"/>
              <a:t>, A., </a:t>
            </a:r>
            <a:r>
              <a:rPr lang="en-US" dirty="0" err="1"/>
              <a:t>Schau</a:t>
            </a:r>
            <a:r>
              <a:rPr lang="en-US" dirty="0"/>
              <a:t>, C., </a:t>
            </a:r>
            <a:r>
              <a:rPr lang="en-US" dirty="0" err="1"/>
              <a:t>Muscara</a:t>
            </a:r>
            <a:r>
              <a:rPr lang="en-US" dirty="0"/>
              <a:t>, K., &amp; </a:t>
            </a:r>
            <a:r>
              <a:rPr lang="en-US" dirty="0" err="1"/>
              <a:t>Tomasulo</a:t>
            </a:r>
            <a:r>
              <a:rPr lang="en-US" dirty="0"/>
              <a:t>, D. (2019).  Character Strength Activation for People with Intellectual and Developmental Disabilities Using Video Feedback in Groups, </a:t>
            </a:r>
            <a:r>
              <a:rPr lang="en-US" i="1" dirty="0"/>
              <a:t>Journal of Education and Learning, 8(1), </a:t>
            </a:r>
            <a:r>
              <a:rPr lang="en-US" dirty="0"/>
              <a:t>12-20.</a:t>
            </a:r>
          </a:p>
          <a:p>
            <a:pPr marL="0" indent="0">
              <a:buNone/>
            </a:pPr>
            <a:r>
              <a:rPr lang="en-US" dirty="0" err="1"/>
              <a:t>Tomasulo</a:t>
            </a:r>
            <a:r>
              <a:rPr lang="en-US" dirty="0"/>
              <a:t>, D. (2014).  Positive Group Psychotherapy for Adults with Dual Diagnosis:  A Proposed Model,</a:t>
            </a:r>
            <a:r>
              <a:rPr lang="en-US" i="1" dirty="0"/>
              <a:t> Journal of Intellectual Disabilities, 18(4), </a:t>
            </a:r>
            <a:r>
              <a:rPr lang="en-US" dirty="0" smtClean="0"/>
              <a:t>337-350</a:t>
            </a:r>
            <a:endParaRPr lang="en-US" dirty="0"/>
          </a:p>
          <a:p>
            <a:pPr marL="0" indent="0">
              <a:buNone/>
            </a:pPr>
            <a:r>
              <a:rPr lang="en-US" dirty="0" err="1"/>
              <a:t>Tomasulo</a:t>
            </a:r>
            <a:r>
              <a:rPr lang="en-US" dirty="0"/>
              <a:t>, D (2020).  </a:t>
            </a:r>
            <a:r>
              <a:rPr lang="en-US" i="1" dirty="0"/>
              <a:t>Learned Hopefulness: The Power of Positivity to Overcome Depression.</a:t>
            </a:r>
            <a:r>
              <a:rPr lang="en-US" dirty="0"/>
              <a:t>  New Harbinger Publications.</a:t>
            </a:r>
          </a:p>
          <a:p>
            <a:pPr marL="0" indent="0">
              <a:buNone/>
            </a:pPr>
            <a:endParaRPr lang="en-US" dirty="0"/>
          </a:p>
        </p:txBody>
      </p:sp>
    </p:spTree>
    <p:extLst>
      <p:ext uri="{BB962C8B-B14F-4D97-AF65-F5344CB8AC3E}">
        <p14:creationId xmlns:p14="http://schemas.microsoft.com/office/powerpoint/2010/main" val="22137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References</a:t>
            </a:r>
          </a:p>
        </p:txBody>
      </p:sp>
      <p:sp>
        <p:nvSpPr>
          <p:cNvPr id="3" name="Content Placeholder 2"/>
          <p:cNvSpPr>
            <a:spLocks noGrp="1"/>
          </p:cNvSpPr>
          <p:nvPr>
            <p:ph idx="1"/>
          </p:nvPr>
        </p:nvSpPr>
        <p:spPr/>
        <p:txBody>
          <a:bodyPr>
            <a:normAutofit lnSpcReduction="10000"/>
          </a:bodyPr>
          <a:lstStyle/>
          <a:p>
            <a:pPr marL="0" indent="0">
              <a:buNone/>
            </a:pPr>
            <a:r>
              <a:rPr lang="en-US" dirty="0"/>
              <a:t>Anderson, L.L., Humphries, K., McDermott, S., Marks, B., </a:t>
            </a:r>
            <a:r>
              <a:rPr lang="en-US" dirty="0" err="1"/>
              <a:t>Sisarak</a:t>
            </a:r>
            <a:r>
              <a:rPr lang="en-US" dirty="0"/>
              <a:t>, J., &amp; Larson, S. (2015).  The State of the Science of Health and Wellness for Adults with Intellectual and Developmental Disabilities.  </a:t>
            </a:r>
            <a:r>
              <a:rPr lang="en-US" i="1" dirty="0"/>
              <a:t>Intellectual and Developmental Disabilities, 51(5), </a:t>
            </a:r>
            <a:r>
              <a:rPr lang="en-US" dirty="0"/>
              <a:t>385-398</a:t>
            </a:r>
            <a:r>
              <a:rPr lang="en-US" dirty="0" smtClean="0"/>
              <a:t>.</a:t>
            </a:r>
          </a:p>
          <a:p>
            <a:pPr marL="0" indent="0">
              <a:buNone/>
            </a:pPr>
            <a:r>
              <a:rPr lang="en-US" dirty="0"/>
              <a:t>Bartholomew, T. T., </a:t>
            </a:r>
            <a:r>
              <a:rPr lang="en-US" dirty="0" err="1"/>
              <a:t>Gundel</a:t>
            </a:r>
            <a:r>
              <a:rPr lang="en-US" dirty="0"/>
              <a:t>, B. E., Li, H., Joy, E. E., Kang, E., &amp; </a:t>
            </a:r>
            <a:r>
              <a:rPr lang="en-US" dirty="0" err="1"/>
              <a:t>Scheel</a:t>
            </a:r>
            <a:r>
              <a:rPr lang="en-US" dirty="0"/>
              <a:t>, M. J. (2019). The meaning of therapists' hope for their clients: A phenomenological study. Journal of counseling psychology.</a:t>
            </a:r>
          </a:p>
          <a:p>
            <a:pPr marL="0" indent="0">
              <a:buNone/>
            </a:pPr>
            <a:r>
              <a:rPr lang="en-US" dirty="0" smtClean="0"/>
              <a:t>Farr</a:t>
            </a:r>
            <a:r>
              <a:rPr lang="en-US" dirty="0"/>
              <a:t>, J. &amp; Gentilly, J. (2021). Lessons from a Global Pandemic.  Presented at NADD 2021 Annual Conference.</a:t>
            </a:r>
          </a:p>
          <a:p>
            <a:pPr marL="0" indent="0">
              <a:buNone/>
            </a:pPr>
            <a:r>
              <a:rPr lang="en-US" dirty="0"/>
              <a:t>National Association of State Developmental Disabilities Directors (2022).  NCI-ID Covid Supplemental Reports. </a:t>
            </a:r>
            <a:r>
              <a:rPr lang="en-US" sz="1800" u="sng" dirty="0">
                <a:solidFill>
                  <a:srgbClr val="004F6E"/>
                </a:solidFill>
                <a:effectLst/>
                <a:latin typeface="Calibri" panose="020F0502020204030204" pitchFamily="34" charset="0"/>
                <a:ea typeface="Calibri" panose="020F0502020204030204" pitchFamily="34" charset="0"/>
                <a:cs typeface="Times New Roman" panose="02020603050405020304" pitchFamily="18" charset="0"/>
                <a:hlinkClick r:id="rId2"/>
              </a:rPr>
              <a:t>https://www.nasddds.org/wp-content/uploads/2022/02/NCI-COVID-Supplement-Announcement.pdf</a:t>
            </a:r>
            <a:r>
              <a:rPr lang="en-US" sz="1800" u="sng" dirty="0">
                <a:solidFill>
                  <a:srgbClr val="004F6E"/>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39550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3" name="Content Placeholder 2"/>
          <p:cNvSpPr>
            <a:spLocks noGrp="1"/>
          </p:cNvSpPr>
          <p:nvPr>
            <p:ph idx="1"/>
          </p:nvPr>
        </p:nvSpPr>
        <p:spPr/>
        <p:txBody>
          <a:bodyPr>
            <a:normAutofit lnSpcReduction="10000"/>
          </a:bodyPr>
          <a:lstStyle/>
          <a:p>
            <a:pPr marL="0" indent="0">
              <a:buNone/>
            </a:pPr>
            <a:r>
              <a:rPr lang="en-US" dirty="0"/>
              <a:t>National Wellness Institute (2019).  Six Dimensions of Wellness.  Downloaded from https://CDE.ymaws.com/www.nationalwellness.org/resource/res graphics/docs/six dimensions factored.pdf.  </a:t>
            </a:r>
          </a:p>
          <a:p>
            <a:pPr marL="0" indent="0">
              <a:buNone/>
            </a:pPr>
            <a:r>
              <a:rPr lang="en-US" dirty="0"/>
              <a:t>National Wellness Institute &amp; Organizational Wellness and Learning Systems (2018).  The Health Consciousness Process and Dimensions of Wellness.  </a:t>
            </a:r>
            <a:endParaRPr lang="en-US" dirty="0" smtClean="0"/>
          </a:p>
          <a:p>
            <a:pPr marL="0" indent="0">
              <a:buNone/>
            </a:pPr>
            <a:r>
              <a:rPr lang="en-US" dirty="0" err="1" smtClean="0"/>
              <a:t>Tomasulo</a:t>
            </a:r>
            <a:r>
              <a:rPr lang="en-US" dirty="0" smtClean="0"/>
              <a:t>, D. (2014).  Positive Group Psychotherapy for Adults with Dual Diagnosis:  A Proposed Model, </a:t>
            </a:r>
            <a:r>
              <a:rPr lang="en-US" i="1" dirty="0" smtClean="0"/>
              <a:t>Journal of Intellectual Disabilities, 18(4), </a:t>
            </a:r>
            <a:r>
              <a:rPr lang="en-US" dirty="0" smtClean="0"/>
              <a:t>337-350.</a:t>
            </a:r>
            <a:endParaRPr lang="en-US" dirty="0"/>
          </a:p>
          <a:p>
            <a:pPr marL="0" indent="0">
              <a:buNone/>
            </a:pPr>
            <a:r>
              <a:rPr lang="en-US" dirty="0" err="1"/>
              <a:t>Tomasulo</a:t>
            </a:r>
            <a:r>
              <a:rPr lang="en-US" dirty="0"/>
              <a:t>, D (2020).  </a:t>
            </a:r>
            <a:r>
              <a:rPr lang="en-US" i="1" dirty="0"/>
              <a:t>Learned Hopefulness: The Power of Positivity to Overcome Depression.</a:t>
            </a:r>
            <a:r>
              <a:rPr lang="en-US" dirty="0"/>
              <a:t>  New Harbinger Publications</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156557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B86C-9074-4109-B19F-96FE21A8597A}"/>
              </a:ext>
            </a:extLst>
          </p:cNvPr>
          <p:cNvSpPr>
            <a:spLocks noGrp="1"/>
          </p:cNvSpPr>
          <p:nvPr>
            <p:ph type="title"/>
          </p:nvPr>
        </p:nvSpPr>
        <p:spPr>
          <a:xfrm>
            <a:off x="150812" y="152400"/>
            <a:ext cx="11429999" cy="533400"/>
          </a:xfrm>
        </p:spPr>
        <p:txBody>
          <a:bodyPr>
            <a:normAutofit fontScale="90000"/>
          </a:bodyPr>
          <a:lstStyle/>
          <a:p>
            <a:r>
              <a:rPr lang="en-US" dirty="0"/>
              <a:t>COVID-19 Impacts for </a:t>
            </a:r>
            <a:r>
              <a:rPr lang="en-US" dirty="0" smtClean="0"/>
              <a:t>Individuals/Families/Providers</a:t>
            </a:r>
            <a:endParaRPr lang="en-US" dirty="0"/>
          </a:p>
        </p:txBody>
      </p:sp>
      <p:sp>
        <p:nvSpPr>
          <p:cNvPr id="5" name="Content Placeholder 4">
            <a:extLst>
              <a:ext uri="{FF2B5EF4-FFF2-40B4-BE49-F238E27FC236}">
                <a16:creationId xmlns:a16="http://schemas.microsoft.com/office/drawing/2014/main" id="{2E9497BD-D807-4715-A16C-81729BC6782A}"/>
              </a:ext>
            </a:extLst>
          </p:cNvPr>
          <p:cNvSpPr>
            <a:spLocks noGrp="1"/>
          </p:cNvSpPr>
          <p:nvPr>
            <p:ph sz="half" idx="2"/>
          </p:nvPr>
        </p:nvSpPr>
        <p:spPr>
          <a:xfrm>
            <a:off x="150811" y="685801"/>
            <a:ext cx="7201547" cy="6172200"/>
          </a:xfrm>
        </p:spPr>
        <p:txBody>
          <a:bodyPr>
            <a:normAutofit/>
          </a:bodyPr>
          <a:lstStyle/>
          <a:p>
            <a:pPr fontAlgn="ctr">
              <a:spcBef>
                <a:spcPts val="0"/>
              </a:spcBef>
            </a:pPr>
            <a:r>
              <a:rPr lang="en-US" b="1" dirty="0" smtClean="0">
                <a:solidFill>
                  <a:schemeClr val="accent6"/>
                </a:solidFill>
                <a:effectLst/>
                <a:latin typeface="Euphemia" panose="020B0503040102020104" pitchFamily="34" charset="0"/>
              </a:rPr>
              <a:t>Disruption in/Lack of access to</a:t>
            </a:r>
            <a:r>
              <a:rPr lang="en-US" dirty="0" smtClean="0">
                <a:solidFill>
                  <a:schemeClr val="accent6"/>
                </a:solidFill>
                <a:effectLst/>
                <a:latin typeface="Euphemia" panose="020B0503040102020104" pitchFamily="34" charset="0"/>
              </a:rPr>
              <a:t> </a:t>
            </a:r>
          </a:p>
          <a:p>
            <a:pPr lvl="1" fontAlgn="ctr">
              <a:spcBef>
                <a:spcPts val="0"/>
              </a:spcBef>
            </a:pPr>
            <a:r>
              <a:rPr lang="en-US" dirty="0" smtClean="0">
                <a:effectLst/>
                <a:latin typeface="Euphemia" panose="020B0503040102020104" pitchFamily="34" charset="0"/>
              </a:rPr>
              <a:t>in routines</a:t>
            </a:r>
          </a:p>
          <a:p>
            <a:pPr lvl="1" fontAlgn="ctr">
              <a:spcBef>
                <a:spcPts val="0"/>
              </a:spcBef>
            </a:pPr>
            <a:r>
              <a:rPr lang="en-US" dirty="0" smtClean="0">
                <a:effectLst/>
                <a:latin typeface="Euphemia" panose="020B0503040102020104" pitchFamily="34" charset="0"/>
              </a:rPr>
              <a:t>social</a:t>
            </a:r>
            <a:r>
              <a:rPr lang="en-US" dirty="0">
                <a:effectLst/>
                <a:latin typeface="Euphemia" panose="020B0503040102020104" pitchFamily="34" charset="0"/>
              </a:rPr>
              <a:t>, community, employment services </a:t>
            </a:r>
            <a:endParaRPr lang="en-US" dirty="0">
              <a:latin typeface="Euphemia" panose="020B0503040102020104" pitchFamily="34" charset="0"/>
            </a:endParaRPr>
          </a:p>
          <a:p>
            <a:pPr lvl="1" fontAlgn="ctr">
              <a:spcBef>
                <a:spcPts val="0"/>
              </a:spcBef>
            </a:pPr>
            <a:r>
              <a:rPr lang="en-US" dirty="0" smtClean="0">
                <a:effectLst/>
                <a:latin typeface="Euphemia" panose="020B0503040102020104" pitchFamily="34" charset="0"/>
              </a:rPr>
              <a:t>professional services</a:t>
            </a:r>
          </a:p>
          <a:p>
            <a:pPr lvl="1" fontAlgn="ctr">
              <a:spcBef>
                <a:spcPts val="0"/>
              </a:spcBef>
            </a:pPr>
            <a:r>
              <a:rPr lang="en-US" dirty="0" smtClean="0">
                <a:effectLst/>
                <a:latin typeface="Euphemia" panose="020B0503040102020104" pitchFamily="34" charset="0"/>
              </a:rPr>
              <a:t>Social/psychological support for families</a:t>
            </a:r>
          </a:p>
          <a:p>
            <a:pPr fontAlgn="ctr">
              <a:spcBef>
                <a:spcPts val="0"/>
              </a:spcBef>
            </a:pPr>
            <a:r>
              <a:rPr lang="en-US" b="1" dirty="0" smtClean="0">
                <a:solidFill>
                  <a:schemeClr val="accent6"/>
                </a:solidFill>
                <a:effectLst/>
                <a:latin typeface="Euphemia" panose="020B0503040102020104" pitchFamily="34" charset="0"/>
              </a:rPr>
              <a:t>Difficulty</a:t>
            </a:r>
            <a:r>
              <a:rPr lang="en-US" dirty="0" smtClean="0">
                <a:effectLst/>
                <a:latin typeface="Euphemia" panose="020B0503040102020104" pitchFamily="34" charset="0"/>
              </a:rPr>
              <a:t> </a:t>
            </a:r>
            <a:endParaRPr lang="en-US" dirty="0">
              <a:latin typeface="Euphemia" panose="020B0503040102020104" pitchFamily="34" charset="0"/>
            </a:endParaRPr>
          </a:p>
          <a:p>
            <a:pPr lvl="1" fontAlgn="ctr">
              <a:spcBef>
                <a:spcPts val="0"/>
              </a:spcBef>
            </a:pPr>
            <a:r>
              <a:rPr lang="en-US" dirty="0" smtClean="0">
                <a:effectLst/>
                <a:latin typeface="Euphemia" panose="020B0503040102020104" pitchFamily="34" charset="0"/>
              </a:rPr>
              <a:t>Adapting</a:t>
            </a:r>
          </a:p>
          <a:p>
            <a:pPr lvl="1" fontAlgn="ctr">
              <a:spcBef>
                <a:spcPts val="0"/>
              </a:spcBef>
            </a:pPr>
            <a:r>
              <a:rPr lang="en-US" dirty="0" smtClean="0">
                <a:latin typeface="Euphemia" panose="020B0503040102020104" pitchFamily="34" charset="0"/>
              </a:rPr>
              <a:t>Advocating for self</a:t>
            </a:r>
            <a:endParaRPr lang="en-US" dirty="0">
              <a:effectLst/>
              <a:latin typeface="Euphemia" panose="020B0503040102020104" pitchFamily="34" charset="0"/>
            </a:endParaRPr>
          </a:p>
          <a:p>
            <a:pPr fontAlgn="ctr">
              <a:spcBef>
                <a:spcPts val="0"/>
              </a:spcBef>
            </a:pPr>
            <a:r>
              <a:rPr lang="en-US" b="1" dirty="0" smtClean="0">
                <a:solidFill>
                  <a:schemeClr val="accent6"/>
                </a:solidFill>
                <a:latin typeface="Euphemia" panose="020B0503040102020104" pitchFamily="34" charset="0"/>
              </a:rPr>
              <a:t>Increased</a:t>
            </a:r>
            <a:r>
              <a:rPr lang="en-US" dirty="0" smtClean="0">
                <a:latin typeface="Euphemia" panose="020B0503040102020104" pitchFamily="34" charset="0"/>
              </a:rPr>
              <a:t> </a:t>
            </a:r>
            <a:endParaRPr lang="en-US" dirty="0">
              <a:latin typeface="Euphemia" panose="020B0503040102020104" pitchFamily="34" charset="0"/>
            </a:endParaRPr>
          </a:p>
          <a:p>
            <a:pPr lvl="1" fontAlgn="ctr">
              <a:spcBef>
                <a:spcPts val="0"/>
              </a:spcBef>
            </a:pPr>
            <a:r>
              <a:rPr lang="en-US" dirty="0" smtClean="0">
                <a:latin typeface="Euphemia" panose="020B0503040102020104" pitchFamily="34" charset="0"/>
              </a:rPr>
              <a:t>Anxiety/depression/loneliness/substance use</a:t>
            </a:r>
            <a:endParaRPr lang="en-US" dirty="0">
              <a:latin typeface="Euphemia" panose="020B0503040102020104" pitchFamily="34" charset="0"/>
            </a:endParaRPr>
          </a:p>
          <a:p>
            <a:pPr lvl="1" fontAlgn="ctr">
              <a:spcBef>
                <a:spcPts val="0"/>
              </a:spcBef>
            </a:pPr>
            <a:r>
              <a:rPr lang="en-US" dirty="0">
                <a:latin typeface="Euphemia" panose="020B0503040102020104" pitchFamily="34" charset="0"/>
              </a:rPr>
              <a:t>Advocating for self</a:t>
            </a:r>
          </a:p>
          <a:p>
            <a:pPr rtl="0" fontAlgn="ctr">
              <a:spcBef>
                <a:spcPts val="0"/>
              </a:spcBef>
              <a:spcAft>
                <a:spcPts val="0"/>
              </a:spcAft>
              <a:buFont typeface="Arial" panose="020B0604020202020204" pitchFamily="34" charset="0"/>
              <a:buChar char="•"/>
            </a:pPr>
            <a:r>
              <a:rPr lang="en-US" b="1" dirty="0" smtClean="0">
                <a:solidFill>
                  <a:schemeClr val="accent6"/>
                </a:solidFill>
                <a:effectLst/>
                <a:latin typeface="Euphemia" panose="020B0503040102020104" pitchFamily="34" charset="0"/>
              </a:rPr>
              <a:t>Isolation</a:t>
            </a:r>
            <a:r>
              <a:rPr lang="en-US" b="1" dirty="0" smtClean="0">
                <a:effectLst/>
                <a:latin typeface="Euphemia" panose="020B0503040102020104" pitchFamily="34" charset="0"/>
              </a:rPr>
              <a:t> - </a:t>
            </a:r>
            <a:r>
              <a:rPr lang="en-US" dirty="0" smtClean="0">
                <a:effectLst/>
                <a:latin typeface="Euphemia" panose="020B0503040102020104" pitchFamily="34" charset="0"/>
              </a:rPr>
              <a:t>Visitation </a:t>
            </a:r>
            <a:r>
              <a:rPr lang="en-US" dirty="0">
                <a:effectLst/>
                <a:latin typeface="Euphemia" panose="020B0503040102020104" pitchFamily="34" charset="0"/>
              </a:rPr>
              <a:t>limitations/impacts</a:t>
            </a:r>
          </a:p>
          <a:p>
            <a:pPr fontAlgn="ctr">
              <a:spcBef>
                <a:spcPts val="0"/>
              </a:spcBef>
            </a:pPr>
            <a:r>
              <a:rPr lang="en-US" b="1" dirty="0" smtClean="0">
                <a:solidFill>
                  <a:schemeClr val="accent6"/>
                </a:solidFill>
                <a:latin typeface="Euphemia" panose="020B0503040102020104" pitchFamily="34" charset="0"/>
              </a:rPr>
              <a:t>Resource Challenges</a:t>
            </a:r>
          </a:p>
          <a:p>
            <a:pPr lvl="1" fontAlgn="ctr">
              <a:spcBef>
                <a:spcPts val="0"/>
              </a:spcBef>
            </a:pPr>
            <a:r>
              <a:rPr lang="en-US" dirty="0" smtClean="0">
                <a:latin typeface="Euphemia" panose="020B0503040102020104" pitchFamily="34" charset="0"/>
              </a:rPr>
              <a:t>Less funding for supports/services</a:t>
            </a:r>
          </a:p>
          <a:p>
            <a:pPr lvl="1" fontAlgn="ctr">
              <a:spcBef>
                <a:spcPts val="0"/>
              </a:spcBef>
            </a:pPr>
            <a:r>
              <a:rPr lang="en-US" dirty="0" smtClean="0">
                <a:latin typeface="Euphemia" panose="020B0503040102020104" pitchFamily="34" charset="0"/>
              </a:rPr>
              <a:t>Major staff shortages</a:t>
            </a:r>
          </a:p>
          <a:p>
            <a:pPr fontAlgn="ctr">
              <a:spcBef>
                <a:spcPts val="0"/>
              </a:spcBef>
            </a:pPr>
            <a:r>
              <a:rPr lang="en-US" b="1" dirty="0" smtClean="0">
                <a:solidFill>
                  <a:schemeClr val="accent6"/>
                </a:solidFill>
                <a:latin typeface="Euphemia" panose="020B0503040102020104" pitchFamily="34" charset="0"/>
              </a:rPr>
              <a:t>Decreased/limited collaboration</a:t>
            </a:r>
          </a:p>
          <a:p>
            <a:pPr lvl="1" fontAlgn="ctr">
              <a:spcBef>
                <a:spcPts val="0"/>
              </a:spcBef>
            </a:pPr>
            <a:r>
              <a:rPr lang="en-US" dirty="0" smtClean="0">
                <a:latin typeface="Euphemia" panose="020B0503040102020104" pitchFamily="34" charset="0"/>
              </a:rPr>
              <a:t>Therapeutic teams/support structures dismantled</a:t>
            </a:r>
          </a:p>
          <a:p>
            <a:pPr lvl="1" fontAlgn="ctr">
              <a:spcBef>
                <a:spcPts val="0"/>
              </a:spcBef>
            </a:pPr>
            <a:r>
              <a:rPr lang="en-US" dirty="0" smtClean="0">
                <a:latin typeface="Euphemia" panose="020B0503040102020104" pitchFamily="34" charset="0"/>
              </a:rPr>
              <a:t>With doctors/MH providers</a:t>
            </a:r>
          </a:p>
          <a:p>
            <a:pPr fontAlgn="ctr">
              <a:spcBef>
                <a:spcPts val="0"/>
              </a:spcBef>
            </a:pPr>
            <a:r>
              <a:rPr lang="en-US" b="1" dirty="0" smtClean="0">
                <a:solidFill>
                  <a:schemeClr val="accent6"/>
                </a:solidFill>
                <a:latin typeface="Euphemia" panose="020B0503040102020104" pitchFamily="34" charset="0"/>
              </a:rPr>
              <a:t>Insufficient knowledge/scientific data </a:t>
            </a:r>
            <a:r>
              <a:rPr lang="en-US" dirty="0" smtClean="0">
                <a:latin typeface="Euphemia" panose="020B0503040102020104" pitchFamily="34" charset="0"/>
              </a:rPr>
              <a:t>to guide safety/medical protocols</a:t>
            </a:r>
          </a:p>
          <a:p>
            <a:pPr fontAlgn="ctr">
              <a:spcBef>
                <a:spcPts val="0"/>
              </a:spcBef>
            </a:pPr>
            <a:r>
              <a:rPr lang="en-US" b="1" dirty="0" smtClean="0">
                <a:solidFill>
                  <a:schemeClr val="accent6"/>
                </a:solidFill>
                <a:latin typeface="Euphemia" panose="020B0503040102020104" pitchFamily="34" charset="0"/>
              </a:rPr>
              <a:t>Ever-changing</a:t>
            </a:r>
            <a:r>
              <a:rPr lang="en-US" dirty="0" smtClean="0">
                <a:latin typeface="Euphemia" panose="020B0503040102020104" pitchFamily="34" charset="0"/>
              </a:rPr>
              <a:t> </a:t>
            </a:r>
            <a:r>
              <a:rPr lang="en-US" dirty="0">
                <a:latin typeface="Euphemia" panose="020B0503040102020104" pitchFamily="34" charset="0"/>
              </a:rPr>
              <a:t>policies and info</a:t>
            </a:r>
          </a:p>
          <a:p>
            <a:endParaRPr lang="en-US" dirty="0"/>
          </a:p>
        </p:txBody>
      </p:sp>
      <p:graphicFrame>
        <p:nvGraphicFramePr>
          <p:cNvPr id="11" name="Content Placeholder 10">
            <a:extLst>
              <a:ext uri="{FF2B5EF4-FFF2-40B4-BE49-F238E27FC236}">
                <a16:creationId xmlns:a16="http://schemas.microsoft.com/office/drawing/2014/main" id="{532F6434-4AD3-4889-BB0C-E51CE9CA4EE2}"/>
              </a:ext>
            </a:extLst>
          </p:cNvPr>
          <p:cNvGraphicFramePr>
            <a:graphicFrameLocks noGrp="1"/>
          </p:cNvGraphicFramePr>
          <p:nvPr>
            <p:ph sz="quarter" idx="4"/>
            <p:extLst>
              <p:ext uri="{D42A27DB-BD31-4B8C-83A1-F6EECF244321}">
                <p14:modId xmlns:p14="http://schemas.microsoft.com/office/powerpoint/2010/main" val="3715743255"/>
              </p:ext>
            </p:extLst>
          </p:nvPr>
        </p:nvGraphicFramePr>
        <p:xfrm>
          <a:off x="7352359" y="533400"/>
          <a:ext cx="4017964"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AF7D3DAD-5064-4539-A5A2-992EE3FCD54F}"/>
              </a:ext>
            </a:extLst>
          </p:cNvPr>
          <p:cNvSpPr txBox="1"/>
          <p:nvPr/>
        </p:nvSpPr>
        <p:spPr>
          <a:xfrm>
            <a:off x="7163374" y="609600"/>
            <a:ext cx="1524000" cy="674031"/>
          </a:xfrm>
          <a:prstGeom prst="rect">
            <a:avLst/>
          </a:prstGeom>
          <a:noFill/>
        </p:spPr>
        <p:txBody>
          <a:bodyPr wrap="square" rtlCol="0">
            <a:spAutoFit/>
          </a:bodyPr>
          <a:lstStyle/>
          <a:p>
            <a:pPr>
              <a:lnSpc>
                <a:spcPct val="90000"/>
              </a:lnSpc>
            </a:pPr>
            <a:r>
              <a:rPr lang="en-US" sz="1400" dirty="0"/>
              <a:t>29% reduced household income</a:t>
            </a:r>
          </a:p>
        </p:txBody>
      </p:sp>
      <p:graphicFrame>
        <p:nvGraphicFramePr>
          <p:cNvPr id="8" name="Content Placeholder 2">
            <a:extLst>
              <a:ext uri="{FF2B5EF4-FFF2-40B4-BE49-F238E27FC236}">
                <a16:creationId xmlns:a16="http://schemas.microsoft.com/office/drawing/2014/main" id="{C11DE288-4A73-4F38-96E6-B90E4A0186E7}"/>
              </a:ext>
            </a:extLst>
          </p:cNvPr>
          <p:cNvGraphicFramePr>
            <a:graphicFrameLocks/>
          </p:cNvGraphicFramePr>
          <p:nvPr>
            <p:extLst>
              <p:ext uri="{D42A27DB-BD31-4B8C-83A1-F6EECF244321}">
                <p14:modId xmlns:p14="http://schemas.microsoft.com/office/powerpoint/2010/main" val="757821056"/>
              </p:ext>
            </p:extLst>
          </p:nvPr>
        </p:nvGraphicFramePr>
        <p:xfrm>
          <a:off x="6475412" y="3352800"/>
          <a:ext cx="4800600" cy="342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8451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8" y="152400"/>
            <a:ext cx="9601200" cy="533400"/>
          </a:xfrm>
        </p:spPr>
        <p:txBody>
          <a:bodyPr>
            <a:normAutofit fontScale="90000"/>
          </a:bodyPr>
          <a:lstStyle/>
          <a:p>
            <a:r>
              <a:rPr lang="en-US" dirty="0" smtClean="0"/>
              <a:t>Additional Emergencies/trauma</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149667413"/>
              </p:ext>
            </p:extLst>
          </p:nvPr>
        </p:nvGraphicFramePr>
        <p:xfrm>
          <a:off x="760412" y="685800"/>
          <a:ext cx="10287000" cy="2248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379413" y="3124201"/>
            <a:ext cx="5257800" cy="3048000"/>
          </a:xfrm>
        </p:spPr>
        <p:txBody>
          <a:bodyPr>
            <a:normAutofit fontScale="92500" lnSpcReduction="20000"/>
          </a:bodyPr>
          <a:lstStyle/>
          <a:p>
            <a:r>
              <a:rPr lang="en-US" dirty="0"/>
              <a:t>Loss of home/living situation</a:t>
            </a:r>
          </a:p>
          <a:p>
            <a:r>
              <a:rPr lang="en-US" dirty="0"/>
              <a:t>Displacement to another city/area</a:t>
            </a:r>
          </a:p>
          <a:p>
            <a:r>
              <a:rPr lang="en-US" dirty="0"/>
              <a:t>Family/staff moved or no longer nearby [temp or long term]</a:t>
            </a:r>
          </a:p>
          <a:p>
            <a:r>
              <a:rPr lang="en-US" dirty="0"/>
              <a:t>Loss of work/day activities</a:t>
            </a:r>
          </a:p>
          <a:p>
            <a:r>
              <a:rPr lang="en-US" dirty="0"/>
              <a:t>Friends moved</a:t>
            </a:r>
          </a:p>
          <a:p>
            <a:r>
              <a:rPr lang="en-US" dirty="0"/>
              <a:t>Community activities changed or no longer available</a:t>
            </a:r>
          </a:p>
          <a:p>
            <a:endParaRPr lang="en-US" dirty="0"/>
          </a:p>
        </p:txBody>
      </p:sp>
      <p:graphicFrame>
        <p:nvGraphicFramePr>
          <p:cNvPr id="6" name="Content Placeholder 9">
            <a:extLst>
              <a:ext uri="{FF2B5EF4-FFF2-40B4-BE49-F238E27FC236}">
                <a16:creationId xmlns:a16="http://schemas.microsoft.com/office/drawing/2014/main" id="{4DA89515-150B-4EA1-A98D-6B3162E5BF36}"/>
              </a:ext>
            </a:extLst>
          </p:cNvPr>
          <p:cNvGraphicFramePr>
            <a:graphicFrameLocks/>
          </p:cNvGraphicFramePr>
          <p:nvPr>
            <p:extLst>
              <p:ext uri="{D42A27DB-BD31-4B8C-83A1-F6EECF244321}">
                <p14:modId xmlns:p14="http://schemas.microsoft.com/office/powerpoint/2010/main" val="3447367230"/>
              </p:ext>
            </p:extLst>
          </p:nvPr>
        </p:nvGraphicFramePr>
        <p:xfrm>
          <a:off x="6018212" y="2590800"/>
          <a:ext cx="5562600" cy="422830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8074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381000"/>
            <a:ext cx="11963400" cy="685800"/>
          </a:xfrm>
        </p:spPr>
        <p:txBody>
          <a:bodyPr/>
          <a:lstStyle/>
          <a:p>
            <a:r>
              <a:rPr lang="en-US" dirty="0"/>
              <a:t>Emerging Themes for </a:t>
            </a:r>
            <a:r>
              <a:rPr lang="en-US" dirty="0" smtClean="0"/>
              <a:t>Louisiana Recipients/Families/Staff</a:t>
            </a:r>
            <a:endParaRPr lang="en-US" dirty="0"/>
          </a:p>
        </p:txBody>
      </p:sp>
      <p:sp>
        <p:nvSpPr>
          <p:cNvPr id="3" name="Content Placeholder 2"/>
          <p:cNvSpPr>
            <a:spLocks noGrp="1"/>
          </p:cNvSpPr>
          <p:nvPr>
            <p:ph idx="1"/>
          </p:nvPr>
        </p:nvSpPr>
        <p:spPr>
          <a:xfrm>
            <a:off x="379412" y="1143000"/>
            <a:ext cx="11321811" cy="5609631"/>
          </a:xfrm>
        </p:spPr>
        <p:txBody>
          <a:bodyPr>
            <a:normAutofit lnSpcReduction="10000"/>
          </a:bodyPr>
          <a:lstStyle/>
          <a:p>
            <a:r>
              <a:rPr lang="en-US" b="1" dirty="0" smtClean="0">
                <a:solidFill>
                  <a:schemeClr val="accent6"/>
                </a:solidFill>
              </a:rPr>
              <a:t>Everyone was impacted</a:t>
            </a:r>
            <a:r>
              <a:rPr lang="en-US" dirty="0" smtClean="0"/>
              <a:t>: </a:t>
            </a:r>
          </a:p>
          <a:p>
            <a:pPr lvl="1"/>
            <a:r>
              <a:rPr lang="en-US" dirty="0" smtClean="0"/>
              <a:t>family </a:t>
            </a:r>
            <a:r>
              <a:rPr lang="en-US" dirty="0"/>
              <a:t>members/caregivers struggled with the same concerns and </a:t>
            </a:r>
            <a:r>
              <a:rPr lang="en-US" dirty="0" smtClean="0"/>
              <a:t>uncertainty</a:t>
            </a:r>
          </a:p>
          <a:p>
            <a:pPr lvl="1"/>
            <a:r>
              <a:rPr lang="en-US" dirty="0" smtClean="0"/>
              <a:t>Supporters/system administrators impacted</a:t>
            </a:r>
            <a:endParaRPr lang="en-US" dirty="0"/>
          </a:p>
          <a:p>
            <a:r>
              <a:rPr lang="en-US" b="1" dirty="0">
                <a:solidFill>
                  <a:schemeClr val="accent6"/>
                </a:solidFill>
              </a:rPr>
              <a:t>Balancing</a:t>
            </a:r>
            <a:r>
              <a:rPr lang="en-US" dirty="0"/>
              <a:t> </a:t>
            </a:r>
            <a:r>
              <a:rPr lang="en-US" dirty="0" smtClean="0"/>
              <a:t>support to meet </a:t>
            </a:r>
            <a:r>
              <a:rPr lang="en-US" dirty="0"/>
              <a:t>wellness and self-care needs and other seemingly “more urgent” needs</a:t>
            </a:r>
          </a:p>
          <a:p>
            <a:r>
              <a:rPr lang="en-US" b="1" dirty="0" smtClean="0">
                <a:solidFill>
                  <a:schemeClr val="accent6"/>
                </a:solidFill>
              </a:rPr>
              <a:t>Loss/changes</a:t>
            </a:r>
            <a:r>
              <a:rPr lang="en-US" dirty="0" smtClean="0"/>
              <a:t> in service access</a:t>
            </a:r>
          </a:p>
          <a:p>
            <a:r>
              <a:rPr lang="en-US" dirty="0" smtClean="0"/>
              <a:t>Changes in rules/policies/procedures</a:t>
            </a:r>
            <a:endParaRPr lang="en-US" dirty="0"/>
          </a:p>
          <a:p>
            <a:r>
              <a:rPr lang="en-US" b="1" dirty="0">
                <a:solidFill>
                  <a:schemeClr val="accent6"/>
                </a:solidFill>
              </a:rPr>
              <a:t>Communication struggles initially</a:t>
            </a:r>
          </a:p>
          <a:p>
            <a:pPr lvl="1"/>
            <a:r>
              <a:rPr lang="en-US" dirty="0"/>
              <a:t>What can the individual with IDD understand</a:t>
            </a:r>
          </a:p>
          <a:p>
            <a:pPr lvl="1"/>
            <a:r>
              <a:rPr lang="en-US" dirty="0"/>
              <a:t>How much to discuss with and in front of the individual </a:t>
            </a:r>
          </a:p>
          <a:p>
            <a:pPr lvl="1"/>
            <a:r>
              <a:rPr lang="en-US" dirty="0"/>
              <a:t>How much news to watch</a:t>
            </a:r>
          </a:p>
          <a:p>
            <a:pPr lvl="1"/>
            <a:r>
              <a:rPr lang="en-US" dirty="0"/>
              <a:t>How to best give control to the individual in the situation</a:t>
            </a:r>
          </a:p>
          <a:p>
            <a:pPr lvl="1"/>
            <a:r>
              <a:rPr lang="en-US" dirty="0"/>
              <a:t>Changing situations and </a:t>
            </a:r>
            <a:r>
              <a:rPr lang="en-US" dirty="0" smtClean="0"/>
              <a:t>expectations</a:t>
            </a:r>
          </a:p>
          <a:p>
            <a:pPr lvl="1"/>
            <a:r>
              <a:rPr lang="en-US" dirty="0" smtClean="0"/>
              <a:t>How to best communicate what could be complicated information</a:t>
            </a:r>
          </a:p>
          <a:p>
            <a:pPr lvl="1"/>
            <a:r>
              <a:rPr lang="en-US" dirty="0" smtClean="0"/>
              <a:t>Information from multiple systems/sources</a:t>
            </a:r>
            <a:endParaRPr lang="en-US" dirty="0"/>
          </a:p>
        </p:txBody>
      </p:sp>
    </p:spTree>
    <p:extLst>
      <p:ext uri="{BB962C8B-B14F-4D97-AF65-F5344CB8AC3E}">
        <p14:creationId xmlns:p14="http://schemas.microsoft.com/office/powerpoint/2010/main" val="310768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A156-4906-4445-ABA4-99B4E16E8351}"/>
              </a:ext>
            </a:extLst>
          </p:cNvPr>
          <p:cNvSpPr>
            <a:spLocks noGrp="1"/>
          </p:cNvSpPr>
          <p:nvPr>
            <p:ph type="title"/>
          </p:nvPr>
        </p:nvSpPr>
        <p:spPr/>
        <p:txBody>
          <a:bodyPr/>
          <a:lstStyle/>
          <a:p>
            <a:r>
              <a:rPr lang="en-US" dirty="0"/>
              <a:t>Opportunities &amp; Growth Through the Pandemic</a:t>
            </a:r>
          </a:p>
        </p:txBody>
      </p:sp>
      <p:sp>
        <p:nvSpPr>
          <p:cNvPr id="4" name="Content Placeholder 3">
            <a:extLst>
              <a:ext uri="{FF2B5EF4-FFF2-40B4-BE49-F238E27FC236}">
                <a16:creationId xmlns:a16="http://schemas.microsoft.com/office/drawing/2014/main" id="{43C454AF-1549-482D-AAB0-59CA670B0D25}"/>
              </a:ext>
            </a:extLst>
          </p:cNvPr>
          <p:cNvSpPr>
            <a:spLocks noGrp="1"/>
          </p:cNvSpPr>
          <p:nvPr>
            <p:ph sz="half" idx="2"/>
          </p:nvPr>
        </p:nvSpPr>
        <p:spPr>
          <a:xfrm>
            <a:off x="379412" y="1676400"/>
            <a:ext cx="5615543" cy="4876799"/>
          </a:xfrm>
        </p:spPr>
        <p:txBody>
          <a:bodyPr>
            <a:normAutofit/>
          </a:bodyPr>
          <a:lstStyle/>
          <a:p>
            <a:pPr>
              <a:spcBef>
                <a:spcPts val="0"/>
              </a:spcBef>
            </a:pPr>
            <a:r>
              <a:rPr lang="en-US" sz="2400" dirty="0"/>
              <a:t>New </a:t>
            </a:r>
            <a:r>
              <a:rPr lang="en-US" sz="2400" b="1" dirty="0">
                <a:solidFill>
                  <a:schemeClr val="accent6"/>
                </a:solidFill>
              </a:rPr>
              <a:t>connections/shared</a:t>
            </a:r>
            <a:r>
              <a:rPr lang="en-US" sz="2400" dirty="0"/>
              <a:t> </a:t>
            </a:r>
            <a:r>
              <a:rPr lang="en-US" sz="2400" dirty="0" smtClean="0"/>
              <a:t>experiences</a:t>
            </a:r>
            <a:endParaRPr lang="en-US" sz="2400" dirty="0"/>
          </a:p>
          <a:p>
            <a:pPr>
              <a:spcBef>
                <a:spcPts val="0"/>
              </a:spcBef>
            </a:pPr>
            <a:r>
              <a:rPr lang="en-US" sz="2400" dirty="0"/>
              <a:t>New/</a:t>
            </a:r>
            <a:r>
              <a:rPr lang="en-US" sz="2400" b="1" dirty="0">
                <a:solidFill>
                  <a:schemeClr val="accent6"/>
                </a:solidFill>
              </a:rPr>
              <a:t>Innovative</a:t>
            </a:r>
            <a:r>
              <a:rPr lang="en-US" sz="2400" b="1" dirty="0"/>
              <a:t> </a:t>
            </a:r>
            <a:r>
              <a:rPr lang="en-US" sz="2400" dirty="0" smtClean="0"/>
              <a:t>services</a:t>
            </a:r>
            <a:endParaRPr lang="en-US" sz="2400" dirty="0"/>
          </a:p>
          <a:p>
            <a:pPr>
              <a:spcBef>
                <a:spcPts val="0"/>
              </a:spcBef>
            </a:pPr>
            <a:r>
              <a:rPr lang="en-US" sz="2400" dirty="0"/>
              <a:t>Greater access to </a:t>
            </a:r>
            <a:r>
              <a:rPr lang="en-US" sz="2400" b="1" dirty="0">
                <a:solidFill>
                  <a:schemeClr val="accent6"/>
                </a:solidFill>
              </a:rPr>
              <a:t>technology</a:t>
            </a:r>
            <a:r>
              <a:rPr lang="en-US" sz="2400" dirty="0"/>
              <a:t> options</a:t>
            </a:r>
          </a:p>
          <a:p>
            <a:pPr lvl="1">
              <a:spcBef>
                <a:spcPts val="0"/>
              </a:spcBef>
            </a:pPr>
            <a:r>
              <a:rPr lang="en-US" dirty="0"/>
              <a:t>Remote supports</a:t>
            </a:r>
          </a:p>
          <a:p>
            <a:pPr lvl="1">
              <a:spcBef>
                <a:spcPts val="0"/>
              </a:spcBef>
            </a:pPr>
            <a:r>
              <a:rPr lang="en-US" dirty="0"/>
              <a:t>Virtual access </a:t>
            </a:r>
            <a:r>
              <a:rPr lang="en-US" dirty="0" smtClean="0"/>
              <a:t>options</a:t>
            </a:r>
            <a:endParaRPr lang="en-US" dirty="0"/>
          </a:p>
          <a:p>
            <a:pPr>
              <a:spcBef>
                <a:spcPts val="0"/>
              </a:spcBef>
            </a:pPr>
            <a:r>
              <a:rPr lang="en-US" sz="2400" dirty="0"/>
              <a:t>More focus on </a:t>
            </a:r>
            <a:r>
              <a:rPr lang="en-US" sz="2400" b="1" dirty="0">
                <a:solidFill>
                  <a:schemeClr val="accent6"/>
                </a:solidFill>
              </a:rPr>
              <a:t>communication</a:t>
            </a:r>
            <a:r>
              <a:rPr lang="en-US" sz="2400" b="1" dirty="0"/>
              <a:t> </a:t>
            </a:r>
          </a:p>
          <a:p>
            <a:pPr>
              <a:spcBef>
                <a:spcPts val="0"/>
              </a:spcBef>
            </a:pPr>
            <a:r>
              <a:rPr lang="en-US" sz="2400" dirty="0"/>
              <a:t>Increased </a:t>
            </a:r>
            <a:r>
              <a:rPr lang="en-US" sz="2400" b="1" dirty="0">
                <a:solidFill>
                  <a:schemeClr val="accent6"/>
                </a:solidFill>
              </a:rPr>
              <a:t>flexibility</a:t>
            </a:r>
            <a:r>
              <a:rPr lang="en-US" sz="2400" dirty="0"/>
              <a:t> in </a:t>
            </a:r>
            <a:r>
              <a:rPr lang="en-US" sz="2400" dirty="0" smtClean="0"/>
              <a:t>system/services</a:t>
            </a:r>
            <a:endParaRPr lang="en-US" sz="2400" dirty="0"/>
          </a:p>
          <a:p>
            <a:pPr>
              <a:spcBef>
                <a:spcPts val="0"/>
              </a:spcBef>
            </a:pPr>
            <a:r>
              <a:rPr lang="en-US" sz="2400" b="1" dirty="0">
                <a:solidFill>
                  <a:schemeClr val="accent6"/>
                </a:solidFill>
              </a:rPr>
              <a:t>Telehealth</a:t>
            </a:r>
            <a:r>
              <a:rPr lang="en-US" sz="2400" dirty="0"/>
              <a:t> </a:t>
            </a:r>
            <a:endParaRPr lang="en-US" sz="2400" dirty="0" smtClean="0"/>
          </a:p>
          <a:p>
            <a:pPr lvl="1">
              <a:spcBef>
                <a:spcPts val="0"/>
              </a:spcBef>
            </a:pPr>
            <a:r>
              <a:rPr lang="en-US" sz="2200" dirty="0"/>
              <a:t>A</a:t>
            </a:r>
            <a:r>
              <a:rPr lang="en-US" sz="2200" dirty="0" smtClean="0"/>
              <a:t>llowed </a:t>
            </a:r>
            <a:r>
              <a:rPr lang="en-US" sz="2200" dirty="0"/>
              <a:t>professional to see person’s home and supports </a:t>
            </a:r>
            <a:endParaRPr lang="en-US" sz="2200" dirty="0" smtClean="0"/>
          </a:p>
          <a:p>
            <a:pPr lvl="1">
              <a:spcBef>
                <a:spcPts val="0"/>
              </a:spcBef>
            </a:pPr>
            <a:r>
              <a:rPr lang="en-US" sz="2200" dirty="0" smtClean="0"/>
              <a:t>Increased access for some people</a:t>
            </a:r>
          </a:p>
          <a:p>
            <a:pPr lvl="1">
              <a:spcBef>
                <a:spcPts val="0"/>
              </a:spcBef>
            </a:pPr>
            <a:r>
              <a:rPr lang="en-US" sz="2200" dirty="0" smtClean="0"/>
              <a:t>Decreases transportation impacts/time</a:t>
            </a:r>
          </a:p>
          <a:p>
            <a:pPr lvl="1">
              <a:spcBef>
                <a:spcPts val="0"/>
              </a:spcBef>
            </a:pPr>
            <a:r>
              <a:rPr lang="en-US" sz="2200" dirty="0" smtClean="0"/>
              <a:t>Reach more people in more places</a:t>
            </a:r>
            <a:endParaRPr lang="en-US" dirty="0"/>
          </a:p>
          <a:p>
            <a:pPr>
              <a:spcBef>
                <a:spcPts val="0"/>
              </a:spcBef>
            </a:pPr>
            <a:endParaRPr lang="en-US" dirty="0"/>
          </a:p>
        </p:txBody>
      </p:sp>
      <p:graphicFrame>
        <p:nvGraphicFramePr>
          <p:cNvPr id="9" name="Content Placeholder 8">
            <a:extLst>
              <a:ext uri="{FF2B5EF4-FFF2-40B4-BE49-F238E27FC236}">
                <a16:creationId xmlns:a16="http://schemas.microsoft.com/office/drawing/2014/main" id="{0944E3CE-CB67-4EC8-8D74-4DDFA67AE2F6}"/>
              </a:ext>
            </a:extLst>
          </p:cNvPr>
          <p:cNvGraphicFramePr>
            <a:graphicFrameLocks noGrp="1"/>
          </p:cNvGraphicFramePr>
          <p:nvPr>
            <p:ph sz="quarter" idx="4"/>
            <p:extLst>
              <p:ext uri="{D42A27DB-BD31-4B8C-83A1-F6EECF244321}">
                <p14:modId xmlns:p14="http://schemas.microsoft.com/office/powerpoint/2010/main" val="1255509274"/>
              </p:ext>
            </p:extLst>
          </p:nvPr>
        </p:nvGraphicFramePr>
        <p:xfrm>
          <a:off x="6191250" y="1295400"/>
          <a:ext cx="5313362"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26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9601200" cy="762000"/>
          </a:xfrm>
        </p:spPr>
        <p:txBody>
          <a:bodyPr/>
          <a:lstStyle/>
          <a:p>
            <a:r>
              <a:rPr lang="en-US" dirty="0" smtClean="0"/>
              <a:t>Louisiana Innovations/Growth since 2020</a:t>
            </a:r>
            <a:endParaRPr lang="en-US" dirty="0"/>
          </a:p>
        </p:txBody>
      </p:sp>
      <p:sp>
        <p:nvSpPr>
          <p:cNvPr id="3" name="Content Placeholder 2"/>
          <p:cNvSpPr>
            <a:spLocks noGrp="1"/>
          </p:cNvSpPr>
          <p:nvPr>
            <p:ph idx="1"/>
          </p:nvPr>
        </p:nvSpPr>
        <p:spPr>
          <a:xfrm>
            <a:off x="684212" y="685800"/>
            <a:ext cx="10210801" cy="6172200"/>
          </a:xfrm>
        </p:spPr>
        <p:txBody>
          <a:bodyPr>
            <a:normAutofit lnSpcReduction="10000"/>
          </a:bodyPr>
          <a:lstStyle/>
          <a:p>
            <a:r>
              <a:rPr lang="en-US" b="1" dirty="0" smtClean="0">
                <a:solidFill>
                  <a:schemeClr val="accent6"/>
                </a:solidFill>
              </a:rPr>
              <a:t>Virtual options </a:t>
            </a:r>
            <a:r>
              <a:rPr lang="en-US" dirty="0" smtClean="0"/>
              <a:t>across several service/support options</a:t>
            </a:r>
          </a:p>
          <a:p>
            <a:pPr lvl="1"/>
            <a:r>
              <a:rPr lang="en-US" dirty="0" smtClean="0"/>
              <a:t>Day activities</a:t>
            </a:r>
          </a:p>
          <a:p>
            <a:pPr lvl="1"/>
            <a:r>
              <a:rPr lang="en-US" dirty="0" smtClean="0"/>
              <a:t>Health/behavioral health services</a:t>
            </a:r>
          </a:p>
          <a:p>
            <a:pPr lvl="1"/>
            <a:r>
              <a:rPr lang="en-US" dirty="0" smtClean="0"/>
              <a:t>Support coordination</a:t>
            </a:r>
          </a:p>
          <a:p>
            <a:pPr lvl="1"/>
            <a:r>
              <a:rPr lang="en-US" dirty="0" smtClean="0"/>
              <a:t>Training/education</a:t>
            </a:r>
          </a:p>
          <a:p>
            <a:r>
              <a:rPr lang="en-US" dirty="0" smtClean="0"/>
              <a:t>Other </a:t>
            </a:r>
            <a:r>
              <a:rPr lang="en-US" b="1" dirty="0" smtClean="0">
                <a:solidFill>
                  <a:schemeClr val="accent6"/>
                </a:solidFill>
              </a:rPr>
              <a:t>flexibilities</a:t>
            </a:r>
            <a:r>
              <a:rPr lang="en-US" dirty="0" smtClean="0"/>
              <a:t> implemented 	</a:t>
            </a:r>
          </a:p>
          <a:p>
            <a:pPr lvl="1"/>
            <a:r>
              <a:rPr lang="en-US" dirty="0" smtClean="0"/>
              <a:t>Family has paid staff</a:t>
            </a:r>
          </a:p>
          <a:p>
            <a:pPr lvl="1"/>
            <a:r>
              <a:rPr lang="en-US" dirty="0" smtClean="0"/>
              <a:t>MIHC</a:t>
            </a:r>
          </a:p>
          <a:p>
            <a:pPr lvl="1"/>
            <a:r>
              <a:rPr lang="en-US" dirty="0" smtClean="0"/>
              <a:t>Staff support/hours</a:t>
            </a:r>
          </a:p>
          <a:p>
            <a:pPr lvl="1"/>
            <a:r>
              <a:rPr lang="en-US" dirty="0" smtClean="0"/>
              <a:t>Telehealth as continued option</a:t>
            </a:r>
          </a:p>
          <a:p>
            <a:r>
              <a:rPr lang="en-US" dirty="0" smtClean="0"/>
              <a:t>Access to </a:t>
            </a:r>
            <a:r>
              <a:rPr lang="en-US" b="1" dirty="0" smtClean="0">
                <a:solidFill>
                  <a:schemeClr val="accent6"/>
                </a:solidFill>
              </a:rPr>
              <a:t>additional funding </a:t>
            </a:r>
            <a:r>
              <a:rPr lang="en-US" dirty="0" smtClean="0"/>
              <a:t>to improve/enhance options</a:t>
            </a:r>
          </a:p>
          <a:p>
            <a:r>
              <a:rPr lang="en-US" b="1" dirty="0" smtClean="0">
                <a:solidFill>
                  <a:schemeClr val="accent6"/>
                </a:solidFill>
              </a:rPr>
              <a:t>Money Follows the Person/My Place </a:t>
            </a:r>
            <a:r>
              <a:rPr lang="en-US" dirty="0" smtClean="0"/>
              <a:t>reauthorized with greater flexibility</a:t>
            </a:r>
          </a:p>
          <a:p>
            <a:r>
              <a:rPr lang="en-US" b="1" dirty="0" smtClean="0">
                <a:solidFill>
                  <a:schemeClr val="accent6"/>
                </a:solidFill>
              </a:rPr>
              <a:t>Resource Center adaptations </a:t>
            </a:r>
            <a:r>
              <a:rPr lang="en-US" dirty="0" smtClean="0"/>
              <a:t>to broaden reach</a:t>
            </a:r>
          </a:p>
          <a:p>
            <a:pPr lvl="1"/>
            <a:r>
              <a:rPr lang="en-US" dirty="0" smtClean="0"/>
              <a:t>Telehealth/virtual activities</a:t>
            </a:r>
          </a:p>
          <a:p>
            <a:pPr lvl="1"/>
            <a:r>
              <a:rPr lang="en-US" dirty="0" smtClean="0"/>
              <a:t>Increased focus on wellness</a:t>
            </a:r>
            <a:endParaRPr lang="en-US" dirty="0"/>
          </a:p>
        </p:txBody>
      </p:sp>
    </p:spTree>
    <p:extLst>
      <p:ext uri="{BB962C8B-B14F-4D97-AF65-F5344CB8AC3E}">
        <p14:creationId xmlns:p14="http://schemas.microsoft.com/office/powerpoint/2010/main" val="238284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6D2F-CD24-4CAF-B0B7-7404C0AB813F}"/>
              </a:ext>
            </a:extLst>
          </p:cNvPr>
          <p:cNvSpPr>
            <a:spLocks noGrp="1"/>
          </p:cNvSpPr>
          <p:nvPr>
            <p:ph type="title"/>
          </p:nvPr>
        </p:nvSpPr>
        <p:spPr>
          <a:xfrm>
            <a:off x="1293812" y="390236"/>
            <a:ext cx="9601200" cy="1143000"/>
          </a:xfrm>
        </p:spPr>
        <p:txBody>
          <a:bodyPr/>
          <a:lstStyle/>
          <a:p>
            <a:r>
              <a:rPr lang="en-US" dirty="0"/>
              <a:t>Prevalence </a:t>
            </a:r>
            <a:r>
              <a:rPr lang="en-US" dirty="0" smtClean="0"/>
              <a:t>Considerations for People with IDD</a:t>
            </a:r>
            <a:endParaRPr lang="en-US" dirty="0"/>
          </a:p>
        </p:txBody>
      </p:sp>
      <p:sp>
        <p:nvSpPr>
          <p:cNvPr id="4" name="Content Placeholder 3">
            <a:extLst>
              <a:ext uri="{FF2B5EF4-FFF2-40B4-BE49-F238E27FC236}">
                <a16:creationId xmlns:a16="http://schemas.microsoft.com/office/drawing/2014/main" id="{71570FCB-B059-4277-BC9B-C6600EB60477}"/>
              </a:ext>
            </a:extLst>
          </p:cNvPr>
          <p:cNvSpPr>
            <a:spLocks noGrp="1"/>
          </p:cNvSpPr>
          <p:nvPr>
            <p:ph sz="half" idx="2"/>
          </p:nvPr>
        </p:nvSpPr>
        <p:spPr>
          <a:xfrm>
            <a:off x="531812" y="1524000"/>
            <a:ext cx="5638293" cy="5333999"/>
          </a:xfrm>
        </p:spPr>
        <p:txBody>
          <a:bodyPr>
            <a:normAutofit/>
          </a:bodyPr>
          <a:lstStyle/>
          <a:p>
            <a:r>
              <a:rPr lang="en-US" b="1" dirty="0" smtClean="0">
                <a:solidFill>
                  <a:schemeClr val="accent6"/>
                </a:solidFill>
              </a:rPr>
              <a:t>Prior to </a:t>
            </a:r>
            <a:r>
              <a:rPr lang="en-US" dirty="0" smtClean="0"/>
              <a:t>pandemic </a:t>
            </a:r>
            <a:r>
              <a:rPr lang="en-US" b="1" dirty="0" smtClean="0">
                <a:solidFill>
                  <a:schemeClr val="accent6"/>
                </a:solidFill>
              </a:rPr>
              <a:t>10xs</a:t>
            </a:r>
            <a:r>
              <a:rPr lang="en-US" dirty="0" smtClean="0"/>
              <a:t> more people in US were depressed compared to reports in 1945</a:t>
            </a:r>
            <a:endParaRPr lang="en-US" dirty="0"/>
          </a:p>
          <a:p>
            <a:r>
              <a:rPr lang="en-US" b="1" dirty="0" smtClean="0">
                <a:solidFill>
                  <a:schemeClr val="accent6"/>
                </a:solidFill>
              </a:rPr>
              <a:t>4-8%</a:t>
            </a:r>
            <a:r>
              <a:rPr lang="en-US" dirty="0" smtClean="0"/>
              <a:t> of Individuals with IDD experience mood disorder diagnoses</a:t>
            </a:r>
          </a:p>
          <a:p>
            <a:r>
              <a:rPr lang="en-US" dirty="0" smtClean="0"/>
              <a:t>Prevalence of anxiety high for those without IDD compared to other categories</a:t>
            </a:r>
          </a:p>
          <a:p>
            <a:r>
              <a:rPr lang="en-US" b="1" dirty="0" err="1">
                <a:solidFill>
                  <a:schemeClr val="accent6"/>
                </a:solidFill>
              </a:rPr>
              <a:t>Prev</a:t>
            </a:r>
            <a:r>
              <a:rPr lang="en-US" b="1" dirty="0">
                <a:solidFill>
                  <a:schemeClr val="accent6"/>
                </a:solidFill>
              </a:rPr>
              <a:t> for IDD </a:t>
            </a:r>
            <a:r>
              <a:rPr lang="en-US" dirty="0"/>
              <a:t>varies across categories</a:t>
            </a:r>
          </a:p>
          <a:p>
            <a:pPr lvl="1"/>
            <a:r>
              <a:rPr lang="en-US" dirty="0" err="1"/>
              <a:t>Approx</a:t>
            </a:r>
            <a:r>
              <a:rPr lang="en-US" dirty="0"/>
              <a:t> 14% anxiety diagnosis</a:t>
            </a:r>
          </a:p>
          <a:p>
            <a:pPr lvl="1"/>
            <a:r>
              <a:rPr lang="en-US" dirty="0"/>
              <a:t>Trauma occurs for &gt;90</a:t>
            </a:r>
            <a:r>
              <a:rPr lang="en-US" dirty="0" smtClean="0"/>
              <a:t>%</a:t>
            </a:r>
          </a:p>
          <a:p>
            <a:r>
              <a:rPr lang="en-US" b="1" dirty="0" smtClean="0">
                <a:solidFill>
                  <a:schemeClr val="accent6"/>
                </a:solidFill>
              </a:rPr>
              <a:t>ACE Data </a:t>
            </a:r>
            <a:r>
              <a:rPr lang="en-US" dirty="0" smtClean="0"/>
              <a:t>in Louisiana</a:t>
            </a:r>
          </a:p>
          <a:p>
            <a:pPr lvl="1"/>
            <a:r>
              <a:rPr lang="en-US" dirty="0" smtClean="0"/>
              <a:t>Close to 60% sample had 4+ ACE events</a:t>
            </a:r>
            <a:endParaRPr lang="en-US" dirty="0"/>
          </a:p>
        </p:txBody>
      </p:sp>
      <p:grpSp>
        <p:nvGrpSpPr>
          <p:cNvPr id="10" name="Group 9"/>
          <p:cNvGrpSpPr/>
          <p:nvPr/>
        </p:nvGrpSpPr>
        <p:grpSpPr>
          <a:xfrm>
            <a:off x="6399212" y="2328717"/>
            <a:ext cx="5688099" cy="3733800"/>
            <a:chOff x="6194381" y="1524000"/>
            <a:chExt cx="5688099" cy="5333999"/>
          </a:xfrm>
        </p:grpSpPr>
        <p:sp>
          <p:nvSpPr>
            <p:cNvPr id="11" name="Up Arrow 10"/>
            <p:cNvSpPr/>
            <p:nvPr/>
          </p:nvSpPr>
          <p:spPr>
            <a:xfrm>
              <a:off x="6194381" y="1524000"/>
              <a:ext cx="1879139" cy="2560320"/>
            </a:xfrm>
            <a:prstGeom prst="up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8129895" y="1524000"/>
              <a:ext cx="3188843" cy="2560320"/>
            </a:xfrm>
            <a:custGeom>
              <a:avLst/>
              <a:gdLst>
                <a:gd name="connsiteX0" fmla="*/ 0 w 3188843"/>
                <a:gd name="connsiteY0" fmla="*/ 0 h 2560320"/>
                <a:gd name="connsiteX1" fmla="*/ 3188843 w 3188843"/>
                <a:gd name="connsiteY1" fmla="*/ 0 h 2560320"/>
                <a:gd name="connsiteX2" fmla="*/ 3188843 w 3188843"/>
                <a:gd name="connsiteY2" fmla="*/ 2560320 h 2560320"/>
                <a:gd name="connsiteX3" fmla="*/ 0 w 3188843"/>
                <a:gd name="connsiteY3" fmla="*/ 2560320 h 2560320"/>
                <a:gd name="connsiteX4" fmla="*/ 0 w 3188843"/>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843" h="2560320">
                  <a:moveTo>
                    <a:pt x="0" y="0"/>
                  </a:moveTo>
                  <a:lnTo>
                    <a:pt x="3188843" y="0"/>
                  </a:lnTo>
                  <a:lnTo>
                    <a:pt x="3188843" y="2560320"/>
                  </a:lnTo>
                  <a:lnTo>
                    <a:pt x="0" y="2560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8920" tIns="0" rIns="248920" bIns="248920" numCol="1" spcCol="1270" anchor="ctr" anchorCtr="0">
              <a:noAutofit/>
            </a:bodyPr>
            <a:lstStyle/>
            <a:p>
              <a:pPr lvl="0" algn="l" defTabSz="1555750">
                <a:lnSpc>
                  <a:spcPct val="90000"/>
                </a:lnSpc>
                <a:spcBef>
                  <a:spcPct val="0"/>
                </a:spcBef>
                <a:spcAft>
                  <a:spcPct val="35000"/>
                </a:spcAft>
              </a:pPr>
              <a:r>
                <a:rPr lang="en-US" sz="3500" kern="1200" dirty="0" smtClean="0"/>
                <a:t>Anxiety &amp; Depression Rates for people with IDD</a:t>
              </a:r>
              <a:endParaRPr lang="en-US" sz="3500" kern="1200" dirty="0"/>
            </a:p>
          </p:txBody>
        </p:sp>
        <p:sp>
          <p:nvSpPr>
            <p:cNvPr id="14" name="Freeform 13"/>
            <p:cNvSpPr/>
            <p:nvPr/>
          </p:nvSpPr>
          <p:spPr>
            <a:xfrm>
              <a:off x="8693637" y="4297679"/>
              <a:ext cx="3188843" cy="2560320"/>
            </a:xfrm>
            <a:custGeom>
              <a:avLst/>
              <a:gdLst>
                <a:gd name="connsiteX0" fmla="*/ 0 w 3188843"/>
                <a:gd name="connsiteY0" fmla="*/ 0 h 2560320"/>
                <a:gd name="connsiteX1" fmla="*/ 3188843 w 3188843"/>
                <a:gd name="connsiteY1" fmla="*/ 0 h 2560320"/>
                <a:gd name="connsiteX2" fmla="*/ 3188843 w 3188843"/>
                <a:gd name="connsiteY2" fmla="*/ 2560320 h 2560320"/>
                <a:gd name="connsiteX3" fmla="*/ 0 w 3188843"/>
                <a:gd name="connsiteY3" fmla="*/ 2560320 h 2560320"/>
                <a:gd name="connsiteX4" fmla="*/ 0 w 3188843"/>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843" h="2560320">
                  <a:moveTo>
                    <a:pt x="0" y="0"/>
                  </a:moveTo>
                  <a:lnTo>
                    <a:pt x="3188843" y="0"/>
                  </a:lnTo>
                  <a:lnTo>
                    <a:pt x="3188843" y="2560320"/>
                  </a:lnTo>
                  <a:lnTo>
                    <a:pt x="0" y="2560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8920" tIns="0" rIns="248920" bIns="248920" numCol="1" spcCol="1270" anchor="ctr" anchorCtr="0">
              <a:noAutofit/>
            </a:bodyPr>
            <a:lstStyle/>
            <a:p>
              <a:pPr lvl="0" algn="l" defTabSz="1555750">
                <a:lnSpc>
                  <a:spcPct val="90000"/>
                </a:lnSpc>
                <a:spcBef>
                  <a:spcPct val="0"/>
                </a:spcBef>
                <a:spcAft>
                  <a:spcPct val="35000"/>
                </a:spcAft>
              </a:pPr>
              <a:endParaRPr lang="en-US" sz="3500" kern="1200"/>
            </a:p>
          </p:txBody>
        </p:sp>
      </p:grpSp>
    </p:spTree>
    <p:extLst>
      <p:ext uri="{BB962C8B-B14F-4D97-AF65-F5344CB8AC3E}">
        <p14:creationId xmlns:p14="http://schemas.microsoft.com/office/powerpoint/2010/main" val="276979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637</TotalTime>
  <Words>5696</Words>
  <Application>Microsoft Office PowerPoint</Application>
  <PresentationFormat>Custom</PresentationFormat>
  <Paragraphs>653</Paragraphs>
  <Slides>39</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vt:lpstr>
      <vt:lpstr>Euphemia</vt:lpstr>
      <vt:lpstr>Times New Roman</vt:lpstr>
      <vt:lpstr>Wingdings</vt:lpstr>
      <vt:lpstr>Serenity 16x9</vt:lpstr>
      <vt:lpstr>Evolving through “emergencies”: Supporting Emotional Wellness in Uncertain Times</vt:lpstr>
      <vt:lpstr>Educational Objectives</vt:lpstr>
      <vt:lpstr>Uncertainty &amp; Hope</vt:lpstr>
      <vt:lpstr>COVID-19 Impacts for Individuals/Families/Providers</vt:lpstr>
      <vt:lpstr>Additional Emergencies/trauma</vt:lpstr>
      <vt:lpstr>Emerging Themes for Louisiana Recipients/Families/Staff</vt:lpstr>
      <vt:lpstr>Opportunities &amp; Growth Through the Pandemic</vt:lpstr>
      <vt:lpstr>Louisiana Innovations/Growth since 2020</vt:lpstr>
      <vt:lpstr>Prevalence Considerations for People with IDD</vt:lpstr>
      <vt:lpstr>Pandemic Impacts on Prevalence</vt:lpstr>
      <vt:lpstr>Wellness in Uncertain Times</vt:lpstr>
      <vt:lpstr>PowerPoint Presentation</vt:lpstr>
      <vt:lpstr>PowerPoint Presentation</vt:lpstr>
      <vt:lpstr>Wellness as Foundation</vt:lpstr>
      <vt:lpstr>Wellness Guide</vt:lpstr>
      <vt:lpstr>Wellness Adjustments</vt:lpstr>
      <vt:lpstr>Louisiana Outcomes Using Wellness Guide</vt:lpstr>
      <vt:lpstr>PowerPoint Presentation</vt:lpstr>
      <vt:lpstr>Wellness Guide Exercise</vt:lpstr>
      <vt:lpstr>Guided Daily Learned Hopefulness</vt:lpstr>
      <vt:lpstr>Positive Psychology Principles</vt:lpstr>
      <vt:lpstr>Hopefulness</vt:lpstr>
      <vt:lpstr>Guided Learned Hopefulness</vt:lpstr>
      <vt:lpstr>Outcomes of Positive Psychology Practices</vt:lpstr>
      <vt:lpstr>Daily Learned Hopefulness Plan</vt:lpstr>
      <vt:lpstr>PowerPoint Presentation</vt:lpstr>
      <vt:lpstr>Daily Learned Hopefulness Exercise</vt:lpstr>
      <vt:lpstr>Anxiety and Depression in IDD</vt:lpstr>
      <vt:lpstr>Diagnostic Classification Systems for IDD</vt:lpstr>
      <vt:lpstr>PowerPoint Presentation</vt:lpstr>
      <vt:lpstr>Anxiety</vt:lpstr>
      <vt:lpstr>Depression</vt:lpstr>
      <vt:lpstr>General Support Tips for Individuals with BH Conditions</vt:lpstr>
      <vt:lpstr>Clinician Considerations</vt:lpstr>
      <vt:lpstr>Questions</vt:lpstr>
      <vt:lpstr>References</vt:lpstr>
      <vt:lpstr>References (cont’d)</vt:lpstr>
      <vt:lpstr>Key 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Impacts of the Pandemic:  Supporting Wellness in Uncertain Times</dc:title>
  <dc:creator>Brandi Kelly</dc:creator>
  <cp:lastModifiedBy>Pat Landry</cp:lastModifiedBy>
  <cp:revision>50</cp:revision>
  <dcterms:created xsi:type="dcterms:W3CDTF">2022-03-03T15:56:17Z</dcterms:created>
  <dcterms:modified xsi:type="dcterms:W3CDTF">2022-09-20T20:01:14Z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