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61"/>
  </p:notesMasterIdLst>
  <p:sldIdLst>
    <p:sldId id="256" r:id="rId2"/>
    <p:sldId id="257" r:id="rId3"/>
    <p:sldId id="260" r:id="rId4"/>
    <p:sldId id="262" r:id="rId5"/>
    <p:sldId id="263" r:id="rId6"/>
    <p:sldId id="271" r:id="rId7"/>
    <p:sldId id="280" r:id="rId8"/>
    <p:sldId id="258" r:id="rId9"/>
    <p:sldId id="277" r:id="rId10"/>
    <p:sldId id="279" r:id="rId11"/>
    <p:sldId id="297" r:id="rId12"/>
    <p:sldId id="275" r:id="rId13"/>
    <p:sldId id="278" r:id="rId14"/>
    <p:sldId id="284" r:id="rId15"/>
    <p:sldId id="268" r:id="rId16"/>
    <p:sldId id="287" r:id="rId17"/>
    <p:sldId id="299" r:id="rId18"/>
    <p:sldId id="298" r:id="rId19"/>
    <p:sldId id="285" r:id="rId20"/>
    <p:sldId id="267" r:id="rId21"/>
    <p:sldId id="288" r:id="rId22"/>
    <p:sldId id="316" r:id="rId23"/>
    <p:sldId id="314" r:id="rId24"/>
    <p:sldId id="265" r:id="rId25"/>
    <p:sldId id="313" r:id="rId26"/>
    <p:sldId id="289" r:id="rId27"/>
    <p:sldId id="309" r:id="rId28"/>
    <p:sldId id="310" r:id="rId29"/>
    <p:sldId id="311" r:id="rId30"/>
    <p:sldId id="264" r:id="rId31"/>
    <p:sldId id="312" r:id="rId32"/>
    <p:sldId id="269" r:id="rId33"/>
    <p:sldId id="286" r:id="rId34"/>
    <p:sldId id="290" r:id="rId35"/>
    <p:sldId id="318" r:id="rId36"/>
    <p:sldId id="319" r:id="rId37"/>
    <p:sldId id="320" r:id="rId38"/>
    <p:sldId id="321" r:id="rId39"/>
    <p:sldId id="273" r:id="rId40"/>
    <p:sldId id="295" r:id="rId41"/>
    <p:sldId id="308" r:id="rId42"/>
    <p:sldId id="270" r:id="rId43"/>
    <p:sldId id="296" r:id="rId44"/>
    <p:sldId id="272" r:id="rId45"/>
    <p:sldId id="322" r:id="rId46"/>
    <p:sldId id="291" r:id="rId47"/>
    <p:sldId id="303" r:id="rId48"/>
    <p:sldId id="302" r:id="rId49"/>
    <p:sldId id="301" r:id="rId50"/>
    <p:sldId id="300" r:id="rId51"/>
    <p:sldId id="292" r:id="rId52"/>
    <p:sldId id="293" r:id="rId53"/>
    <p:sldId id="294" r:id="rId54"/>
    <p:sldId id="305" r:id="rId55"/>
    <p:sldId id="304" r:id="rId56"/>
    <p:sldId id="306" r:id="rId57"/>
    <p:sldId id="274" r:id="rId58"/>
    <p:sldId id="282" r:id="rId59"/>
    <p:sldId id="281" r:id="rId6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9D18"/>
    <a:srgbClr val="426DA9"/>
    <a:srgbClr val="63B1BC"/>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88" d="100"/>
          <a:sy n="88" d="100"/>
        </p:scale>
        <p:origin x="50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FD4F83-0752-43EA-8DF6-E9BE66D57051}" type="datetimeFigureOut">
              <a:rPr lang="en-US" smtClean="0"/>
              <a:t>09/13/2022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D9C270-395C-471A-8C3A-EB928BEF22FB}" type="slidenum">
              <a:rPr lang="en-US" smtClean="0"/>
              <a:t>‹#›</a:t>
            </a:fld>
            <a:endParaRPr lang="en-US"/>
          </a:p>
        </p:txBody>
      </p:sp>
    </p:spTree>
    <p:extLst>
      <p:ext uri="{BB962C8B-B14F-4D97-AF65-F5344CB8AC3E}">
        <p14:creationId xmlns:p14="http://schemas.microsoft.com/office/powerpoint/2010/main" val="3905070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1</a:t>
            </a:fld>
            <a:endParaRPr lang="en-US"/>
          </a:p>
        </p:txBody>
      </p:sp>
    </p:spTree>
    <p:extLst>
      <p:ext uri="{BB962C8B-B14F-4D97-AF65-F5344CB8AC3E}">
        <p14:creationId xmlns:p14="http://schemas.microsoft.com/office/powerpoint/2010/main" val="1244939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10</a:t>
            </a:fld>
            <a:endParaRPr lang="en-US"/>
          </a:p>
        </p:txBody>
      </p:sp>
    </p:spTree>
    <p:extLst>
      <p:ext uri="{BB962C8B-B14F-4D97-AF65-F5344CB8AC3E}">
        <p14:creationId xmlns:p14="http://schemas.microsoft.com/office/powerpoint/2010/main" val="2252785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11</a:t>
            </a:fld>
            <a:endParaRPr lang="en-US"/>
          </a:p>
        </p:txBody>
      </p:sp>
    </p:spTree>
    <p:extLst>
      <p:ext uri="{BB962C8B-B14F-4D97-AF65-F5344CB8AC3E}">
        <p14:creationId xmlns:p14="http://schemas.microsoft.com/office/powerpoint/2010/main" val="2893268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12</a:t>
            </a:fld>
            <a:endParaRPr lang="en-US"/>
          </a:p>
        </p:txBody>
      </p:sp>
    </p:spTree>
    <p:extLst>
      <p:ext uri="{BB962C8B-B14F-4D97-AF65-F5344CB8AC3E}">
        <p14:creationId xmlns:p14="http://schemas.microsoft.com/office/powerpoint/2010/main" val="585570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13</a:t>
            </a:fld>
            <a:endParaRPr lang="en-US"/>
          </a:p>
        </p:txBody>
      </p:sp>
    </p:spTree>
    <p:extLst>
      <p:ext uri="{BB962C8B-B14F-4D97-AF65-F5344CB8AC3E}">
        <p14:creationId xmlns:p14="http://schemas.microsoft.com/office/powerpoint/2010/main" val="22690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14</a:t>
            </a:fld>
            <a:endParaRPr lang="en-US"/>
          </a:p>
        </p:txBody>
      </p:sp>
    </p:spTree>
    <p:extLst>
      <p:ext uri="{BB962C8B-B14F-4D97-AF65-F5344CB8AC3E}">
        <p14:creationId xmlns:p14="http://schemas.microsoft.com/office/powerpoint/2010/main" val="2589385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15</a:t>
            </a:fld>
            <a:endParaRPr lang="en-US"/>
          </a:p>
        </p:txBody>
      </p:sp>
    </p:spTree>
    <p:extLst>
      <p:ext uri="{BB962C8B-B14F-4D97-AF65-F5344CB8AC3E}">
        <p14:creationId xmlns:p14="http://schemas.microsoft.com/office/powerpoint/2010/main" val="678332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16</a:t>
            </a:fld>
            <a:endParaRPr lang="en-US"/>
          </a:p>
        </p:txBody>
      </p:sp>
    </p:spTree>
    <p:extLst>
      <p:ext uri="{BB962C8B-B14F-4D97-AF65-F5344CB8AC3E}">
        <p14:creationId xmlns:p14="http://schemas.microsoft.com/office/powerpoint/2010/main" val="909788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17</a:t>
            </a:fld>
            <a:endParaRPr lang="en-US"/>
          </a:p>
        </p:txBody>
      </p:sp>
    </p:spTree>
    <p:extLst>
      <p:ext uri="{BB962C8B-B14F-4D97-AF65-F5344CB8AC3E}">
        <p14:creationId xmlns:p14="http://schemas.microsoft.com/office/powerpoint/2010/main" val="1252544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18</a:t>
            </a:fld>
            <a:endParaRPr lang="en-US"/>
          </a:p>
        </p:txBody>
      </p:sp>
    </p:spTree>
    <p:extLst>
      <p:ext uri="{BB962C8B-B14F-4D97-AF65-F5344CB8AC3E}">
        <p14:creationId xmlns:p14="http://schemas.microsoft.com/office/powerpoint/2010/main" val="3094424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19</a:t>
            </a:fld>
            <a:endParaRPr lang="en-US"/>
          </a:p>
        </p:txBody>
      </p:sp>
    </p:spTree>
    <p:extLst>
      <p:ext uri="{BB962C8B-B14F-4D97-AF65-F5344CB8AC3E}">
        <p14:creationId xmlns:p14="http://schemas.microsoft.com/office/powerpoint/2010/main" val="124625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2</a:t>
            </a:fld>
            <a:endParaRPr lang="en-US"/>
          </a:p>
        </p:txBody>
      </p:sp>
    </p:spTree>
    <p:extLst>
      <p:ext uri="{BB962C8B-B14F-4D97-AF65-F5344CB8AC3E}">
        <p14:creationId xmlns:p14="http://schemas.microsoft.com/office/powerpoint/2010/main" val="925192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20</a:t>
            </a:fld>
            <a:endParaRPr lang="en-US"/>
          </a:p>
        </p:txBody>
      </p:sp>
    </p:spTree>
    <p:extLst>
      <p:ext uri="{BB962C8B-B14F-4D97-AF65-F5344CB8AC3E}">
        <p14:creationId xmlns:p14="http://schemas.microsoft.com/office/powerpoint/2010/main" val="670847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21</a:t>
            </a:fld>
            <a:endParaRPr lang="en-US"/>
          </a:p>
        </p:txBody>
      </p:sp>
    </p:spTree>
    <p:extLst>
      <p:ext uri="{BB962C8B-B14F-4D97-AF65-F5344CB8AC3E}">
        <p14:creationId xmlns:p14="http://schemas.microsoft.com/office/powerpoint/2010/main" val="798809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22</a:t>
            </a:fld>
            <a:endParaRPr lang="en-US"/>
          </a:p>
        </p:txBody>
      </p:sp>
    </p:spTree>
    <p:extLst>
      <p:ext uri="{BB962C8B-B14F-4D97-AF65-F5344CB8AC3E}">
        <p14:creationId xmlns:p14="http://schemas.microsoft.com/office/powerpoint/2010/main" val="838826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23</a:t>
            </a:fld>
            <a:endParaRPr lang="en-US"/>
          </a:p>
        </p:txBody>
      </p:sp>
    </p:spTree>
    <p:extLst>
      <p:ext uri="{BB962C8B-B14F-4D97-AF65-F5344CB8AC3E}">
        <p14:creationId xmlns:p14="http://schemas.microsoft.com/office/powerpoint/2010/main" val="1828128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24</a:t>
            </a:fld>
            <a:endParaRPr lang="en-US"/>
          </a:p>
        </p:txBody>
      </p:sp>
    </p:spTree>
    <p:extLst>
      <p:ext uri="{BB962C8B-B14F-4D97-AF65-F5344CB8AC3E}">
        <p14:creationId xmlns:p14="http://schemas.microsoft.com/office/powerpoint/2010/main" val="507423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25</a:t>
            </a:fld>
            <a:endParaRPr lang="en-US"/>
          </a:p>
        </p:txBody>
      </p:sp>
    </p:spTree>
    <p:extLst>
      <p:ext uri="{BB962C8B-B14F-4D97-AF65-F5344CB8AC3E}">
        <p14:creationId xmlns:p14="http://schemas.microsoft.com/office/powerpoint/2010/main" val="1176335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26</a:t>
            </a:fld>
            <a:endParaRPr lang="en-US"/>
          </a:p>
        </p:txBody>
      </p:sp>
    </p:spTree>
    <p:extLst>
      <p:ext uri="{BB962C8B-B14F-4D97-AF65-F5344CB8AC3E}">
        <p14:creationId xmlns:p14="http://schemas.microsoft.com/office/powerpoint/2010/main" val="2138320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27</a:t>
            </a:fld>
            <a:endParaRPr lang="en-US"/>
          </a:p>
        </p:txBody>
      </p:sp>
    </p:spTree>
    <p:extLst>
      <p:ext uri="{BB962C8B-B14F-4D97-AF65-F5344CB8AC3E}">
        <p14:creationId xmlns:p14="http://schemas.microsoft.com/office/powerpoint/2010/main" val="3503755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28</a:t>
            </a:fld>
            <a:endParaRPr lang="en-US"/>
          </a:p>
        </p:txBody>
      </p:sp>
    </p:spTree>
    <p:extLst>
      <p:ext uri="{BB962C8B-B14F-4D97-AF65-F5344CB8AC3E}">
        <p14:creationId xmlns:p14="http://schemas.microsoft.com/office/powerpoint/2010/main" val="2381473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29</a:t>
            </a:fld>
            <a:endParaRPr lang="en-US"/>
          </a:p>
        </p:txBody>
      </p:sp>
    </p:spTree>
    <p:extLst>
      <p:ext uri="{BB962C8B-B14F-4D97-AF65-F5344CB8AC3E}">
        <p14:creationId xmlns:p14="http://schemas.microsoft.com/office/powerpoint/2010/main" val="347129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3</a:t>
            </a:fld>
            <a:endParaRPr lang="en-US"/>
          </a:p>
        </p:txBody>
      </p:sp>
    </p:spTree>
    <p:extLst>
      <p:ext uri="{BB962C8B-B14F-4D97-AF65-F5344CB8AC3E}">
        <p14:creationId xmlns:p14="http://schemas.microsoft.com/office/powerpoint/2010/main" val="2975902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30</a:t>
            </a:fld>
            <a:endParaRPr lang="en-US"/>
          </a:p>
        </p:txBody>
      </p:sp>
    </p:spTree>
    <p:extLst>
      <p:ext uri="{BB962C8B-B14F-4D97-AF65-F5344CB8AC3E}">
        <p14:creationId xmlns:p14="http://schemas.microsoft.com/office/powerpoint/2010/main" val="2383289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31</a:t>
            </a:fld>
            <a:endParaRPr lang="en-US"/>
          </a:p>
        </p:txBody>
      </p:sp>
    </p:spTree>
    <p:extLst>
      <p:ext uri="{BB962C8B-B14F-4D97-AF65-F5344CB8AC3E}">
        <p14:creationId xmlns:p14="http://schemas.microsoft.com/office/powerpoint/2010/main" val="2401984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32</a:t>
            </a:fld>
            <a:endParaRPr lang="en-US"/>
          </a:p>
        </p:txBody>
      </p:sp>
    </p:spTree>
    <p:extLst>
      <p:ext uri="{BB962C8B-B14F-4D97-AF65-F5344CB8AC3E}">
        <p14:creationId xmlns:p14="http://schemas.microsoft.com/office/powerpoint/2010/main" val="2769433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33</a:t>
            </a:fld>
            <a:endParaRPr lang="en-US"/>
          </a:p>
        </p:txBody>
      </p:sp>
    </p:spTree>
    <p:extLst>
      <p:ext uri="{BB962C8B-B14F-4D97-AF65-F5344CB8AC3E}">
        <p14:creationId xmlns:p14="http://schemas.microsoft.com/office/powerpoint/2010/main" val="928322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34</a:t>
            </a:fld>
            <a:endParaRPr lang="en-US"/>
          </a:p>
        </p:txBody>
      </p:sp>
    </p:spTree>
    <p:extLst>
      <p:ext uri="{BB962C8B-B14F-4D97-AF65-F5344CB8AC3E}">
        <p14:creationId xmlns:p14="http://schemas.microsoft.com/office/powerpoint/2010/main" val="2659665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35</a:t>
            </a:fld>
            <a:endParaRPr lang="en-US"/>
          </a:p>
        </p:txBody>
      </p:sp>
    </p:spTree>
    <p:extLst>
      <p:ext uri="{BB962C8B-B14F-4D97-AF65-F5344CB8AC3E}">
        <p14:creationId xmlns:p14="http://schemas.microsoft.com/office/powerpoint/2010/main" val="3789537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36</a:t>
            </a:fld>
            <a:endParaRPr lang="en-US"/>
          </a:p>
        </p:txBody>
      </p:sp>
    </p:spTree>
    <p:extLst>
      <p:ext uri="{BB962C8B-B14F-4D97-AF65-F5344CB8AC3E}">
        <p14:creationId xmlns:p14="http://schemas.microsoft.com/office/powerpoint/2010/main" val="651212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37</a:t>
            </a:fld>
            <a:endParaRPr lang="en-US"/>
          </a:p>
        </p:txBody>
      </p:sp>
    </p:spTree>
    <p:extLst>
      <p:ext uri="{BB962C8B-B14F-4D97-AF65-F5344CB8AC3E}">
        <p14:creationId xmlns:p14="http://schemas.microsoft.com/office/powerpoint/2010/main" val="1463221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38</a:t>
            </a:fld>
            <a:endParaRPr lang="en-US"/>
          </a:p>
        </p:txBody>
      </p:sp>
    </p:spTree>
    <p:extLst>
      <p:ext uri="{BB962C8B-B14F-4D97-AF65-F5344CB8AC3E}">
        <p14:creationId xmlns:p14="http://schemas.microsoft.com/office/powerpoint/2010/main" val="39972070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39</a:t>
            </a:fld>
            <a:endParaRPr lang="en-US"/>
          </a:p>
        </p:txBody>
      </p:sp>
    </p:spTree>
    <p:extLst>
      <p:ext uri="{BB962C8B-B14F-4D97-AF65-F5344CB8AC3E}">
        <p14:creationId xmlns:p14="http://schemas.microsoft.com/office/powerpoint/2010/main" val="219862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4</a:t>
            </a:fld>
            <a:endParaRPr lang="en-US"/>
          </a:p>
        </p:txBody>
      </p:sp>
    </p:spTree>
    <p:extLst>
      <p:ext uri="{BB962C8B-B14F-4D97-AF65-F5344CB8AC3E}">
        <p14:creationId xmlns:p14="http://schemas.microsoft.com/office/powerpoint/2010/main" val="39740322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40</a:t>
            </a:fld>
            <a:endParaRPr lang="en-US"/>
          </a:p>
        </p:txBody>
      </p:sp>
    </p:spTree>
    <p:extLst>
      <p:ext uri="{BB962C8B-B14F-4D97-AF65-F5344CB8AC3E}">
        <p14:creationId xmlns:p14="http://schemas.microsoft.com/office/powerpoint/2010/main" val="3189713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41</a:t>
            </a:fld>
            <a:endParaRPr lang="en-US"/>
          </a:p>
        </p:txBody>
      </p:sp>
    </p:spTree>
    <p:extLst>
      <p:ext uri="{BB962C8B-B14F-4D97-AF65-F5344CB8AC3E}">
        <p14:creationId xmlns:p14="http://schemas.microsoft.com/office/powerpoint/2010/main" val="2249486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42</a:t>
            </a:fld>
            <a:endParaRPr lang="en-US"/>
          </a:p>
        </p:txBody>
      </p:sp>
    </p:spTree>
    <p:extLst>
      <p:ext uri="{BB962C8B-B14F-4D97-AF65-F5344CB8AC3E}">
        <p14:creationId xmlns:p14="http://schemas.microsoft.com/office/powerpoint/2010/main" val="39048245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43</a:t>
            </a:fld>
            <a:endParaRPr lang="en-US"/>
          </a:p>
        </p:txBody>
      </p:sp>
    </p:spTree>
    <p:extLst>
      <p:ext uri="{BB962C8B-B14F-4D97-AF65-F5344CB8AC3E}">
        <p14:creationId xmlns:p14="http://schemas.microsoft.com/office/powerpoint/2010/main" val="524198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44</a:t>
            </a:fld>
            <a:endParaRPr lang="en-US"/>
          </a:p>
        </p:txBody>
      </p:sp>
    </p:spTree>
    <p:extLst>
      <p:ext uri="{BB962C8B-B14F-4D97-AF65-F5344CB8AC3E}">
        <p14:creationId xmlns:p14="http://schemas.microsoft.com/office/powerpoint/2010/main" val="11989925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45</a:t>
            </a:fld>
            <a:endParaRPr lang="en-US"/>
          </a:p>
        </p:txBody>
      </p:sp>
    </p:spTree>
    <p:extLst>
      <p:ext uri="{BB962C8B-B14F-4D97-AF65-F5344CB8AC3E}">
        <p14:creationId xmlns:p14="http://schemas.microsoft.com/office/powerpoint/2010/main" val="2960676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46</a:t>
            </a:fld>
            <a:endParaRPr lang="en-US"/>
          </a:p>
        </p:txBody>
      </p:sp>
    </p:spTree>
    <p:extLst>
      <p:ext uri="{BB962C8B-B14F-4D97-AF65-F5344CB8AC3E}">
        <p14:creationId xmlns:p14="http://schemas.microsoft.com/office/powerpoint/2010/main" val="12065586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47</a:t>
            </a:fld>
            <a:endParaRPr lang="en-US"/>
          </a:p>
        </p:txBody>
      </p:sp>
    </p:spTree>
    <p:extLst>
      <p:ext uri="{BB962C8B-B14F-4D97-AF65-F5344CB8AC3E}">
        <p14:creationId xmlns:p14="http://schemas.microsoft.com/office/powerpoint/2010/main" val="20622605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48</a:t>
            </a:fld>
            <a:endParaRPr lang="en-US"/>
          </a:p>
        </p:txBody>
      </p:sp>
    </p:spTree>
    <p:extLst>
      <p:ext uri="{BB962C8B-B14F-4D97-AF65-F5344CB8AC3E}">
        <p14:creationId xmlns:p14="http://schemas.microsoft.com/office/powerpoint/2010/main" val="22986967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49</a:t>
            </a:fld>
            <a:endParaRPr lang="en-US"/>
          </a:p>
        </p:txBody>
      </p:sp>
    </p:spTree>
    <p:extLst>
      <p:ext uri="{BB962C8B-B14F-4D97-AF65-F5344CB8AC3E}">
        <p14:creationId xmlns:p14="http://schemas.microsoft.com/office/powerpoint/2010/main" val="44142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5</a:t>
            </a:fld>
            <a:endParaRPr lang="en-US"/>
          </a:p>
        </p:txBody>
      </p:sp>
    </p:spTree>
    <p:extLst>
      <p:ext uri="{BB962C8B-B14F-4D97-AF65-F5344CB8AC3E}">
        <p14:creationId xmlns:p14="http://schemas.microsoft.com/office/powerpoint/2010/main" val="2759405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50</a:t>
            </a:fld>
            <a:endParaRPr lang="en-US"/>
          </a:p>
        </p:txBody>
      </p:sp>
    </p:spTree>
    <p:extLst>
      <p:ext uri="{BB962C8B-B14F-4D97-AF65-F5344CB8AC3E}">
        <p14:creationId xmlns:p14="http://schemas.microsoft.com/office/powerpoint/2010/main" val="16309772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51</a:t>
            </a:fld>
            <a:endParaRPr lang="en-US"/>
          </a:p>
        </p:txBody>
      </p:sp>
    </p:spTree>
    <p:extLst>
      <p:ext uri="{BB962C8B-B14F-4D97-AF65-F5344CB8AC3E}">
        <p14:creationId xmlns:p14="http://schemas.microsoft.com/office/powerpoint/2010/main" val="13592523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52</a:t>
            </a:fld>
            <a:endParaRPr lang="en-US"/>
          </a:p>
        </p:txBody>
      </p:sp>
    </p:spTree>
    <p:extLst>
      <p:ext uri="{BB962C8B-B14F-4D97-AF65-F5344CB8AC3E}">
        <p14:creationId xmlns:p14="http://schemas.microsoft.com/office/powerpoint/2010/main" val="12358753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53</a:t>
            </a:fld>
            <a:endParaRPr lang="en-US"/>
          </a:p>
        </p:txBody>
      </p:sp>
    </p:spTree>
    <p:extLst>
      <p:ext uri="{BB962C8B-B14F-4D97-AF65-F5344CB8AC3E}">
        <p14:creationId xmlns:p14="http://schemas.microsoft.com/office/powerpoint/2010/main" val="12762518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54</a:t>
            </a:fld>
            <a:endParaRPr lang="en-US"/>
          </a:p>
        </p:txBody>
      </p:sp>
    </p:spTree>
    <p:extLst>
      <p:ext uri="{BB962C8B-B14F-4D97-AF65-F5344CB8AC3E}">
        <p14:creationId xmlns:p14="http://schemas.microsoft.com/office/powerpoint/2010/main" val="20237241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55</a:t>
            </a:fld>
            <a:endParaRPr lang="en-US"/>
          </a:p>
        </p:txBody>
      </p:sp>
    </p:spTree>
    <p:extLst>
      <p:ext uri="{BB962C8B-B14F-4D97-AF65-F5344CB8AC3E}">
        <p14:creationId xmlns:p14="http://schemas.microsoft.com/office/powerpoint/2010/main" val="5460792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56</a:t>
            </a:fld>
            <a:endParaRPr lang="en-US"/>
          </a:p>
        </p:txBody>
      </p:sp>
    </p:spTree>
    <p:extLst>
      <p:ext uri="{BB962C8B-B14F-4D97-AF65-F5344CB8AC3E}">
        <p14:creationId xmlns:p14="http://schemas.microsoft.com/office/powerpoint/2010/main" val="42792184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57</a:t>
            </a:fld>
            <a:endParaRPr lang="en-US"/>
          </a:p>
        </p:txBody>
      </p:sp>
    </p:spTree>
    <p:extLst>
      <p:ext uri="{BB962C8B-B14F-4D97-AF65-F5344CB8AC3E}">
        <p14:creationId xmlns:p14="http://schemas.microsoft.com/office/powerpoint/2010/main" val="17332558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58</a:t>
            </a:fld>
            <a:endParaRPr lang="en-US"/>
          </a:p>
        </p:txBody>
      </p:sp>
    </p:spTree>
    <p:extLst>
      <p:ext uri="{BB962C8B-B14F-4D97-AF65-F5344CB8AC3E}">
        <p14:creationId xmlns:p14="http://schemas.microsoft.com/office/powerpoint/2010/main" val="24638249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59</a:t>
            </a:fld>
            <a:endParaRPr lang="en-US"/>
          </a:p>
        </p:txBody>
      </p:sp>
    </p:spTree>
    <p:extLst>
      <p:ext uri="{BB962C8B-B14F-4D97-AF65-F5344CB8AC3E}">
        <p14:creationId xmlns:p14="http://schemas.microsoft.com/office/powerpoint/2010/main" val="258266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6</a:t>
            </a:fld>
            <a:endParaRPr lang="en-US"/>
          </a:p>
        </p:txBody>
      </p:sp>
    </p:spTree>
    <p:extLst>
      <p:ext uri="{BB962C8B-B14F-4D97-AF65-F5344CB8AC3E}">
        <p14:creationId xmlns:p14="http://schemas.microsoft.com/office/powerpoint/2010/main" val="65816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7</a:t>
            </a:fld>
            <a:endParaRPr lang="en-US"/>
          </a:p>
        </p:txBody>
      </p:sp>
    </p:spTree>
    <p:extLst>
      <p:ext uri="{BB962C8B-B14F-4D97-AF65-F5344CB8AC3E}">
        <p14:creationId xmlns:p14="http://schemas.microsoft.com/office/powerpoint/2010/main" val="2518153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8</a:t>
            </a:fld>
            <a:endParaRPr lang="en-US"/>
          </a:p>
        </p:txBody>
      </p:sp>
    </p:spTree>
    <p:extLst>
      <p:ext uri="{BB962C8B-B14F-4D97-AF65-F5344CB8AC3E}">
        <p14:creationId xmlns:p14="http://schemas.microsoft.com/office/powerpoint/2010/main" val="21912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9C270-395C-471A-8C3A-EB928BEF22FB}" type="slidenum">
              <a:rPr lang="en-US" smtClean="0"/>
              <a:t>9</a:t>
            </a:fld>
            <a:endParaRPr lang="en-US"/>
          </a:p>
        </p:txBody>
      </p:sp>
    </p:spTree>
    <p:extLst>
      <p:ext uri="{BB962C8B-B14F-4D97-AF65-F5344CB8AC3E}">
        <p14:creationId xmlns:p14="http://schemas.microsoft.com/office/powerpoint/2010/main" val="297856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FF0D34-F380-4711-B7E9-939620F3DF34}" type="datetimeFigureOut">
              <a:rPr lang="en-US" smtClean="0"/>
              <a:t>09/13/2022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D6B60-C51E-41CE-834E-9A8D96754211}" type="slidenum">
              <a:rPr lang="en-US" smtClean="0"/>
              <a:t>‹#›</a:t>
            </a:fld>
            <a:endParaRPr lang="en-US"/>
          </a:p>
        </p:txBody>
      </p:sp>
    </p:spTree>
    <p:extLst>
      <p:ext uri="{BB962C8B-B14F-4D97-AF65-F5344CB8AC3E}">
        <p14:creationId xmlns:p14="http://schemas.microsoft.com/office/powerpoint/2010/main" val="198283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8FF0D34-F380-4711-B7E9-939620F3DF34}" type="datetimeFigureOut">
              <a:rPr lang="en-US" smtClean="0"/>
              <a:t>09/13/2022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D6B60-C51E-41CE-834E-9A8D96754211}" type="slidenum">
              <a:rPr lang="en-US" smtClean="0"/>
              <a:t>‹#›</a:t>
            </a:fld>
            <a:endParaRPr lang="en-US"/>
          </a:p>
        </p:txBody>
      </p:sp>
    </p:spTree>
    <p:extLst>
      <p:ext uri="{BB962C8B-B14F-4D97-AF65-F5344CB8AC3E}">
        <p14:creationId xmlns:p14="http://schemas.microsoft.com/office/powerpoint/2010/main" val="406547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D8FF0D34-F380-4711-B7E9-939620F3DF34}" type="datetimeFigureOut">
              <a:rPr lang="en-US" smtClean="0"/>
              <a:t>09/13/2022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D6B60-C51E-41CE-834E-9A8D96754211}" type="slidenum">
              <a:rPr lang="en-US" smtClean="0"/>
              <a:t>‹#›</a:t>
            </a:fld>
            <a:endParaRPr lang="en-US"/>
          </a:p>
        </p:txBody>
      </p:sp>
    </p:spTree>
    <p:extLst>
      <p:ext uri="{BB962C8B-B14F-4D97-AF65-F5344CB8AC3E}">
        <p14:creationId xmlns:p14="http://schemas.microsoft.com/office/powerpoint/2010/main" val="2802935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D8FF0D34-F380-4711-B7E9-939620F3DF34}" type="datetimeFigureOut">
              <a:rPr lang="en-US" smtClean="0"/>
              <a:t>09/13/2022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5D6B60-C51E-41CE-834E-9A8D96754211}" type="slidenum">
              <a:rPr lang="en-US" smtClean="0"/>
              <a:t>‹#›</a:t>
            </a:fld>
            <a:endParaRPr lang="en-US"/>
          </a:p>
        </p:txBody>
      </p:sp>
    </p:spTree>
    <p:extLst>
      <p:ext uri="{BB962C8B-B14F-4D97-AF65-F5344CB8AC3E}">
        <p14:creationId xmlns:p14="http://schemas.microsoft.com/office/powerpoint/2010/main" val="792168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FF0D34-F380-4711-B7E9-939620F3DF34}" type="datetimeFigureOut">
              <a:rPr lang="en-US" smtClean="0"/>
              <a:t>09/13/2022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D6B60-C51E-41CE-834E-9A8D96754211}" type="slidenum">
              <a:rPr lang="en-US" smtClean="0"/>
              <a:t>‹#›</a:t>
            </a:fld>
            <a:endParaRPr lang="en-US"/>
          </a:p>
        </p:txBody>
      </p:sp>
    </p:spTree>
    <p:extLst>
      <p:ext uri="{BB962C8B-B14F-4D97-AF65-F5344CB8AC3E}">
        <p14:creationId xmlns:p14="http://schemas.microsoft.com/office/powerpoint/2010/main" val="1723484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FF0D34-F380-4711-B7E9-939620F3DF34}" type="datetimeFigureOut">
              <a:rPr lang="en-US" smtClean="0"/>
              <a:t>09/13/2022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D6B60-C51E-41CE-834E-9A8D96754211}" type="slidenum">
              <a:rPr lang="en-US" smtClean="0"/>
              <a:t>‹#›</a:t>
            </a:fld>
            <a:endParaRPr lang="en-US"/>
          </a:p>
        </p:txBody>
      </p:sp>
    </p:spTree>
    <p:extLst>
      <p:ext uri="{BB962C8B-B14F-4D97-AF65-F5344CB8AC3E}">
        <p14:creationId xmlns:p14="http://schemas.microsoft.com/office/powerpoint/2010/main" val="37790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FF0D34-F380-4711-B7E9-939620F3DF34}" type="datetimeFigureOut">
              <a:rPr lang="en-US" smtClean="0"/>
              <a:t>09/13/2022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D6B60-C51E-41CE-834E-9A8D96754211}" type="slidenum">
              <a:rPr lang="en-US" smtClean="0"/>
              <a:t>‹#›</a:t>
            </a:fld>
            <a:endParaRPr lang="en-US"/>
          </a:p>
        </p:txBody>
      </p:sp>
    </p:spTree>
    <p:extLst>
      <p:ext uri="{BB962C8B-B14F-4D97-AF65-F5344CB8AC3E}">
        <p14:creationId xmlns:p14="http://schemas.microsoft.com/office/powerpoint/2010/main" val="425382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FF0D34-F380-4711-B7E9-939620F3DF34}" type="datetimeFigureOut">
              <a:rPr lang="en-US" smtClean="0"/>
              <a:t>09/13/2022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D6B60-C51E-41CE-834E-9A8D96754211}" type="slidenum">
              <a:rPr lang="en-US" smtClean="0"/>
              <a:t>‹#›</a:t>
            </a:fld>
            <a:endParaRPr lang="en-US"/>
          </a:p>
        </p:txBody>
      </p:sp>
    </p:spTree>
    <p:extLst>
      <p:ext uri="{BB962C8B-B14F-4D97-AF65-F5344CB8AC3E}">
        <p14:creationId xmlns:p14="http://schemas.microsoft.com/office/powerpoint/2010/main" val="261340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FF0D34-F380-4711-B7E9-939620F3DF34}" type="datetimeFigureOut">
              <a:rPr lang="en-US" smtClean="0"/>
              <a:t>09/13/2022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D6B60-C51E-41CE-834E-9A8D96754211}" type="slidenum">
              <a:rPr lang="en-US" smtClean="0"/>
              <a:t>‹#›</a:t>
            </a:fld>
            <a:endParaRPr lang="en-US"/>
          </a:p>
        </p:txBody>
      </p:sp>
    </p:spTree>
    <p:extLst>
      <p:ext uri="{BB962C8B-B14F-4D97-AF65-F5344CB8AC3E}">
        <p14:creationId xmlns:p14="http://schemas.microsoft.com/office/powerpoint/2010/main" val="216074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FF0D34-F380-4711-B7E9-939620F3DF34}" type="datetimeFigureOut">
              <a:rPr lang="en-US" smtClean="0"/>
              <a:t>09/13/2022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5D6B60-C51E-41CE-834E-9A8D96754211}" type="slidenum">
              <a:rPr lang="en-US" smtClean="0"/>
              <a:t>‹#›</a:t>
            </a:fld>
            <a:endParaRPr lang="en-US"/>
          </a:p>
        </p:txBody>
      </p:sp>
    </p:spTree>
    <p:extLst>
      <p:ext uri="{BB962C8B-B14F-4D97-AF65-F5344CB8AC3E}">
        <p14:creationId xmlns:p14="http://schemas.microsoft.com/office/powerpoint/2010/main" val="1147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FF0D34-F380-4711-B7E9-939620F3DF34}" type="datetimeFigureOut">
              <a:rPr lang="en-US" smtClean="0"/>
              <a:t>09/13/2022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5D6B60-C51E-41CE-834E-9A8D96754211}" type="slidenum">
              <a:rPr lang="en-US" smtClean="0"/>
              <a:t>‹#›</a:t>
            </a:fld>
            <a:endParaRPr lang="en-US"/>
          </a:p>
        </p:txBody>
      </p:sp>
    </p:spTree>
    <p:extLst>
      <p:ext uri="{BB962C8B-B14F-4D97-AF65-F5344CB8AC3E}">
        <p14:creationId xmlns:p14="http://schemas.microsoft.com/office/powerpoint/2010/main" val="42611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F0D34-F380-4711-B7E9-939620F3DF34}" type="datetimeFigureOut">
              <a:rPr lang="en-US" smtClean="0"/>
              <a:t>09/13/2022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5D6B60-C51E-41CE-834E-9A8D96754211}" type="slidenum">
              <a:rPr lang="en-US" smtClean="0"/>
              <a:t>‹#›</a:t>
            </a:fld>
            <a:endParaRPr lang="en-US"/>
          </a:p>
        </p:txBody>
      </p:sp>
    </p:spTree>
    <p:extLst>
      <p:ext uri="{BB962C8B-B14F-4D97-AF65-F5344CB8AC3E}">
        <p14:creationId xmlns:p14="http://schemas.microsoft.com/office/powerpoint/2010/main" val="238914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8FF0D34-F380-4711-B7E9-939620F3DF34}" type="datetimeFigureOut">
              <a:rPr lang="en-US" smtClean="0"/>
              <a:t>09/13/2022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D6B60-C51E-41CE-834E-9A8D96754211}" type="slidenum">
              <a:rPr lang="en-US" smtClean="0"/>
              <a:t>‹#›</a:t>
            </a:fld>
            <a:endParaRPr lang="en-US"/>
          </a:p>
        </p:txBody>
      </p:sp>
    </p:spTree>
    <p:extLst>
      <p:ext uri="{BB962C8B-B14F-4D97-AF65-F5344CB8AC3E}">
        <p14:creationId xmlns:p14="http://schemas.microsoft.com/office/powerpoint/2010/main" val="3191944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D8FF0D34-F380-4711-B7E9-939620F3DF34}" type="datetimeFigureOut">
              <a:rPr lang="en-US" smtClean="0"/>
              <a:t>09/13/2022</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7A5D6B60-C51E-41CE-834E-9A8D96754211}" type="slidenum">
              <a:rPr lang="en-US" smtClean="0"/>
              <a:t>‹#›</a:t>
            </a:fld>
            <a:endParaRPr lang="en-US"/>
          </a:p>
        </p:txBody>
      </p:sp>
    </p:spTree>
    <p:extLst>
      <p:ext uri="{BB962C8B-B14F-4D97-AF65-F5344CB8AC3E}">
        <p14:creationId xmlns:p14="http://schemas.microsoft.com/office/powerpoint/2010/main" val="248302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D8FF0D34-F380-4711-B7E9-939620F3DF34}" type="datetimeFigureOut">
              <a:rPr lang="en-US" smtClean="0"/>
              <a:t>09/13/2022</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7A5D6B60-C51E-41CE-834E-9A8D96754211}" type="slidenum">
              <a:rPr lang="en-US" smtClean="0"/>
              <a:t>‹#›</a:t>
            </a:fld>
            <a:endParaRPr lang="en-US"/>
          </a:p>
        </p:txBody>
      </p:sp>
    </p:spTree>
    <p:extLst>
      <p:ext uri="{BB962C8B-B14F-4D97-AF65-F5344CB8AC3E}">
        <p14:creationId xmlns:p14="http://schemas.microsoft.com/office/powerpoint/2010/main" val="107301069"/>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stacey.forbes@la.gov"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mailto:stacy.brown@la.gov" TargetMode="External"/><Relationship Id="rId5" Type="http://schemas.openxmlformats.org/officeDocument/2006/relationships/hyperlink" Target="mailto:wanda.rodney-warner@la.gov" TargetMode="External"/><Relationship Id="rId4" Type="http://schemas.openxmlformats.org/officeDocument/2006/relationships/hyperlink" Target="mailto:stacy.hardy@la.gov"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08875" y="740229"/>
            <a:ext cx="9467834" cy="3735977"/>
          </a:xfrm>
        </p:spPr>
        <p:txBody>
          <a:bodyPr>
            <a:normAutofit fontScale="92500" lnSpcReduction="10000"/>
          </a:bodyPr>
          <a:lstStyle/>
          <a:p>
            <a:pPr algn="ctr"/>
            <a:r>
              <a:rPr lang="en-US" sz="5400" b="1" i="1" dirty="0" smtClean="0">
                <a:solidFill>
                  <a:schemeClr val="bg1"/>
                </a:solidFill>
                <a:latin typeface="Franklin Gothic Heavy" panose="020B0903020102020204" pitchFamily="34" charset="0"/>
              </a:rPr>
              <a:t>INTERMEDIATE CARE </a:t>
            </a:r>
          </a:p>
          <a:p>
            <a:pPr algn="ctr"/>
            <a:r>
              <a:rPr lang="en-US" sz="5400" b="1" i="1" dirty="0" smtClean="0">
                <a:solidFill>
                  <a:schemeClr val="bg1"/>
                </a:solidFill>
                <a:latin typeface="Franklin Gothic Heavy" panose="020B0903020102020204" pitchFamily="34" charset="0"/>
              </a:rPr>
              <a:t>FACILITIES FOR INDIVIDUALS </a:t>
            </a:r>
          </a:p>
          <a:p>
            <a:pPr algn="ctr"/>
            <a:r>
              <a:rPr lang="en-US" sz="5400" b="1" i="1" dirty="0" smtClean="0">
                <a:solidFill>
                  <a:schemeClr val="bg1"/>
                </a:solidFill>
                <a:latin typeface="Franklin Gothic Heavy" panose="020B0903020102020204" pitchFamily="34" charset="0"/>
              </a:rPr>
              <a:t>WITH INTELLECTUAL </a:t>
            </a:r>
          </a:p>
          <a:p>
            <a:pPr algn="ctr"/>
            <a:r>
              <a:rPr lang="en-US" sz="5400" b="1" i="1" dirty="0" smtClean="0">
                <a:solidFill>
                  <a:schemeClr val="bg1"/>
                </a:solidFill>
                <a:latin typeface="Franklin Gothic Heavy" panose="020B0903020102020204" pitchFamily="34" charset="0"/>
              </a:rPr>
              <a:t>DISABILITIES</a:t>
            </a:r>
            <a:endParaRPr lang="en-US" sz="5400" b="1" i="1" dirty="0">
              <a:solidFill>
                <a:schemeClr val="bg1"/>
              </a:solidFill>
              <a:latin typeface="Franklin Gothic Heavy" panose="020B0903020102020204" pitchFamily="34" charset="0"/>
            </a:endParaRPr>
          </a:p>
        </p:txBody>
      </p:sp>
      <p:sp>
        <p:nvSpPr>
          <p:cNvPr id="4" name="TextBox 3"/>
          <p:cNvSpPr txBox="1"/>
          <p:nvPr/>
        </p:nvSpPr>
        <p:spPr>
          <a:xfrm>
            <a:off x="2490652" y="5416731"/>
            <a:ext cx="8186057" cy="646331"/>
          </a:xfrm>
          <a:prstGeom prst="rect">
            <a:avLst/>
          </a:prstGeom>
          <a:noFill/>
        </p:spPr>
        <p:txBody>
          <a:bodyPr wrap="square" rtlCol="0">
            <a:spAutoFit/>
          </a:bodyPr>
          <a:lstStyle/>
          <a:p>
            <a:pPr algn="r"/>
            <a:r>
              <a:rPr lang="en-US" b="1" i="1" dirty="0" smtClean="0">
                <a:solidFill>
                  <a:schemeClr val="accent1">
                    <a:lumMod val="20000"/>
                    <a:lumOff val="80000"/>
                  </a:schemeClr>
                </a:solidFill>
                <a:latin typeface="Bradley Hand ITC" panose="03070402050302030203" pitchFamily="66" charset="0"/>
              </a:rPr>
              <a:t>Louisiana Department Of Health </a:t>
            </a:r>
          </a:p>
          <a:p>
            <a:pPr algn="r"/>
            <a:r>
              <a:rPr lang="en-US" b="1" i="1" dirty="0" smtClean="0">
                <a:solidFill>
                  <a:schemeClr val="accent1">
                    <a:lumMod val="20000"/>
                    <a:lumOff val="80000"/>
                  </a:schemeClr>
                </a:solidFill>
                <a:latin typeface="Bradley Hand ITC" panose="03070402050302030203" pitchFamily="66" charset="0"/>
              </a:rPr>
              <a:t>Health Standards Section</a:t>
            </a:r>
            <a:endParaRPr lang="en-US" b="1" i="1" dirty="0">
              <a:solidFill>
                <a:schemeClr val="accent1">
                  <a:lumMod val="20000"/>
                  <a:lumOff val="80000"/>
                </a:schemeClr>
              </a:solidFill>
              <a:latin typeface="Bradley Hand ITC" panose="03070402050302030203" pitchFamily="66" charset="0"/>
            </a:endParaRPr>
          </a:p>
        </p:txBody>
      </p:sp>
    </p:spTree>
    <p:extLst>
      <p:ext uri="{BB962C8B-B14F-4D97-AF65-F5344CB8AC3E}">
        <p14:creationId xmlns:p14="http://schemas.microsoft.com/office/powerpoint/2010/main" val="3931678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i="1" dirty="0" smtClean="0">
                <a:solidFill>
                  <a:schemeClr val="bg1"/>
                </a:solidFill>
                <a:latin typeface="Bradley Hand ITC" panose="03070402050302030203" pitchFamily="66" charset="0"/>
              </a:rPr>
              <a:t>HOT TOPIC!!!</a:t>
            </a:r>
            <a:endParaRPr lang="en-US" sz="5400" i="1" dirty="0">
              <a:solidFill>
                <a:schemeClr val="bg1"/>
              </a:solidFill>
              <a:latin typeface="Bradley Hand ITC" panose="03070402050302030203" pitchFamily="66" charset="0"/>
            </a:endParaRPr>
          </a:p>
        </p:txBody>
      </p:sp>
      <p:pic>
        <p:nvPicPr>
          <p:cNvPr id="4" name="Content Placeholder 3" descr="COVID-19 Information - Department of A&amp;IC, CUH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3498" y="2222500"/>
            <a:ext cx="6357256" cy="4431053"/>
          </a:xfrm>
        </p:spPr>
      </p:pic>
    </p:spTree>
    <p:extLst>
      <p:ext uri="{BB962C8B-B14F-4D97-AF65-F5344CB8AC3E}">
        <p14:creationId xmlns:p14="http://schemas.microsoft.com/office/powerpoint/2010/main" val="117001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372903"/>
          </a:xfrm>
        </p:spPr>
        <p:txBody>
          <a:bodyPr/>
          <a:lstStyle/>
          <a:p>
            <a:pPr algn="ctr"/>
            <a:r>
              <a:rPr lang="en-US" sz="5400" b="1" i="1" dirty="0" smtClean="0">
                <a:solidFill>
                  <a:schemeClr val="bg1"/>
                </a:solidFill>
                <a:latin typeface="Bradley Hand ITC" panose="03070402050302030203" pitchFamily="66" charset="0"/>
              </a:rPr>
              <a:t>COVID-19  </a:t>
            </a:r>
            <a:r>
              <a:rPr lang="en-US" sz="4800" b="1" i="1" dirty="0" smtClean="0">
                <a:solidFill>
                  <a:schemeClr val="bg1"/>
                </a:solidFill>
                <a:latin typeface="Bradley Hand ITC" panose="03070402050302030203" pitchFamily="66" charset="0"/>
              </a:rPr>
              <a:t/>
            </a:r>
            <a:br>
              <a:rPr lang="en-US" sz="4800" b="1" i="1" dirty="0" smtClean="0">
                <a:solidFill>
                  <a:schemeClr val="bg1"/>
                </a:solidFill>
                <a:latin typeface="Bradley Hand ITC" panose="03070402050302030203" pitchFamily="66" charset="0"/>
              </a:rPr>
            </a:br>
            <a:r>
              <a:rPr lang="en-US" sz="3200" b="1" i="1" dirty="0" smtClean="0">
                <a:solidFill>
                  <a:schemeClr val="bg1"/>
                </a:solidFill>
                <a:latin typeface="Bradley Hand ITC" panose="03070402050302030203" pitchFamily="66" charset="0"/>
              </a:rPr>
              <a:t>LEVELS OF DEFICIENT PRACTICE</a:t>
            </a:r>
            <a:endParaRPr lang="en-US" sz="32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296091" y="2098766"/>
            <a:ext cx="11617235" cy="4911634"/>
          </a:xfrm>
        </p:spPr>
        <p:txBody>
          <a:bodyPr>
            <a:normAutofit fontScale="32500" lnSpcReduction="20000"/>
          </a:bodyPr>
          <a:lstStyle/>
          <a:p>
            <a:r>
              <a:rPr lang="en-US" sz="4900" dirty="0" smtClean="0">
                <a:solidFill>
                  <a:schemeClr val="accent1">
                    <a:lumMod val="20000"/>
                    <a:lumOff val="80000"/>
                  </a:schemeClr>
                </a:solidFill>
                <a:latin typeface="Lucida Bright" panose="02040602050505020304" pitchFamily="18" charset="0"/>
              </a:rPr>
              <a:t>Immediate Jeopardy:</a:t>
            </a:r>
          </a:p>
          <a:p>
            <a:pPr lvl="1"/>
            <a:r>
              <a:rPr lang="en-US" sz="4900" dirty="0" smtClean="0">
                <a:solidFill>
                  <a:schemeClr val="accent1">
                    <a:lumMod val="20000"/>
                    <a:lumOff val="80000"/>
                  </a:schemeClr>
                </a:solidFill>
                <a:latin typeface="Lucida Bright" panose="02040602050505020304" pitchFamily="18" charset="0"/>
              </a:rPr>
              <a:t>40% or more of staff remain unvaccinated creating a likelihood of serious harm; </a:t>
            </a:r>
            <a:r>
              <a:rPr lang="en-US" sz="4900" b="1" dirty="0" smtClean="0">
                <a:solidFill>
                  <a:schemeClr val="accent1">
                    <a:lumMod val="20000"/>
                    <a:lumOff val="80000"/>
                  </a:schemeClr>
                </a:solidFill>
                <a:latin typeface="Lucida Bright" panose="02040602050505020304" pitchFamily="18" charset="0"/>
              </a:rPr>
              <a:t>OR</a:t>
            </a:r>
          </a:p>
          <a:p>
            <a:pPr lvl="1"/>
            <a:r>
              <a:rPr lang="en-US" sz="4900" dirty="0" smtClean="0">
                <a:solidFill>
                  <a:schemeClr val="accent1">
                    <a:lumMod val="20000"/>
                    <a:lumOff val="80000"/>
                  </a:schemeClr>
                </a:solidFill>
                <a:latin typeface="Lucida Bright" panose="02040602050505020304" pitchFamily="18" charset="0"/>
              </a:rPr>
              <a:t>Did not meet the 100% staff vaccination rate standard; observations of noncompliant infection control practices by staff, (e.g., staff failed to properly don PPE) and 1 or more components of the policies and procedures were not developed or implemented.</a:t>
            </a:r>
          </a:p>
          <a:p>
            <a:pPr marL="457200" lvl="1" indent="0">
              <a:buNone/>
            </a:pPr>
            <a:endParaRPr lang="en-US" sz="4900" dirty="0" smtClean="0">
              <a:solidFill>
                <a:schemeClr val="accent1">
                  <a:lumMod val="20000"/>
                  <a:lumOff val="80000"/>
                </a:schemeClr>
              </a:solidFill>
              <a:latin typeface="Lucida Bright" panose="02040602050505020304" pitchFamily="18" charset="0"/>
            </a:endParaRPr>
          </a:p>
          <a:p>
            <a:r>
              <a:rPr lang="en-US" sz="4900" dirty="0" smtClean="0">
                <a:solidFill>
                  <a:schemeClr val="accent1">
                    <a:lumMod val="20000"/>
                    <a:lumOff val="80000"/>
                  </a:schemeClr>
                </a:solidFill>
                <a:latin typeface="Lucida Bright" panose="02040602050505020304" pitchFamily="18" charset="0"/>
              </a:rPr>
              <a:t>Condition Level:</a:t>
            </a:r>
          </a:p>
          <a:p>
            <a:pPr lvl="1"/>
            <a:r>
              <a:rPr lang="en-US" sz="4900" dirty="0" smtClean="0">
                <a:solidFill>
                  <a:schemeClr val="accent1">
                    <a:lumMod val="20000"/>
                    <a:lumOff val="80000"/>
                  </a:schemeClr>
                </a:solidFill>
                <a:latin typeface="Lucida Bright" panose="02040602050505020304" pitchFamily="18" charset="0"/>
              </a:rPr>
              <a:t>Did not meet the 100% staff vaccination rate standard; and 1 or more components of the policies and procedures were not developed and implemented; </a:t>
            </a:r>
            <a:r>
              <a:rPr lang="en-US" sz="4900" b="1" dirty="0" smtClean="0">
                <a:solidFill>
                  <a:schemeClr val="accent1">
                    <a:lumMod val="20000"/>
                    <a:lumOff val="80000"/>
                  </a:schemeClr>
                </a:solidFill>
                <a:latin typeface="Lucida Bright" panose="02040602050505020304" pitchFamily="18" charset="0"/>
              </a:rPr>
              <a:t>OR</a:t>
            </a:r>
          </a:p>
          <a:p>
            <a:pPr lvl="1"/>
            <a:r>
              <a:rPr lang="en-US" sz="4900" dirty="0" smtClean="0">
                <a:solidFill>
                  <a:schemeClr val="accent1">
                    <a:lumMod val="20000"/>
                    <a:lumOff val="80000"/>
                  </a:schemeClr>
                </a:solidFill>
                <a:latin typeface="Lucida Bright" panose="02040602050505020304" pitchFamily="18" charset="0"/>
              </a:rPr>
              <a:t>21-39% of staff remain unvaccinated creating a likelihood of serious harm.</a:t>
            </a:r>
          </a:p>
          <a:p>
            <a:pPr marL="457200" lvl="1" indent="0">
              <a:buNone/>
            </a:pPr>
            <a:endParaRPr lang="en-US" sz="4900" dirty="0" smtClean="0">
              <a:solidFill>
                <a:schemeClr val="accent1">
                  <a:lumMod val="20000"/>
                  <a:lumOff val="80000"/>
                </a:schemeClr>
              </a:solidFill>
              <a:latin typeface="Lucida Bright" panose="02040602050505020304" pitchFamily="18" charset="0"/>
            </a:endParaRPr>
          </a:p>
          <a:p>
            <a:r>
              <a:rPr lang="en-US" sz="4900" dirty="0" smtClean="0">
                <a:solidFill>
                  <a:schemeClr val="accent1">
                    <a:lumMod val="20000"/>
                    <a:lumOff val="80000"/>
                  </a:schemeClr>
                </a:solidFill>
                <a:latin typeface="Lucida Bright" panose="02040602050505020304" pitchFamily="18" charset="0"/>
              </a:rPr>
              <a:t>Standard Level:</a:t>
            </a:r>
          </a:p>
          <a:p>
            <a:pPr lvl="1"/>
            <a:r>
              <a:rPr lang="en-US" sz="4900" dirty="0" smtClean="0">
                <a:solidFill>
                  <a:schemeClr val="accent1">
                    <a:lumMod val="20000"/>
                    <a:lumOff val="80000"/>
                  </a:schemeClr>
                </a:solidFill>
                <a:latin typeface="Lucida Bright" panose="02040602050505020304" pitchFamily="18" charset="0"/>
              </a:rPr>
              <a:t>100% of all staff vaccinated and all new staff have received at least one dose; and 1 or more components of the policies and procedures were not developed and implemented; </a:t>
            </a:r>
            <a:r>
              <a:rPr lang="en-US" sz="4900" b="1" dirty="0" smtClean="0">
                <a:solidFill>
                  <a:schemeClr val="accent1">
                    <a:lumMod val="20000"/>
                    <a:lumOff val="80000"/>
                  </a:schemeClr>
                </a:solidFill>
                <a:latin typeface="Lucida Bright" panose="02040602050505020304" pitchFamily="18" charset="0"/>
              </a:rPr>
              <a:t>OR</a:t>
            </a:r>
          </a:p>
          <a:p>
            <a:pPr lvl="1"/>
            <a:r>
              <a:rPr lang="en-US" sz="4900" dirty="0" smtClean="0">
                <a:solidFill>
                  <a:schemeClr val="accent1">
                    <a:lumMod val="20000"/>
                    <a:lumOff val="80000"/>
                  </a:schemeClr>
                </a:solidFill>
                <a:latin typeface="Lucida Bright" panose="02040602050505020304" pitchFamily="18" charset="0"/>
              </a:rPr>
              <a:t>Did not meet the 100% staff vaccination rate standard, but are making good faith efforts toward vaccine compliance.</a:t>
            </a:r>
          </a:p>
          <a:p>
            <a:pPr marL="457200" lvl="1" indent="0">
              <a:buNone/>
            </a:pPr>
            <a:endParaRPr lang="en-US"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2188434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094230"/>
          </a:xfrm>
        </p:spPr>
        <p:txBody>
          <a:bodyPr/>
          <a:lstStyle/>
          <a:p>
            <a:pPr algn="ctr"/>
            <a:r>
              <a:rPr lang="en-US" sz="5400" b="1" i="1" dirty="0" smtClean="0">
                <a:solidFill>
                  <a:schemeClr val="bg1"/>
                </a:solidFill>
                <a:latin typeface="Bradley Hand ITC" panose="03070402050302030203" pitchFamily="66" charset="0"/>
              </a:rPr>
              <a:t>COVID-19 </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313509" y="2342605"/>
            <a:ext cx="11643360" cy="4380412"/>
          </a:xfrm>
        </p:spPr>
        <p:txBody>
          <a:bodyPr>
            <a:normAutofit lnSpcReduction="10000"/>
          </a:bodyPr>
          <a:lstStyle/>
          <a:p>
            <a:pPr marL="0" indent="0">
              <a:buNone/>
            </a:pPr>
            <a:r>
              <a:rPr lang="en-US" sz="1600" b="1" i="1" dirty="0" smtClean="0">
                <a:solidFill>
                  <a:schemeClr val="accent1">
                    <a:lumMod val="20000"/>
                    <a:lumOff val="80000"/>
                  </a:schemeClr>
                </a:solidFill>
                <a:latin typeface="Lucida Bright" panose="02040602050505020304" pitchFamily="18" charset="0"/>
              </a:rPr>
              <a:t>QSO-22-09 Memo, Attachment F</a:t>
            </a:r>
          </a:p>
          <a:p>
            <a:pPr marL="0" indent="0">
              <a:buNone/>
            </a:pPr>
            <a:endParaRPr lang="en-US" sz="1600" b="1" i="1" dirty="0" smtClean="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The facility must develop and implement policies and procedures to ensure all staff are fully vaccinated for COVID-19.  These policies and procedures must include, at a minimum...</a:t>
            </a:r>
          </a:p>
          <a:p>
            <a:endParaRPr lang="en-US" sz="1600" dirty="0" smtClean="0">
              <a:solidFill>
                <a:schemeClr val="accent1">
                  <a:lumMod val="20000"/>
                  <a:lumOff val="80000"/>
                </a:schemeClr>
              </a:solidFill>
              <a:latin typeface="Lucida Bright" panose="02040602050505020304" pitchFamily="18" charset="0"/>
            </a:endParaRPr>
          </a:p>
          <a:p>
            <a:pPr lvl="1"/>
            <a:r>
              <a:rPr lang="en-US" dirty="0">
                <a:solidFill>
                  <a:schemeClr val="accent1">
                    <a:lumMod val="20000"/>
                    <a:lumOff val="80000"/>
                  </a:schemeClr>
                </a:solidFill>
                <a:latin typeface="Lucida Bright" panose="02040602050505020304" pitchFamily="18" charset="0"/>
              </a:rPr>
              <a:t>A process for tracking/documenting the vaccination status of </a:t>
            </a:r>
            <a:r>
              <a:rPr lang="en-US" dirty="0" smtClean="0">
                <a:solidFill>
                  <a:schemeClr val="accent1">
                    <a:lumMod val="20000"/>
                    <a:lumOff val="80000"/>
                  </a:schemeClr>
                </a:solidFill>
                <a:latin typeface="Lucida Bright" panose="02040602050505020304" pitchFamily="18" charset="0"/>
              </a:rPr>
              <a:t>staff, to include any booster doses.</a:t>
            </a:r>
          </a:p>
          <a:p>
            <a:pPr marL="457200" lvl="1" indent="0">
              <a:buNone/>
            </a:pPr>
            <a:endParaRPr lang="en-US" dirty="0" smtClean="0">
              <a:solidFill>
                <a:schemeClr val="accent1">
                  <a:lumMod val="20000"/>
                  <a:lumOff val="80000"/>
                </a:schemeClr>
              </a:solidFill>
              <a:latin typeface="Lucida Bright" panose="02040602050505020304" pitchFamily="18" charset="0"/>
            </a:endParaRPr>
          </a:p>
          <a:p>
            <a:pPr lvl="1"/>
            <a:r>
              <a:rPr lang="en-US" dirty="0" smtClean="0">
                <a:solidFill>
                  <a:schemeClr val="accent1">
                    <a:lumMod val="20000"/>
                    <a:lumOff val="80000"/>
                  </a:schemeClr>
                </a:solidFill>
                <a:latin typeface="Lucida Bright" panose="02040602050505020304" pitchFamily="18" charset="0"/>
              </a:rPr>
              <a:t>A process for exemptions to the vaccine.</a:t>
            </a:r>
          </a:p>
          <a:p>
            <a:pPr lvl="1"/>
            <a:endParaRPr lang="en-US" dirty="0" smtClean="0">
              <a:solidFill>
                <a:schemeClr val="accent1">
                  <a:lumMod val="20000"/>
                  <a:lumOff val="80000"/>
                </a:schemeClr>
              </a:solidFill>
              <a:latin typeface="Lucida Bright" panose="02040602050505020304" pitchFamily="18" charset="0"/>
            </a:endParaRPr>
          </a:p>
          <a:p>
            <a:pPr lvl="1"/>
            <a:r>
              <a:rPr lang="en-US" dirty="0" smtClean="0">
                <a:solidFill>
                  <a:schemeClr val="accent1">
                    <a:lumMod val="20000"/>
                    <a:lumOff val="80000"/>
                  </a:schemeClr>
                </a:solidFill>
                <a:latin typeface="Lucida Bright" panose="02040602050505020304" pitchFamily="18" charset="0"/>
              </a:rPr>
              <a:t>Contingency </a:t>
            </a:r>
            <a:r>
              <a:rPr lang="en-US" dirty="0">
                <a:solidFill>
                  <a:schemeClr val="accent1">
                    <a:lumMod val="20000"/>
                    <a:lumOff val="80000"/>
                  </a:schemeClr>
                </a:solidFill>
                <a:latin typeface="Lucida Bright" panose="02040602050505020304" pitchFamily="18" charset="0"/>
              </a:rPr>
              <a:t>plans for staff who are not fully vaccinated for COVID-19</a:t>
            </a:r>
            <a:r>
              <a:rPr lang="en-US" dirty="0" smtClean="0">
                <a:solidFill>
                  <a:schemeClr val="accent1">
                    <a:lumMod val="20000"/>
                    <a:lumOff val="80000"/>
                  </a:schemeClr>
                </a:solidFill>
                <a:latin typeface="Lucida Bright" panose="02040602050505020304" pitchFamily="18" charset="0"/>
              </a:rPr>
              <a:t>.</a:t>
            </a:r>
          </a:p>
          <a:p>
            <a:pPr lvl="2"/>
            <a:r>
              <a:rPr lang="en-US" sz="1600" dirty="0" smtClean="0">
                <a:solidFill>
                  <a:schemeClr val="accent1">
                    <a:lumMod val="20000"/>
                    <a:lumOff val="80000"/>
                  </a:schemeClr>
                </a:solidFill>
                <a:latin typeface="Lucida Bright" panose="02040602050505020304" pitchFamily="18" charset="0"/>
              </a:rPr>
              <a:t>CMS does not specify which actions must be taken.  Facilities may choose precautions that align with the intent of the regulation which is intended to “mitigate the transmission and spread of COVID-10 for all staff who are not fully vaccinated.”</a:t>
            </a:r>
            <a:endParaRPr lang="en-US" sz="1600" dirty="0">
              <a:solidFill>
                <a:schemeClr val="accent1">
                  <a:lumMod val="20000"/>
                  <a:lumOff val="80000"/>
                </a:schemeClr>
              </a:solidFill>
              <a:latin typeface="Lucida Bright" panose="02040602050505020304" pitchFamily="18" charset="0"/>
            </a:endParaRPr>
          </a:p>
          <a:p>
            <a:pPr marL="457200" lvl="1" indent="0">
              <a:buNone/>
            </a:pPr>
            <a:endParaRPr lang="en-US"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2541430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390321"/>
          </a:xfrm>
        </p:spPr>
        <p:txBody>
          <a:bodyPr/>
          <a:lstStyle/>
          <a:p>
            <a:pPr algn="ctr"/>
            <a:r>
              <a:rPr lang="en-US" sz="4800" b="1" i="1" dirty="0" smtClean="0">
                <a:solidFill>
                  <a:schemeClr val="bg1"/>
                </a:solidFill>
                <a:latin typeface="Bradley Hand ITC" panose="03070402050302030203" pitchFamily="66" charset="0"/>
              </a:rPr>
              <a:t/>
            </a:r>
            <a:br>
              <a:rPr lang="en-US" sz="4800" b="1" i="1" dirty="0" smtClean="0">
                <a:solidFill>
                  <a:schemeClr val="bg1"/>
                </a:solidFill>
                <a:latin typeface="Bradley Hand ITC" panose="03070402050302030203" pitchFamily="66" charset="0"/>
              </a:rPr>
            </a:br>
            <a:r>
              <a:rPr lang="en-US" sz="5400" b="1" i="1" dirty="0" smtClean="0">
                <a:solidFill>
                  <a:schemeClr val="bg1"/>
                </a:solidFill>
                <a:latin typeface="Bradley Hand ITC" panose="03070402050302030203" pitchFamily="66" charset="0"/>
              </a:rPr>
              <a:t>COVID-19</a:t>
            </a:r>
            <a:r>
              <a:rPr lang="en-US" sz="4800" b="1" i="1" dirty="0" smtClean="0">
                <a:solidFill>
                  <a:schemeClr val="bg1"/>
                </a:solidFill>
                <a:latin typeface="Bradley Hand ITC" panose="03070402050302030203" pitchFamily="66" charset="0"/>
              </a:rPr>
              <a:t/>
            </a:r>
            <a:br>
              <a:rPr lang="en-US" sz="4800" b="1" i="1" dirty="0" smtClean="0">
                <a:solidFill>
                  <a:schemeClr val="bg1"/>
                </a:solidFill>
                <a:latin typeface="Bradley Hand ITC" panose="03070402050302030203" pitchFamily="66" charset="0"/>
              </a:rPr>
            </a:br>
            <a:r>
              <a:rPr lang="en-US" sz="3200" i="1" dirty="0" smtClean="0">
                <a:solidFill>
                  <a:schemeClr val="bg1"/>
                </a:solidFill>
                <a:latin typeface="Bradley Hand ITC" panose="03070402050302030203" pitchFamily="66" charset="0"/>
              </a:rPr>
              <a:t>COMMONLY CITED DEFICIENCIES</a:t>
            </a:r>
            <a:r>
              <a:rPr lang="en-US" sz="3200" b="1" i="1" dirty="0" smtClean="0">
                <a:solidFill>
                  <a:schemeClr val="bg1"/>
                </a:solidFill>
                <a:latin typeface="Bradley Hand ITC" panose="03070402050302030203" pitchFamily="66" charset="0"/>
              </a:rPr>
              <a:t> </a:t>
            </a:r>
            <a:endParaRPr lang="en-US" sz="32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287383" y="2222287"/>
            <a:ext cx="11660777" cy="3769210"/>
          </a:xfrm>
        </p:spPr>
        <p:txBody>
          <a:bodyPr>
            <a:normAutofit/>
          </a:bodyPr>
          <a:lstStyle/>
          <a:p>
            <a:pPr lvl="1"/>
            <a:r>
              <a:rPr lang="en-US" dirty="0" smtClean="0">
                <a:solidFill>
                  <a:schemeClr val="accent1">
                    <a:lumMod val="20000"/>
                    <a:lumOff val="80000"/>
                  </a:schemeClr>
                </a:solidFill>
                <a:latin typeface="Lucida Bright" panose="02040602050505020304" pitchFamily="18" charset="0"/>
              </a:rPr>
              <a:t>Policies </a:t>
            </a:r>
            <a:r>
              <a:rPr lang="en-US" dirty="0">
                <a:solidFill>
                  <a:schemeClr val="accent1">
                    <a:lumMod val="20000"/>
                    <a:lumOff val="80000"/>
                  </a:schemeClr>
                </a:solidFill>
                <a:latin typeface="Lucida Bright" panose="02040602050505020304" pitchFamily="18" charset="0"/>
              </a:rPr>
              <a:t>and procedures do not include the minimum required components</a:t>
            </a:r>
            <a:r>
              <a:rPr lang="en-US" dirty="0" smtClean="0">
                <a:solidFill>
                  <a:schemeClr val="accent1">
                    <a:lumMod val="20000"/>
                    <a:lumOff val="80000"/>
                  </a:schemeClr>
                </a:solidFill>
                <a:latin typeface="Lucida Bright" panose="02040602050505020304" pitchFamily="18" charset="0"/>
              </a:rPr>
              <a:t>.</a:t>
            </a:r>
          </a:p>
          <a:p>
            <a:pPr lvl="1"/>
            <a:endParaRPr lang="en-US" dirty="0">
              <a:solidFill>
                <a:schemeClr val="accent1">
                  <a:lumMod val="20000"/>
                  <a:lumOff val="80000"/>
                </a:schemeClr>
              </a:solidFill>
              <a:latin typeface="Lucida Bright" panose="02040602050505020304" pitchFamily="18" charset="0"/>
            </a:endParaRPr>
          </a:p>
          <a:p>
            <a:pPr lvl="1"/>
            <a:r>
              <a:rPr lang="en-US" dirty="0">
                <a:solidFill>
                  <a:schemeClr val="accent1">
                    <a:lumMod val="20000"/>
                    <a:lumOff val="80000"/>
                  </a:schemeClr>
                </a:solidFill>
                <a:latin typeface="Lucida Bright" panose="02040602050505020304" pitchFamily="18" charset="0"/>
              </a:rPr>
              <a:t>Staff only receive the first vaccination dose in a multi-dose </a:t>
            </a:r>
            <a:r>
              <a:rPr lang="en-US" dirty="0" smtClean="0">
                <a:solidFill>
                  <a:schemeClr val="accent1">
                    <a:lumMod val="20000"/>
                    <a:lumOff val="80000"/>
                  </a:schemeClr>
                </a:solidFill>
                <a:latin typeface="Lucida Bright" panose="02040602050505020304" pitchFamily="18" charset="0"/>
              </a:rPr>
              <a:t>series or does not have an acceptable exemption to the vaccine.</a:t>
            </a:r>
            <a:endParaRPr lang="en-US" dirty="0">
              <a:solidFill>
                <a:schemeClr val="accent1">
                  <a:lumMod val="20000"/>
                  <a:lumOff val="80000"/>
                </a:schemeClr>
              </a:solidFill>
              <a:latin typeface="Lucida Bright" panose="02040602050505020304" pitchFamily="18" charset="0"/>
            </a:endParaRPr>
          </a:p>
          <a:p>
            <a:pPr lvl="1"/>
            <a:endParaRPr lang="en-US" dirty="0" smtClean="0">
              <a:solidFill>
                <a:schemeClr val="accent1">
                  <a:lumMod val="20000"/>
                  <a:lumOff val="80000"/>
                </a:schemeClr>
              </a:solidFill>
              <a:latin typeface="Lucida Bright" panose="02040602050505020304" pitchFamily="18" charset="0"/>
            </a:endParaRPr>
          </a:p>
          <a:p>
            <a:pPr lvl="1"/>
            <a:r>
              <a:rPr lang="en-US" dirty="0" smtClean="0">
                <a:solidFill>
                  <a:schemeClr val="accent1">
                    <a:lumMod val="20000"/>
                    <a:lumOff val="80000"/>
                  </a:schemeClr>
                </a:solidFill>
                <a:latin typeface="Lucida Bright" panose="02040602050505020304" pitchFamily="18" charset="0"/>
              </a:rPr>
              <a:t>Improper </a:t>
            </a:r>
            <a:r>
              <a:rPr lang="en-US" dirty="0">
                <a:solidFill>
                  <a:schemeClr val="accent1">
                    <a:lumMod val="20000"/>
                    <a:lumOff val="80000"/>
                  </a:schemeClr>
                </a:solidFill>
                <a:latin typeface="Lucida Bright" panose="02040602050505020304" pitchFamily="18" charset="0"/>
              </a:rPr>
              <a:t>infection control practices.</a:t>
            </a:r>
          </a:p>
          <a:p>
            <a:pPr lvl="1"/>
            <a:endParaRPr lang="en-US" dirty="0" smtClean="0">
              <a:solidFill>
                <a:schemeClr val="accent1">
                  <a:lumMod val="20000"/>
                  <a:lumOff val="80000"/>
                </a:schemeClr>
              </a:solidFill>
              <a:latin typeface="Lucida Bright" panose="02040602050505020304" pitchFamily="18" charset="0"/>
            </a:endParaRPr>
          </a:p>
          <a:p>
            <a:pPr lvl="1"/>
            <a:r>
              <a:rPr lang="en-US" dirty="0" smtClean="0">
                <a:solidFill>
                  <a:schemeClr val="accent1">
                    <a:lumMod val="20000"/>
                    <a:lumOff val="80000"/>
                  </a:schemeClr>
                </a:solidFill>
                <a:latin typeface="Lucida Bright" panose="02040602050505020304" pitchFamily="18" charset="0"/>
              </a:rPr>
              <a:t>Failure </a:t>
            </a:r>
            <a:r>
              <a:rPr lang="en-US" dirty="0">
                <a:solidFill>
                  <a:schemeClr val="accent1">
                    <a:lumMod val="20000"/>
                    <a:lumOff val="80000"/>
                  </a:schemeClr>
                </a:solidFill>
                <a:latin typeface="Lucida Bright" panose="02040602050505020304" pitchFamily="18" charset="0"/>
              </a:rPr>
              <a:t>to </a:t>
            </a:r>
            <a:r>
              <a:rPr lang="en-US" dirty="0" smtClean="0">
                <a:solidFill>
                  <a:schemeClr val="accent1">
                    <a:lumMod val="20000"/>
                    <a:lumOff val="80000"/>
                  </a:schemeClr>
                </a:solidFill>
                <a:latin typeface="Lucida Bright" panose="02040602050505020304" pitchFamily="18" charset="0"/>
              </a:rPr>
              <a:t>implement their </a:t>
            </a:r>
            <a:r>
              <a:rPr lang="en-US" dirty="0">
                <a:solidFill>
                  <a:schemeClr val="accent1">
                    <a:lumMod val="20000"/>
                    <a:lumOff val="80000"/>
                  </a:schemeClr>
                </a:solidFill>
                <a:latin typeface="Lucida Bright" panose="02040602050505020304" pitchFamily="18" charset="0"/>
              </a:rPr>
              <a:t>contingency </a:t>
            </a:r>
            <a:r>
              <a:rPr lang="en-US" dirty="0" smtClean="0">
                <a:solidFill>
                  <a:schemeClr val="accent1">
                    <a:lumMod val="20000"/>
                    <a:lumOff val="80000"/>
                  </a:schemeClr>
                </a:solidFill>
                <a:latin typeface="Lucida Bright" panose="02040602050505020304" pitchFamily="18" charset="0"/>
              </a:rPr>
              <a:t>plan for unvaccinated staff.</a:t>
            </a:r>
            <a:endParaRPr lang="en-US" dirty="0">
              <a:solidFill>
                <a:schemeClr val="accent1">
                  <a:lumMod val="20000"/>
                  <a:lumOff val="80000"/>
                </a:schemeClr>
              </a:solidFill>
              <a:latin typeface="Lucida Bright" panose="02040602050505020304" pitchFamily="18" charset="0"/>
            </a:endParaRPr>
          </a:p>
          <a:p>
            <a:pPr lvl="1"/>
            <a:endParaRPr lang="en-US" dirty="0" smtClean="0">
              <a:solidFill>
                <a:schemeClr val="accent1">
                  <a:lumMod val="20000"/>
                  <a:lumOff val="80000"/>
                </a:schemeClr>
              </a:solidFill>
              <a:latin typeface="Lucida Bright" panose="02040602050505020304" pitchFamily="18" charset="0"/>
            </a:endParaRPr>
          </a:p>
          <a:p>
            <a:pPr lvl="1"/>
            <a:r>
              <a:rPr lang="en-US" dirty="0" smtClean="0">
                <a:solidFill>
                  <a:schemeClr val="accent1">
                    <a:lumMod val="20000"/>
                    <a:lumOff val="80000"/>
                  </a:schemeClr>
                </a:solidFill>
                <a:latin typeface="Lucida Bright" panose="02040602050505020304" pitchFamily="18" charset="0"/>
              </a:rPr>
              <a:t>Failure </a:t>
            </a:r>
            <a:r>
              <a:rPr lang="en-US" dirty="0">
                <a:solidFill>
                  <a:schemeClr val="accent1">
                    <a:lumMod val="20000"/>
                    <a:lumOff val="80000"/>
                  </a:schemeClr>
                </a:solidFill>
                <a:latin typeface="Lucida Bright" panose="02040602050505020304" pitchFamily="18" charset="0"/>
              </a:rPr>
              <a:t>to properly screen and/or quarantine clients following exposure or during outbreak.</a:t>
            </a:r>
          </a:p>
          <a:p>
            <a:pPr lvl="1"/>
            <a:endParaRPr lang="en-US" sz="1400"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405644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085522"/>
          </a:xfrm>
        </p:spPr>
        <p:txBody>
          <a:bodyPr/>
          <a:lstStyle/>
          <a:p>
            <a:pPr algn="ctr"/>
            <a:r>
              <a:rPr lang="en-US" sz="4800" b="1" i="1" dirty="0" smtClean="0">
                <a:solidFill>
                  <a:schemeClr val="bg1"/>
                </a:solidFill>
                <a:latin typeface="Bradley Hand ITC" panose="03070402050302030203" pitchFamily="66" charset="0"/>
              </a:rPr>
              <a:t/>
            </a:r>
            <a:br>
              <a:rPr lang="en-US" sz="4800" b="1" i="1" dirty="0" smtClean="0">
                <a:solidFill>
                  <a:schemeClr val="bg1"/>
                </a:solidFill>
                <a:latin typeface="Bradley Hand ITC" panose="03070402050302030203" pitchFamily="66" charset="0"/>
              </a:rPr>
            </a:br>
            <a:r>
              <a:rPr lang="en-US" sz="5400" i="1" dirty="0" smtClean="0">
                <a:solidFill>
                  <a:schemeClr val="bg1"/>
                </a:solidFill>
                <a:latin typeface="Bradley Hand ITC" panose="03070402050302030203" pitchFamily="66" charset="0"/>
              </a:rPr>
              <a:t>SIMS REPORTING</a:t>
            </a:r>
            <a:endParaRPr lang="en-US" sz="4800" b="1" i="1" dirty="0">
              <a:solidFill>
                <a:schemeClr val="bg1"/>
              </a:solidFill>
              <a:latin typeface="Bradley Hand ITC" panose="03070402050302030203" pitchFamily="66" charset="0"/>
            </a:endParaRPr>
          </a:p>
        </p:txBody>
      </p:sp>
      <p:pic>
        <p:nvPicPr>
          <p:cNvPr id="4" name="Content Placeholder 3" descr="Computer Crash | Free SV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9064" y="2222500"/>
            <a:ext cx="6818810" cy="4369889"/>
          </a:xfrm>
        </p:spPr>
      </p:pic>
    </p:spTree>
    <p:extLst>
      <p:ext uri="{BB962C8B-B14F-4D97-AF65-F5344CB8AC3E}">
        <p14:creationId xmlns:p14="http://schemas.microsoft.com/office/powerpoint/2010/main" val="738835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492448"/>
          </a:xfrm>
        </p:spPr>
        <p:txBody>
          <a:bodyPr/>
          <a:lstStyle/>
          <a:p>
            <a:pPr algn="ctr"/>
            <a:r>
              <a:rPr lang="en-US" sz="5400" i="1" dirty="0">
                <a:solidFill>
                  <a:schemeClr val="bg1"/>
                </a:solidFill>
                <a:latin typeface="Bradley Hand ITC" panose="03070402050302030203" pitchFamily="66" charset="0"/>
              </a:rPr>
              <a:t>SIMS REPORTING</a:t>
            </a:r>
            <a:br>
              <a:rPr lang="en-US" sz="5400" i="1" dirty="0">
                <a:solidFill>
                  <a:schemeClr val="bg1"/>
                </a:solidFill>
                <a:latin typeface="Bradley Hand ITC" panose="03070402050302030203" pitchFamily="66" charset="0"/>
              </a:rPr>
            </a:br>
            <a:r>
              <a:rPr lang="en-US" sz="3200" i="1" dirty="0" smtClean="0">
                <a:solidFill>
                  <a:schemeClr val="bg1"/>
                </a:solidFill>
                <a:latin typeface="Bradley Hand ITC" panose="03070402050302030203" pitchFamily="66" charset="0"/>
              </a:rPr>
              <a:t>WHAT TO REPORT</a:t>
            </a:r>
            <a:endParaRPr lang="en-US" sz="3200" b="1" i="1" dirty="0">
              <a:solidFill>
                <a:schemeClr val="bg1"/>
              </a:solidFill>
              <a:latin typeface="Bradley Hand ITC" panose="03070402050302030203" pitchFamily="66" charset="0"/>
            </a:endParaRPr>
          </a:p>
        </p:txBody>
      </p:sp>
      <p:sp>
        <p:nvSpPr>
          <p:cNvPr id="5" name="Content Placeholder 4"/>
          <p:cNvSpPr>
            <a:spLocks noGrp="1"/>
          </p:cNvSpPr>
          <p:nvPr>
            <p:ph idx="1"/>
          </p:nvPr>
        </p:nvSpPr>
        <p:spPr>
          <a:xfrm>
            <a:off x="369455" y="2032000"/>
            <a:ext cx="11448075" cy="4904509"/>
          </a:xfrm>
        </p:spPr>
        <p:txBody>
          <a:bodyPr>
            <a:normAutofit lnSpcReduction="10000"/>
          </a:bodyPr>
          <a:lstStyle/>
          <a:p>
            <a:pPr marL="0" indent="0">
              <a:buNone/>
            </a:pPr>
            <a:endParaRPr lang="en-US" sz="1600" b="1" i="1" dirty="0" smtClean="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Abuse: both actual and alleged abuse to include physical, sexual, verbal, psychological and mental abuse; may be client to client, staff to client or family/visitor to client. </a:t>
            </a:r>
          </a:p>
          <a:p>
            <a:pPr marL="0" indent="0">
              <a:buNone/>
            </a:pPr>
            <a:endParaRPr lang="en-US" sz="1600" dirty="0" smtClean="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Neglect: </a:t>
            </a:r>
            <a:r>
              <a:rPr lang="en-US" sz="1600" dirty="0">
                <a:solidFill>
                  <a:schemeClr val="accent1">
                    <a:lumMod val="20000"/>
                    <a:lumOff val="80000"/>
                  </a:schemeClr>
                </a:solidFill>
                <a:latin typeface="Lucida Bright" panose="02040602050505020304" pitchFamily="18" charset="0"/>
              </a:rPr>
              <a:t>both actual and alleged </a:t>
            </a:r>
            <a:r>
              <a:rPr lang="en-US" sz="1600" dirty="0" smtClean="0">
                <a:solidFill>
                  <a:schemeClr val="accent1">
                    <a:lumMod val="20000"/>
                    <a:lumOff val="80000"/>
                  </a:schemeClr>
                </a:solidFill>
                <a:latin typeface="Lucida Bright" panose="02040602050505020304" pitchFamily="18" charset="0"/>
              </a:rPr>
              <a:t>neglect to include elopements, unexplained or suspicious deaths/accidents unrelated to natural causes (i.e. choking, drowning, ingestion of harmful chemicals), unwitnessed falls, deaths/accidents/incidents related to restraints, failure to provide adequate supervision and staffing, failure to provide timely/consistent/safe/adequate/appropriate care and services as needed, medication/treatment errors resulting in harm or death.</a:t>
            </a:r>
          </a:p>
          <a:p>
            <a:pPr marL="0" indent="0">
              <a:buNone/>
            </a:pPr>
            <a:endParaRPr lang="en-US" sz="1600" dirty="0" smtClean="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Exploitation: </a:t>
            </a:r>
            <a:r>
              <a:rPr lang="en-US" sz="1600" dirty="0">
                <a:solidFill>
                  <a:schemeClr val="accent1">
                    <a:lumMod val="20000"/>
                    <a:lumOff val="80000"/>
                  </a:schemeClr>
                </a:solidFill>
                <a:latin typeface="Lucida Bright" panose="02040602050505020304" pitchFamily="18" charset="0"/>
              </a:rPr>
              <a:t>both actual and alleged </a:t>
            </a:r>
            <a:r>
              <a:rPr lang="en-US" sz="1600" dirty="0" smtClean="0">
                <a:solidFill>
                  <a:schemeClr val="accent1">
                    <a:lumMod val="20000"/>
                    <a:lumOff val="80000"/>
                  </a:schemeClr>
                </a:solidFill>
                <a:latin typeface="Lucida Bright" panose="02040602050505020304" pitchFamily="18" charset="0"/>
              </a:rPr>
              <a:t>exploitation to include manipulation, intimidation, threats or coercion of a client for personal </a:t>
            </a:r>
            <a:r>
              <a:rPr lang="en-US" sz="1600" dirty="0">
                <a:solidFill>
                  <a:schemeClr val="accent1">
                    <a:lumMod val="20000"/>
                    <a:lumOff val="80000"/>
                  </a:schemeClr>
                </a:solidFill>
                <a:latin typeface="Lucida Bright" panose="02040602050505020304" pitchFamily="18" charset="0"/>
              </a:rPr>
              <a:t>gain; may be client to client, staff to client or family/visitor to client. </a:t>
            </a:r>
          </a:p>
          <a:p>
            <a:endParaRPr lang="en-US" sz="1600" dirty="0" smtClean="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Misappropriation: </a:t>
            </a:r>
            <a:r>
              <a:rPr lang="en-US" sz="1600" dirty="0">
                <a:solidFill>
                  <a:schemeClr val="accent1">
                    <a:lumMod val="20000"/>
                    <a:lumOff val="80000"/>
                  </a:schemeClr>
                </a:solidFill>
                <a:latin typeface="Lucida Bright" panose="02040602050505020304" pitchFamily="18" charset="0"/>
              </a:rPr>
              <a:t>both actual and alleged </a:t>
            </a:r>
            <a:r>
              <a:rPr lang="en-US" sz="1600" dirty="0" smtClean="0">
                <a:solidFill>
                  <a:schemeClr val="accent1">
                    <a:lumMod val="20000"/>
                    <a:lumOff val="80000"/>
                  </a:schemeClr>
                </a:solidFill>
                <a:latin typeface="Lucida Bright" panose="02040602050505020304" pitchFamily="18" charset="0"/>
              </a:rPr>
              <a:t>misappropriation to include theft of the client’s money, unauthorized purchases from client’s funds, drug diversion such as controlled substances used by staff or for personal </a:t>
            </a:r>
            <a:r>
              <a:rPr lang="en-US" sz="1600" dirty="0">
                <a:solidFill>
                  <a:schemeClr val="accent1">
                    <a:lumMod val="20000"/>
                    <a:lumOff val="80000"/>
                  </a:schemeClr>
                </a:solidFill>
                <a:latin typeface="Lucida Bright" panose="02040602050505020304" pitchFamily="18" charset="0"/>
              </a:rPr>
              <a:t>gain; may be client to client, staff to client or family/visitor to client. </a:t>
            </a:r>
          </a:p>
          <a:p>
            <a:endParaRPr lang="en-US" sz="1600" dirty="0" smtClean="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1982809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i="1" dirty="0" smtClean="0">
                <a:solidFill>
                  <a:schemeClr val="bg1"/>
                </a:solidFill>
                <a:latin typeface="Bradley Hand ITC" panose="03070402050302030203" pitchFamily="66" charset="0"/>
              </a:rPr>
              <a:t>SIMS REPORTING</a:t>
            </a:r>
            <a:endParaRPr lang="en-US" sz="5400" b="1" i="1" dirty="0">
              <a:solidFill>
                <a:schemeClr val="bg1"/>
              </a:solidFill>
              <a:latin typeface="Bradley Hand ITC" panose="03070402050302030203" pitchFamily="66" charset="0"/>
            </a:endParaRPr>
          </a:p>
        </p:txBody>
      </p:sp>
      <p:sp>
        <p:nvSpPr>
          <p:cNvPr id="5" name="Content Placeholder 4"/>
          <p:cNvSpPr>
            <a:spLocks noGrp="1"/>
          </p:cNvSpPr>
          <p:nvPr>
            <p:ph idx="1"/>
          </p:nvPr>
        </p:nvSpPr>
        <p:spPr>
          <a:xfrm>
            <a:off x="383178" y="2207490"/>
            <a:ext cx="11364686" cy="4719783"/>
          </a:xfrm>
        </p:spPr>
        <p:txBody>
          <a:bodyPr>
            <a:normAutofit fontScale="92500" lnSpcReduction="20000"/>
          </a:bodyPr>
          <a:lstStyle/>
          <a:p>
            <a:r>
              <a:rPr lang="en-US" sz="1700" dirty="0" smtClean="0">
                <a:solidFill>
                  <a:schemeClr val="accent1">
                    <a:lumMod val="20000"/>
                    <a:lumOff val="80000"/>
                  </a:schemeClr>
                </a:solidFill>
                <a:latin typeface="Lucida Bright" panose="02040602050505020304" pitchFamily="18" charset="0"/>
              </a:rPr>
              <a:t>Injuries </a:t>
            </a:r>
            <a:r>
              <a:rPr lang="en-US" sz="1700" dirty="0">
                <a:solidFill>
                  <a:schemeClr val="accent1">
                    <a:lumMod val="20000"/>
                    <a:lumOff val="80000"/>
                  </a:schemeClr>
                </a:solidFill>
                <a:latin typeface="Lucida Bright" panose="02040602050505020304" pitchFamily="18" charset="0"/>
              </a:rPr>
              <a:t>of Unknown </a:t>
            </a:r>
            <a:r>
              <a:rPr lang="en-US" sz="1700" dirty="0" smtClean="0">
                <a:solidFill>
                  <a:schemeClr val="accent1">
                    <a:lumMod val="20000"/>
                    <a:lumOff val="80000"/>
                  </a:schemeClr>
                </a:solidFill>
                <a:latin typeface="Lucida Bright" panose="02040602050505020304" pitchFamily="18" charset="0"/>
              </a:rPr>
              <a:t>Origin: </a:t>
            </a:r>
            <a:r>
              <a:rPr lang="en-US" sz="1700" dirty="0">
                <a:solidFill>
                  <a:schemeClr val="accent1">
                    <a:lumMod val="20000"/>
                    <a:lumOff val="80000"/>
                  </a:schemeClr>
                </a:solidFill>
                <a:latin typeface="Lucida Bright" panose="02040602050505020304" pitchFamily="18" charset="0"/>
              </a:rPr>
              <a:t>to include unwitnessed injuries to cognitively impaired clients, fractures/sprains/dislocations, burns, bites/scratches/skin tears/lacerations/bruises in unusual locations such as head/neck/inner thighs/trunk/inside of the arms, bruises in the shape of finger imprints, and facial injuries such as broken/missing teeth, facial fractures, black eyes, bruising, bleeding or swelling of mouth/cheeks</a:t>
            </a:r>
            <a:r>
              <a:rPr lang="en-US" sz="1700" dirty="0" smtClean="0">
                <a:solidFill>
                  <a:schemeClr val="accent1">
                    <a:lumMod val="20000"/>
                    <a:lumOff val="80000"/>
                  </a:schemeClr>
                </a:solidFill>
                <a:latin typeface="Lucida Bright" panose="02040602050505020304" pitchFamily="18" charset="0"/>
              </a:rPr>
              <a:t>.</a:t>
            </a:r>
          </a:p>
          <a:p>
            <a:pPr lvl="1"/>
            <a:r>
              <a:rPr lang="en-US" sz="1700" dirty="0" smtClean="0">
                <a:solidFill>
                  <a:schemeClr val="accent1">
                    <a:lumMod val="20000"/>
                    <a:lumOff val="80000"/>
                  </a:schemeClr>
                </a:solidFill>
                <a:latin typeface="Lucida Bright" panose="02040602050505020304" pitchFamily="18" charset="0"/>
              </a:rPr>
              <a:t>Both criteria must be met to be classified as an injury of unknown origin:</a:t>
            </a:r>
          </a:p>
          <a:p>
            <a:pPr lvl="2"/>
            <a:r>
              <a:rPr lang="en-US" sz="1700" dirty="0">
                <a:solidFill>
                  <a:schemeClr val="accent1">
                    <a:lumMod val="20000"/>
                    <a:lumOff val="80000"/>
                  </a:schemeClr>
                </a:solidFill>
                <a:latin typeface="Lucida Bright" panose="02040602050505020304" pitchFamily="18" charset="0"/>
              </a:rPr>
              <a:t>The source of the injury was not observed by any person or the source of injury could not be explained by the client; and</a:t>
            </a:r>
          </a:p>
          <a:p>
            <a:pPr lvl="2"/>
            <a:r>
              <a:rPr lang="en-US" sz="1700" dirty="0" smtClean="0">
                <a:solidFill>
                  <a:schemeClr val="accent1">
                    <a:lumMod val="20000"/>
                    <a:lumOff val="80000"/>
                  </a:schemeClr>
                </a:solidFill>
                <a:latin typeface="Lucida Bright" panose="02040602050505020304" pitchFamily="18" charset="0"/>
              </a:rPr>
              <a:t>The </a:t>
            </a:r>
            <a:r>
              <a:rPr lang="en-US" sz="1700" dirty="0">
                <a:solidFill>
                  <a:schemeClr val="accent1">
                    <a:lumMod val="20000"/>
                    <a:lumOff val="80000"/>
                  </a:schemeClr>
                </a:solidFill>
                <a:latin typeface="Lucida Bright" panose="02040602050505020304" pitchFamily="18" charset="0"/>
              </a:rPr>
              <a:t>injury is suspicious because of the extent of the injury or location of the injury (e.g., the injury located in an area not generally vulnerable to trauma) or the number of injuries observed at one particular point in time or the incident of injury over time.</a:t>
            </a:r>
          </a:p>
          <a:p>
            <a:pPr marL="0" indent="0">
              <a:buNone/>
            </a:pPr>
            <a:endParaRPr lang="en-US" sz="1700" dirty="0">
              <a:solidFill>
                <a:schemeClr val="accent1">
                  <a:lumMod val="20000"/>
                  <a:lumOff val="80000"/>
                </a:schemeClr>
              </a:solidFill>
              <a:latin typeface="Lucida Bright" panose="02040602050505020304" pitchFamily="18" charset="0"/>
            </a:endParaRPr>
          </a:p>
          <a:p>
            <a:r>
              <a:rPr lang="en-US" sz="1700" dirty="0">
                <a:solidFill>
                  <a:schemeClr val="accent1">
                    <a:lumMod val="20000"/>
                    <a:lumOff val="80000"/>
                  </a:schemeClr>
                </a:solidFill>
                <a:latin typeface="Lucida Bright" panose="02040602050505020304" pitchFamily="18" charset="0"/>
              </a:rPr>
              <a:t>All accidents resulting in burns to any area of the </a:t>
            </a:r>
            <a:r>
              <a:rPr lang="en-US" sz="1700" dirty="0" smtClean="0">
                <a:solidFill>
                  <a:schemeClr val="accent1">
                    <a:lumMod val="20000"/>
                    <a:lumOff val="80000"/>
                  </a:schemeClr>
                </a:solidFill>
                <a:latin typeface="Lucida Bright" panose="02040602050505020304" pitchFamily="18" charset="0"/>
              </a:rPr>
              <a:t>body.</a:t>
            </a:r>
          </a:p>
          <a:p>
            <a:pPr marL="0" indent="0">
              <a:buNone/>
            </a:pPr>
            <a:endParaRPr lang="en-US" sz="1700" dirty="0">
              <a:solidFill>
                <a:schemeClr val="accent1">
                  <a:lumMod val="20000"/>
                  <a:lumOff val="80000"/>
                </a:schemeClr>
              </a:solidFill>
              <a:latin typeface="Lucida Bright" panose="02040602050505020304" pitchFamily="18" charset="0"/>
            </a:endParaRPr>
          </a:p>
          <a:p>
            <a:r>
              <a:rPr lang="en-US" sz="1700" dirty="0">
                <a:solidFill>
                  <a:schemeClr val="accent1">
                    <a:lumMod val="20000"/>
                    <a:lumOff val="80000"/>
                  </a:schemeClr>
                </a:solidFill>
                <a:latin typeface="Lucida Bright" panose="02040602050505020304" pitchFamily="18" charset="0"/>
              </a:rPr>
              <a:t>Suicide attempts resulting in injury or </a:t>
            </a:r>
            <a:r>
              <a:rPr lang="en-US" sz="1700" dirty="0" smtClean="0">
                <a:solidFill>
                  <a:schemeClr val="accent1">
                    <a:lumMod val="20000"/>
                    <a:lumOff val="80000"/>
                  </a:schemeClr>
                </a:solidFill>
                <a:latin typeface="Lucida Bright" panose="02040602050505020304" pitchFamily="18" charset="0"/>
              </a:rPr>
              <a:t>death.</a:t>
            </a:r>
          </a:p>
          <a:p>
            <a:endParaRPr lang="en-US" sz="1700" dirty="0">
              <a:solidFill>
                <a:schemeClr val="accent1">
                  <a:lumMod val="20000"/>
                  <a:lumOff val="80000"/>
                </a:schemeClr>
              </a:solidFill>
              <a:latin typeface="Lucida Bright" panose="02040602050505020304" pitchFamily="18" charset="0"/>
            </a:endParaRPr>
          </a:p>
          <a:p>
            <a:r>
              <a:rPr lang="en-US" sz="1700" dirty="0" smtClean="0">
                <a:solidFill>
                  <a:schemeClr val="accent1">
                    <a:lumMod val="20000"/>
                    <a:lumOff val="80000"/>
                  </a:schemeClr>
                </a:solidFill>
                <a:latin typeface="Lucida Bright" panose="02040602050505020304" pitchFamily="18" charset="0"/>
              </a:rPr>
              <a:t>Falls that result in a death, a client being sent to the hospital and/or patterns of falls.</a:t>
            </a:r>
            <a:endParaRPr lang="en-US" sz="1700" dirty="0">
              <a:solidFill>
                <a:schemeClr val="accent1">
                  <a:lumMod val="20000"/>
                  <a:lumOff val="80000"/>
                </a:schemeClr>
              </a:solidFill>
              <a:latin typeface="Lucida Bright" panose="02040602050505020304" pitchFamily="18" charset="0"/>
            </a:endParaRPr>
          </a:p>
          <a:p>
            <a:pPr marL="0" indent="0">
              <a:buNone/>
            </a:pPr>
            <a:endParaRPr lang="en-US" sz="1600" b="1" i="1"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152645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i="1" dirty="0" smtClean="0">
                <a:solidFill>
                  <a:schemeClr val="bg1"/>
                </a:solidFill>
                <a:latin typeface="Bradley Hand ITC" panose="03070402050302030203" pitchFamily="66" charset="0"/>
              </a:rPr>
              <a:t>SIMS REPORTING</a:t>
            </a:r>
            <a:endParaRPr lang="en-US" sz="5400" b="1" i="1" dirty="0">
              <a:solidFill>
                <a:schemeClr val="bg1"/>
              </a:solidFill>
              <a:latin typeface="Bradley Hand ITC" panose="03070402050302030203" pitchFamily="66" charset="0"/>
            </a:endParaRPr>
          </a:p>
        </p:txBody>
      </p:sp>
      <p:sp>
        <p:nvSpPr>
          <p:cNvPr id="5" name="Content Placeholder 4"/>
          <p:cNvSpPr>
            <a:spLocks noGrp="1"/>
          </p:cNvSpPr>
          <p:nvPr>
            <p:ph idx="1"/>
          </p:nvPr>
        </p:nvSpPr>
        <p:spPr>
          <a:xfrm>
            <a:off x="304801" y="2159726"/>
            <a:ext cx="11504022" cy="4066903"/>
          </a:xfrm>
        </p:spPr>
        <p:txBody>
          <a:bodyPr>
            <a:normAutofit/>
          </a:bodyPr>
          <a:lstStyle/>
          <a:p>
            <a:pPr marL="0" indent="0">
              <a:buNone/>
            </a:pPr>
            <a:r>
              <a:rPr lang="en-US" sz="1600" b="1" i="1" dirty="0">
                <a:solidFill>
                  <a:schemeClr val="accent1">
                    <a:lumMod val="20000"/>
                    <a:lumOff val="80000"/>
                  </a:schemeClr>
                </a:solidFill>
                <a:latin typeface="Lucida Bright" panose="02040602050505020304" pitchFamily="18" charset="0"/>
              </a:rPr>
              <a:t>Common issues with initial </a:t>
            </a:r>
            <a:r>
              <a:rPr lang="en-US" sz="1600" b="1" i="1" dirty="0" smtClean="0">
                <a:solidFill>
                  <a:schemeClr val="accent1">
                    <a:lumMod val="20000"/>
                    <a:lumOff val="80000"/>
                  </a:schemeClr>
                </a:solidFill>
                <a:latin typeface="Lucida Bright" panose="02040602050505020304" pitchFamily="18" charset="0"/>
              </a:rPr>
              <a:t>reporting</a:t>
            </a:r>
            <a:endParaRPr lang="en-US" sz="1600" b="1" i="1" dirty="0">
              <a:solidFill>
                <a:schemeClr val="accent1">
                  <a:lumMod val="20000"/>
                  <a:lumOff val="80000"/>
                </a:schemeClr>
              </a:solidFill>
              <a:latin typeface="Lucida Bright" panose="02040602050505020304" pitchFamily="18" charset="0"/>
            </a:endParaRPr>
          </a:p>
          <a:p>
            <a:endParaRPr lang="en-US" sz="1600" dirty="0">
              <a:solidFill>
                <a:schemeClr val="accent1">
                  <a:lumMod val="20000"/>
                  <a:lumOff val="80000"/>
                </a:schemeClr>
              </a:solidFill>
              <a:latin typeface="Lucida Bright" panose="02040602050505020304" pitchFamily="18" charset="0"/>
            </a:endParaRPr>
          </a:p>
          <a:p>
            <a:r>
              <a:rPr lang="en-US" sz="1600" dirty="0">
                <a:solidFill>
                  <a:schemeClr val="accent1">
                    <a:lumMod val="20000"/>
                    <a:lumOff val="80000"/>
                  </a:schemeClr>
                </a:solidFill>
                <a:latin typeface="Lucida Bright" panose="02040602050505020304" pitchFamily="18" charset="0"/>
              </a:rPr>
              <a:t>Initial reports do not indicate the protective actions taken immediately.</a:t>
            </a:r>
          </a:p>
          <a:p>
            <a:r>
              <a:rPr lang="en-US" sz="1600" dirty="0">
                <a:solidFill>
                  <a:schemeClr val="accent1">
                    <a:lumMod val="20000"/>
                    <a:lumOff val="80000"/>
                  </a:schemeClr>
                </a:solidFill>
                <a:latin typeface="Lucida Bright" panose="02040602050505020304" pitchFamily="18" charset="0"/>
              </a:rPr>
              <a:t>If there are protective actions, for example: a client to client physical altercation-the protective action should not only be evaluated by medical personnel, but what is going to be done to prevent them from another altercation pending the final outcome of the investigation.</a:t>
            </a:r>
          </a:p>
          <a:p>
            <a:r>
              <a:rPr lang="en-US" sz="1600" dirty="0">
                <a:solidFill>
                  <a:schemeClr val="accent1">
                    <a:lumMod val="20000"/>
                    <a:lumOff val="80000"/>
                  </a:schemeClr>
                </a:solidFill>
                <a:latin typeface="Lucida Bright" panose="02040602050505020304" pitchFamily="18" charset="0"/>
              </a:rPr>
              <a:t>Full names of clients and staff are not given (sometimes only initials and sometimes no identifying information at all).</a:t>
            </a:r>
          </a:p>
          <a:p>
            <a:r>
              <a:rPr lang="en-US" sz="1600" dirty="0">
                <a:solidFill>
                  <a:schemeClr val="accent1">
                    <a:lumMod val="20000"/>
                    <a:lumOff val="80000"/>
                  </a:schemeClr>
                </a:solidFill>
                <a:latin typeface="Lucida Bright" panose="02040602050505020304" pitchFamily="18" charset="0"/>
              </a:rPr>
              <a:t>No allegation category is listed.  This shows you know the direction in which you need to go in the investigation.</a:t>
            </a:r>
          </a:p>
          <a:p>
            <a:endParaRPr lang="en-US" sz="1600" dirty="0">
              <a:solidFill>
                <a:schemeClr val="accent1">
                  <a:lumMod val="20000"/>
                  <a:lumOff val="80000"/>
                </a:schemeClr>
              </a:solidFill>
              <a:latin typeface="Lucida Bright" panose="02040602050505020304" pitchFamily="18" charset="0"/>
            </a:endParaRPr>
          </a:p>
          <a:p>
            <a:endParaRPr lang="en-US" sz="1600"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3595773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i="1" dirty="0" smtClean="0">
                <a:solidFill>
                  <a:schemeClr val="bg1"/>
                </a:solidFill>
                <a:latin typeface="Bradley Hand ITC" panose="03070402050302030203" pitchFamily="66" charset="0"/>
              </a:rPr>
              <a:t>SIMS REPORTING</a:t>
            </a:r>
            <a:endParaRPr lang="en-US" sz="5400" b="1" i="1" dirty="0">
              <a:solidFill>
                <a:schemeClr val="bg1"/>
              </a:solidFill>
              <a:latin typeface="Bradley Hand ITC" panose="03070402050302030203" pitchFamily="66" charset="0"/>
            </a:endParaRPr>
          </a:p>
        </p:txBody>
      </p:sp>
      <p:sp>
        <p:nvSpPr>
          <p:cNvPr id="5" name="Content Placeholder 4"/>
          <p:cNvSpPr>
            <a:spLocks noGrp="1"/>
          </p:cNvSpPr>
          <p:nvPr>
            <p:ph idx="1"/>
          </p:nvPr>
        </p:nvSpPr>
        <p:spPr>
          <a:xfrm>
            <a:off x="269966" y="2351314"/>
            <a:ext cx="11634650" cy="4815840"/>
          </a:xfrm>
        </p:spPr>
        <p:txBody>
          <a:bodyPr>
            <a:normAutofit fontScale="92500" lnSpcReduction="10000"/>
          </a:bodyPr>
          <a:lstStyle/>
          <a:p>
            <a:pPr marL="0" indent="0">
              <a:buNone/>
            </a:pPr>
            <a:r>
              <a:rPr lang="en-US" sz="1700" b="1" i="1" dirty="0">
                <a:solidFill>
                  <a:schemeClr val="accent1">
                    <a:lumMod val="20000"/>
                    <a:lumOff val="80000"/>
                  </a:schemeClr>
                </a:solidFill>
                <a:latin typeface="Lucida Bright" panose="02040602050505020304" pitchFamily="18" charset="0"/>
              </a:rPr>
              <a:t>Common issues with final </a:t>
            </a:r>
            <a:r>
              <a:rPr lang="en-US" sz="1700" b="1" i="1" dirty="0" smtClean="0">
                <a:solidFill>
                  <a:schemeClr val="accent1">
                    <a:lumMod val="20000"/>
                    <a:lumOff val="80000"/>
                  </a:schemeClr>
                </a:solidFill>
                <a:latin typeface="Lucida Bright" panose="02040602050505020304" pitchFamily="18" charset="0"/>
              </a:rPr>
              <a:t>investigation reporting</a:t>
            </a:r>
            <a:endParaRPr lang="en-US" sz="1700" b="1" i="1" dirty="0">
              <a:solidFill>
                <a:schemeClr val="accent1">
                  <a:lumMod val="20000"/>
                  <a:lumOff val="80000"/>
                </a:schemeClr>
              </a:solidFill>
              <a:latin typeface="Lucida Bright" panose="02040602050505020304" pitchFamily="18" charset="0"/>
            </a:endParaRPr>
          </a:p>
          <a:p>
            <a:endParaRPr lang="en-US" sz="1700" b="1" i="1" dirty="0">
              <a:solidFill>
                <a:schemeClr val="accent1">
                  <a:lumMod val="20000"/>
                  <a:lumOff val="80000"/>
                </a:schemeClr>
              </a:solidFill>
              <a:latin typeface="Lucida Bright" panose="02040602050505020304" pitchFamily="18" charset="0"/>
            </a:endParaRPr>
          </a:p>
          <a:p>
            <a:r>
              <a:rPr lang="en-US" sz="1700" dirty="0">
                <a:solidFill>
                  <a:schemeClr val="accent1">
                    <a:lumMod val="20000"/>
                    <a:lumOff val="80000"/>
                  </a:schemeClr>
                </a:solidFill>
                <a:latin typeface="Lucida Bright" panose="02040602050505020304" pitchFamily="18" charset="0"/>
              </a:rPr>
              <a:t>If giving a summary of the investigative findings, please list how the information was obtained (i.e. based on interviews, observations, video review, record review).  The summary must be a detailed summary. 2-3 sentences is inappropriate and inadequate. These types of reports can lead to a complaint survey. </a:t>
            </a:r>
            <a:endParaRPr lang="en-US" sz="1700" dirty="0" smtClean="0">
              <a:solidFill>
                <a:schemeClr val="accent1">
                  <a:lumMod val="20000"/>
                  <a:lumOff val="80000"/>
                </a:schemeClr>
              </a:solidFill>
              <a:latin typeface="Lucida Bright" panose="02040602050505020304" pitchFamily="18" charset="0"/>
            </a:endParaRPr>
          </a:p>
          <a:p>
            <a:r>
              <a:rPr lang="en-US" sz="1700" dirty="0" smtClean="0">
                <a:solidFill>
                  <a:schemeClr val="accent1">
                    <a:lumMod val="20000"/>
                    <a:lumOff val="80000"/>
                  </a:schemeClr>
                </a:solidFill>
                <a:latin typeface="Lucida Bright" panose="02040602050505020304" pitchFamily="18" charset="0"/>
              </a:rPr>
              <a:t>Enter </a:t>
            </a:r>
            <a:r>
              <a:rPr lang="en-US" sz="1700" dirty="0">
                <a:solidFill>
                  <a:schemeClr val="accent1">
                    <a:lumMod val="20000"/>
                    <a:lumOff val="80000"/>
                  </a:schemeClr>
                </a:solidFill>
                <a:latin typeface="Lucida Bright" panose="02040602050505020304" pitchFamily="18" charset="0"/>
              </a:rPr>
              <a:t>all the diagnoses of the clients involved. </a:t>
            </a:r>
          </a:p>
          <a:p>
            <a:r>
              <a:rPr lang="en-US" sz="1700" dirty="0">
                <a:solidFill>
                  <a:schemeClr val="accent1">
                    <a:lumMod val="20000"/>
                    <a:lumOff val="80000"/>
                  </a:schemeClr>
                </a:solidFill>
                <a:latin typeface="Lucida Bright" panose="02040602050505020304" pitchFamily="18" charset="0"/>
              </a:rPr>
              <a:t>If investigating neglect, clearly explain how you came to an unsubstantiated finding.  Did the documentation reflect the appropriate supervision?  Did the interviews with staff reflect this?  </a:t>
            </a:r>
            <a:r>
              <a:rPr lang="en-US" sz="1700" dirty="0" smtClean="0">
                <a:solidFill>
                  <a:schemeClr val="accent1">
                    <a:lumMod val="20000"/>
                    <a:lumOff val="80000"/>
                  </a:schemeClr>
                </a:solidFill>
                <a:latin typeface="Lucida Bright" panose="02040602050505020304" pitchFamily="18" charset="0"/>
              </a:rPr>
              <a:t>Were all </a:t>
            </a:r>
            <a:r>
              <a:rPr lang="en-US" sz="1700" dirty="0" err="1" smtClean="0">
                <a:solidFill>
                  <a:schemeClr val="accent1">
                    <a:lumMod val="20000"/>
                    <a:lumOff val="80000"/>
                  </a:schemeClr>
                </a:solidFill>
                <a:latin typeface="Lucida Bright" panose="02040602050505020304" pitchFamily="18" charset="0"/>
              </a:rPr>
              <a:t>interviewable</a:t>
            </a:r>
            <a:r>
              <a:rPr lang="en-US" sz="1700" dirty="0" smtClean="0">
                <a:solidFill>
                  <a:schemeClr val="accent1">
                    <a:lumMod val="20000"/>
                    <a:lumOff val="80000"/>
                  </a:schemeClr>
                </a:solidFill>
                <a:latin typeface="Lucida Bright" panose="02040602050505020304" pitchFamily="18" charset="0"/>
              </a:rPr>
              <a:t> clients interviewed?  </a:t>
            </a:r>
            <a:r>
              <a:rPr lang="en-US" sz="1700" dirty="0">
                <a:solidFill>
                  <a:schemeClr val="accent1">
                    <a:lumMod val="20000"/>
                    <a:lumOff val="80000"/>
                  </a:schemeClr>
                </a:solidFill>
                <a:latin typeface="Lucida Bright" panose="02040602050505020304" pitchFamily="18" charset="0"/>
              </a:rPr>
              <a:t>Was the home adequately staffed?  What have the QIDP and home manager observed in their supervision of the DSW staff?</a:t>
            </a:r>
          </a:p>
          <a:p>
            <a:r>
              <a:rPr lang="en-US" sz="1700" dirty="0">
                <a:solidFill>
                  <a:schemeClr val="accent1">
                    <a:lumMod val="20000"/>
                    <a:lumOff val="80000"/>
                  </a:schemeClr>
                </a:solidFill>
                <a:latin typeface="Lucida Bright" panose="02040602050505020304" pitchFamily="18" charset="0"/>
              </a:rPr>
              <a:t>If a client had a fall, </a:t>
            </a:r>
            <a:r>
              <a:rPr lang="en-US" sz="1700" dirty="0" smtClean="0">
                <a:solidFill>
                  <a:schemeClr val="accent1">
                    <a:lumMod val="20000"/>
                    <a:lumOff val="80000"/>
                  </a:schemeClr>
                </a:solidFill>
                <a:latin typeface="Lucida Bright" panose="02040602050505020304" pitchFamily="18" charset="0"/>
              </a:rPr>
              <a:t>note </a:t>
            </a:r>
            <a:r>
              <a:rPr lang="en-US" sz="1700" dirty="0">
                <a:solidFill>
                  <a:schemeClr val="accent1">
                    <a:lumMod val="20000"/>
                    <a:lumOff val="80000"/>
                  </a:schemeClr>
                </a:solidFill>
                <a:latin typeface="Lucida Bright" panose="02040602050505020304" pitchFamily="18" charset="0"/>
              </a:rPr>
              <a:t>if it was witnessed or not. If unwitnessed, please clearly rule out abuse </a:t>
            </a:r>
            <a:r>
              <a:rPr lang="en-US" sz="1700" dirty="0" smtClean="0">
                <a:solidFill>
                  <a:schemeClr val="accent1">
                    <a:lumMod val="20000"/>
                    <a:lumOff val="80000"/>
                  </a:schemeClr>
                </a:solidFill>
                <a:latin typeface="Lucida Bright" panose="02040602050505020304" pitchFamily="18" charset="0"/>
              </a:rPr>
              <a:t>by </a:t>
            </a:r>
            <a:r>
              <a:rPr lang="en-US" sz="1700" dirty="0">
                <a:solidFill>
                  <a:schemeClr val="accent1">
                    <a:lumMod val="20000"/>
                    <a:lumOff val="80000"/>
                  </a:schemeClr>
                </a:solidFill>
                <a:latin typeface="Lucida Bright" panose="02040602050505020304" pitchFamily="18" charset="0"/>
              </a:rPr>
              <a:t>staff or another </a:t>
            </a:r>
            <a:r>
              <a:rPr lang="en-US" sz="1700" dirty="0" smtClean="0">
                <a:solidFill>
                  <a:schemeClr val="accent1">
                    <a:lumMod val="20000"/>
                    <a:lumOff val="80000"/>
                  </a:schemeClr>
                </a:solidFill>
                <a:latin typeface="Lucida Bright" panose="02040602050505020304" pitchFamily="18" charset="0"/>
              </a:rPr>
              <a:t>client and neglect </a:t>
            </a:r>
            <a:r>
              <a:rPr lang="en-US" sz="1700" dirty="0">
                <a:solidFill>
                  <a:schemeClr val="accent1">
                    <a:lumMod val="20000"/>
                    <a:lumOff val="80000"/>
                  </a:schemeClr>
                </a:solidFill>
                <a:latin typeface="Lucida Bright" panose="02040602050505020304" pitchFamily="18" charset="0"/>
              </a:rPr>
              <a:t>in your </a:t>
            </a:r>
            <a:r>
              <a:rPr lang="en-US" sz="1700" dirty="0" smtClean="0">
                <a:solidFill>
                  <a:schemeClr val="accent1">
                    <a:lumMod val="20000"/>
                    <a:lumOff val="80000"/>
                  </a:schemeClr>
                </a:solidFill>
                <a:latin typeface="Lucida Bright" panose="02040602050505020304" pitchFamily="18" charset="0"/>
              </a:rPr>
              <a:t>investigation. </a:t>
            </a:r>
            <a:endParaRPr lang="en-US" sz="1700" dirty="0">
              <a:solidFill>
                <a:schemeClr val="accent1">
                  <a:lumMod val="20000"/>
                  <a:lumOff val="80000"/>
                </a:schemeClr>
              </a:solidFill>
              <a:latin typeface="Lucida Bright" panose="02040602050505020304" pitchFamily="18" charset="0"/>
            </a:endParaRPr>
          </a:p>
          <a:p>
            <a:r>
              <a:rPr lang="en-US" sz="1700" dirty="0">
                <a:solidFill>
                  <a:schemeClr val="accent1">
                    <a:lumMod val="20000"/>
                    <a:lumOff val="80000"/>
                  </a:schemeClr>
                </a:solidFill>
                <a:latin typeface="Lucida Bright" panose="02040602050505020304" pitchFamily="18" charset="0"/>
              </a:rPr>
              <a:t>Include the staff’s criminal background check and DSW check information when abuse is being investigated.</a:t>
            </a:r>
          </a:p>
          <a:p>
            <a:r>
              <a:rPr lang="en-US" sz="1700" dirty="0">
                <a:solidFill>
                  <a:schemeClr val="accent1">
                    <a:lumMod val="20000"/>
                    <a:lumOff val="80000"/>
                  </a:schemeClr>
                </a:solidFill>
                <a:latin typeface="Lucida Bright" panose="02040602050505020304" pitchFamily="18" charset="0"/>
              </a:rPr>
              <a:t>Staff training is a very nice correction for issues found in the incident, but it is useless without explaining how administrative staff will monitor the staff for compliance with said training.  Be specific in how monitoring will take place, frequency, etc.</a:t>
            </a:r>
          </a:p>
          <a:p>
            <a:endParaRPr lang="en-US" sz="1100" dirty="0">
              <a:solidFill>
                <a:schemeClr val="accent1">
                  <a:lumMod val="20000"/>
                  <a:lumOff val="80000"/>
                </a:schemeClr>
              </a:solidFill>
              <a:latin typeface="Lucida Bright" panose="02040602050505020304" pitchFamily="18" charset="0"/>
            </a:endParaRPr>
          </a:p>
          <a:p>
            <a:endParaRPr lang="en-US" sz="1600"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2774363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425156"/>
          </a:xfrm>
        </p:spPr>
        <p:txBody>
          <a:bodyPr/>
          <a:lstStyle/>
          <a:p>
            <a:pPr algn="ctr"/>
            <a:r>
              <a:rPr lang="en-US" sz="5400" b="1" i="1" dirty="0" smtClean="0">
                <a:solidFill>
                  <a:schemeClr val="bg1"/>
                </a:solidFill>
                <a:latin typeface="Bradley Hand ITC" panose="03070402050302030203" pitchFamily="66" charset="0"/>
              </a:rPr>
              <a:t>INVOLUNTARY DISCHARGES/TRANSFERS</a:t>
            </a:r>
            <a:endParaRPr lang="en-US" sz="5400" b="1" i="1" dirty="0">
              <a:solidFill>
                <a:schemeClr val="bg1"/>
              </a:solidFill>
              <a:latin typeface="Bradley Hand ITC" panose="03070402050302030203" pitchFamily="66" charset="0"/>
            </a:endParaRPr>
          </a:p>
        </p:txBody>
      </p:sp>
      <p:pic>
        <p:nvPicPr>
          <p:cNvPr id="4" name="Content Placeholder 3" descr="CUIDADOS DE UNA ENFERMER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71240" y="1806137"/>
            <a:ext cx="4369733" cy="5369726"/>
          </a:xfrm>
        </p:spPr>
      </p:pic>
      <p:pic>
        <p:nvPicPr>
          <p:cNvPr id="5" name="Picture 4" descr="Ambulance / Emergency Medical Services (EMS) | Free SV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79587">
            <a:off x="453567" y="3640327"/>
            <a:ext cx="2861735" cy="2861735"/>
          </a:xfrm>
          <a:prstGeom prst="rect">
            <a:avLst/>
          </a:prstGeom>
        </p:spPr>
      </p:pic>
      <p:pic>
        <p:nvPicPr>
          <p:cNvPr id="6" name="Picture 5" descr="FREIGHTLINER SPRINTER VAN by thefirefreak911 on DeviantAr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60288">
            <a:off x="8297251" y="2593787"/>
            <a:ext cx="3729338" cy="1669529"/>
          </a:xfrm>
          <a:prstGeom prst="rect">
            <a:avLst/>
          </a:prstGeom>
        </p:spPr>
      </p:pic>
    </p:spTree>
    <p:extLst>
      <p:ext uri="{BB962C8B-B14F-4D97-AF65-F5344CB8AC3E}">
        <p14:creationId xmlns:p14="http://schemas.microsoft.com/office/powerpoint/2010/main" val="11264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125" y="421063"/>
            <a:ext cx="10571998" cy="970450"/>
          </a:xfrm>
        </p:spPr>
        <p:txBody>
          <a:bodyPr>
            <a:normAutofit/>
          </a:bodyPr>
          <a:lstStyle/>
          <a:p>
            <a:pPr algn="ctr"/>
            <a:r>
              <a:rPr lang="en-US" sz="5400" b="1" i="1" dirty="0" smtClean="0">
                <a:solidFill>
                  <a:schemeClr val="bg1"/>
                </a:solidFill>
                <a:latin typeface="Bradley Hand ITC" panose="03070402050302030203" pitchFamily="66" charset="0"/>
              </a:rPr>
              <a:t>STACEY FORBES, RN</a:t>
            </a:r>
            <a:endParaRPr lang="en-US" sz="5400" b="1" i="1" dirty="0">
              <a:solidFill>
                <a:schemeClr val="bg1"/>
              </a:solidFill>
              <a:latin typeface="Bradley Hand ITC" panose="03070402050302030203" pitchFamily="66" charset="0"/>
            </a:endParaRPr>
          </a:p>
        </p:txBody>
      </p:sp>
      <p:sp>
        <p:nvSpPr>
          <p:cNvPr id="9" name="TextBox 8"/>
          <p:cNvSpPr txBox="1"/>
          <p:nvPr/>
        </p:nvSpPr>
        <p:spPr>
          <a:xfrm>
            <a:off x="383177" y="2238103"/>
            <a:ext cx="11390812" cy="3139321"/>
          </a:xfrm>
          <a:prstGeom prst="rect">
            <a:avLst/>
          </a:prstGeom>
          <a:noFill/>
        </p:spPr>
        <p:txBody>
          <a:bodyPr wrap="square" rtlCol="0">
            <a:spAutoFit/>
          </a:bodyPr>
          <a:lstStyle/>
          <a:p>
            <a:pPr algn="ctr"/>
            <a:r>
              <a:rPr lang="en-US" dirty="0" smtClean="0">
                <a:solidFill>
                  <a:schemeClr val="accent1">
                    <a:lumMod val="20000"/>
                    <a:lumOff val="80000"/>
                  </a:schemeClr>
                </a:solidFill>
                <a:latin typeface="Lucida Bright" panose="02040602050505020304" pitchFamily="18" charset="0"/>
              </a:rPr>
              <a:t>ICF Program Manager since September 2018.</a:t>
            </a:r>
          </a:p>
          <a:p>
            <a:pPr algn="ctr"/>
            <a:endParaRPr lang="en-US" dirty="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Graduated from Louisiana State University – Alexandria in 1995 with a degree in nursing.</a:t>
            </a:r>
          </a:p>
          <a:p>
            <a:pPr marL="285750" indent="-285750" algn="ctr">
              <a:buFont typeface="Arial" panose="020B0604020202020204" pitchFamily="34" charset="0"/>
              <a:buChar char="•"/>
            </a:pPr>
            <a:endParaRPr lang="en-US" dirty="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Nursing Specialties: Psychiatrics, Med-</a:t>
            </a:r>
            <a:r>
              <a:rPr lang="en-US" dirty="0" err="1" smtClean="0">
                <a:solidFill>
                  <a:schemeClr val="accent1">
                    <a:lumMod val="20000"/>
                    <a:lumOff val="80000"/>
                  </a:schemeClr>
                </a:solidFill>
                <a:latin typeface="Lucida Bright" panose="02040602050505020304" pitchFamily="18" charset="0"/>
              </a:rPr>
              <a:t>Surg</a:t>
            </a:r>
            <a:r>
              <a:rPr lang="en-US" dirty="0" smtClean="0">
                <a:solidFill>
                  <a:schemeClr val="accent1">
                    <a:lumMod val="20000"/>
                    <a:lumOff val="80000"/>
                  </a:schemeClr>
                </a:solidFill>
                <a:latin typeface="Lucida Bright" panose="02040602050505020304" pitchFamily="18" charset="0"/>
              </a:rPr>
              <a:t>, Nursery, NICU, Post-</a:t>
            </a:r>
            <a:r>
              <a:rPr lang="en-US" dirty="0">
                <a:solidFill>
                  <a:schemeClr val="accent1">
                    <a:lumMod val="20000"/>
                    <a:lumOff val="80000"/>
                  </a:schemeClr>
                </a:solidFill>
                <a:latin typeface="Lucida Bright" panose="02040602050505020304" pitchFamily="18" charset="0"/>
              </a:rPr>
              <a:t>O</a:t>
            </a:r>
            <a:r>
              <a:rPr lang="en-US" dirty="0" smtClean="0">
                <a:solidFill>
                  <a:schemeClr val="accent1">
                    <a:lumMod val="20000"/>
                    <a:lumOff val="80000"/>
                  </a:schemeClr>
                </a:solidFill>
                <a:latin typeface="Lucida Bright" panose="02040602050505020304" pitchFamily="18" charset="0"/>
              </a:rPr>
              <a:t>p Recovery and Regulatory.</a:t>
            </a:r>
          </a:p>
          <a:p>
            <a:pPr marL="285750" indent="-285750" algn="ctr">
              <a:buFont typeface="Arial" panose="020B0604020202020204" pitchFamily="34" charset="0"/>
              <a:buChar char="•"/>
            </a:pPr>
            <a:endParaRPr lang="en-US" dirty="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Surveyed with Health Standards for 5 years – Nursing Home, ICF, ADHC, ARCP, HCBS, and EPSDT.</a:t>
            </a:r>
          </a:p>
          <a:p>
            <a:pPr marL="285750" indent="-285750" algn="ctr">
              <a:buFont typeface="Arial" panose="020B0604020202020204" pitchFamily="34" charset="0"/>
              <a:buChar char="•"/>
            </a:pPr>
            <a:endParaRPr lang="en-US" dirty="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Proud </a:t>
            </a:r>
            <a:r>
              <a:rPr lang="en-US" dirty="0">
                <a:solidFill>
                  <a:schemeClr val="accent1">
                    <a:lumMod val="20000"/>
                    <a:lumOff val="80000"/>
                  </a:schemeClr>
                </a:solidFill>
                <a:latin typeface="Lucida Bright" panose="02040602050505020304" pitchFamily="18" charset="0"/>
              </a:rPr>
              <a:t>w</a:t>
            </a:r>
            <a:r>
              <a:rPr lang="en-US" dirty="0" smtClean="0">
                <a:solidFill>
                  <a:schemeClr val="accent1">
                    <a:lumMod val="20000"/>
                    <a:lumOff val="80000"/>
                  </a:schemeClr>
                </a:solidFill>
                <a:latin typeface="Lucida Bright" panose="02040602050505020304" pitchFamily="18" charset="0"/>
              </a:rPr>
              <a:t>ife and mother of 3 fur babies.  Enjoys fishing, going to the beach, and spending time with family.  </a:t>
            </a:r>
          </a:p>
          <a:p>
            <a:pPr algn="ctr"/>
            <a:endParaRPr lang="en-US" dirty="0">
              <a:solidFill>
                <a:srgbClr val="426DA9"/>
              </a:solidFill>
            </a:endParaRPr>
          </a:p>
        </p:txBody>
      </p:sp>
    </p:spTree>
    <p:extLst>
      <p:ext uri="{BB962C8B-B14F-4D97-AF65-F5344CB8AC3E}">
        <p14:creationId xmlns:p14="http://schemas.microsoft.com/office/powerpoint/2010/main" val="1487525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433863"/>
          </a:xfrm>
        </p:spPr>
        <p:txBody>
          <a:bodyPr/>
          <a:lstStyle/>
          <a:p>
            <a:pPr algn="ctr"/>
            <a:r>
              <a:rPr lang="en-US" sz="5400" b="1" i="1" dirty="0" smtClean="0">
                <a:solidFill>
                  <a:schemeClr val="bg1"/>
                </a:solidFill>
                <a:latin typeface="Bradley Hand ITC" panose="03070402050302030203" pitchFamily="66" charset="0"/>
              </a:rPr>
              <a:t>INVOLUNTARY DISCHARGES/TRANSFERS</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348343" y="2222286"/>
            <a:ext cx="11460479" cy="4520259"/>
          </a:xfrm>
        </p:spPr>
        <p:txBody>
          <a:bodyPr>
            <a:normAutofit lnSpcReduction="10000"/>
          </a:bodyPr>
          <a:lstStyle/>
          <a:p>
            <a:pPr marL="0" indent="0">
              <a:buNone/>
            </a:pPr>
            <a:r>
              <a:rPr lang="en-US" sz="1600" b="1" i="1" dirty="0" smtClean="0">
                <a:solidFill>
                  <a:schemeClr val="accent1">
                    <a:lumMod val="20000"/>
                    <a:lumOff val="80000"/>
                  </a:schemeClr>
                </a:solidFill>
                <a:latin typeface="Lucida Bright" panose="02040602050505020304" pitchFamily="18" charset="0"/>
              </a:rPr>
              <a:t>According to the Louisiana Administrative Code – ICF-IID Standards for Payment (rev. 04/2020) and Louisiana Administrative Code – ICF-IID Minimum Licensing Standards (02/2022): </a:t>
            </a:r>
          </a:p>
          <a:p>
            <a:pPr marL="0" indent="0">
              <a:buNone/>
            </a:pPr>
            <a:endParaRPr lang="en-US" sz="1600" b="1" i="1" dirty="0" smtClean="0">
              <a:solidFill>
                <a:schemeClr val="accent1">
                  <a:lumMod val="20000"/>
                  <a:lumOff val="80000"/>
                </a:schemeClr>
              </a:solidFill>
              <a:latin typeface="Lucida Bright" panose="02040602050505020304" pitchFamily="18" charset="0"/>
            </a:endParaRPr>
          </a:p>
          <a:p>
            <a:pPr marL="0" indent="0">
              <a:buNone/>
            </a:pPr>
            <a:r>
              <a:rPr lang="en-US" sz="1600" dirty="0" smtClean="0">
                <a:solidFill>
                  <a:schemeClr val="accent1">
                    <a:lumMod val="20000"/>
                    <a:lumOff val="80000"/>
                  </a:schemeClr>
                </a:solidFill>
                <a:latin typeface="Lucida Bright" panose="02040602050505020304" pitchFamily="18" charset="0"/>
              </a:rPr>
              <a:t>§30905 - Involuntary </a:t>
            </a:r>
            <a:r>
              <a:rPr lang="en-US" sz="1600" dirty="0">
                <a:solidFill>
                  <a:schemeClr val="accent1">
                    <a:lumMod val="20000"/>
                    <a:lumOff val="80000"/>
                  </a:schemeClr>
                </a:solidFill>
                <a:latin typeface="Lucida Bright" panose="02040602050505020304" pitchFamily="18" charset="0"/>
              </a:rPr>
              <a:t>transfer or discharge of </a:t>
            </a:r>
            <a:r>
              <a:rPr lang="en-US" sz="1600" dirty="0" smtClean="0">
                <a:solidFill>
                  <a:schemeClr val="accent1">
                    <a:lumMod val="20000"/>
                    <a:lumOff val="80000"/>
                  </a:schemeClr>
                </a:solidFill>
                <a:latin typeface="Lucida Bright" panose="02040602050505020304" pitchFamily="18" charset="0"/>
              </a:rPr>
              <a:t>a client </a:t>
            </a:r>
            <a:r>
              <a:rPr lang="en-US" sz="1600" dirty="0">
                <a:solidFill>
                  <a:schemeClr val="accent1">
                    <a:lumMod val="20000"/>
                    <a:lumOff val="80000"/>
                  </a:schemeClr>
                </a:solidFill>
                <a:latin typeface="Lucida Bright" panose="02040602050505020304" pitchFamily="18" charset="0"/>
              </a:rPr>
              <a:t>may occur only under the following conditions:</a:t>
            </a:r>
          </a:p>
          <a:p>
            <a:pPr lvl="1"/>
            <a:r>
              <a:rPr lang="en-US" dirty="0" smtClean="0">
                <a:solidFill>
                  <a:schemeClr val="accent1">
                    <a:lumMod val="20000"/>
                    <a:lumOff val="80000"/>
                  </a:schemeClr>
                </a:solidFill>
                <a:latin typeface="Lucida Bright" panose="02040602050505020304" pitchFamily="18" charset="0"/>
              </a:rPr>
              <a:t>The </a:t>
            </a:r>
            <a:r>
              <a:rPr lang="en-US" dirty="0">
                <a:solidFill>
                  <a:schemeClr val="accent1">
                    <a:lumMod val="20000"/>
                    <a:lumOff val="80000"/>
                  </a:schemeClr>
                </a:solidFill>
                <a:latin typeface="Lucida Bright" panose="02040602050505020304" pitchFamily="18" charset="0"/>
              </a:rPr>
              <a:t>transfer or discharge is necessary for the client's welfare and the client's needs cannot be met in the facility;</a:t>
            </a:r>
          </a:p>
          <a:p>
            <a:pPr lvl="1"/>
            <a:r>
              <a:rPr lang="en-US" dirty="0">
                <a:solidFill>
                  <a:schemeClr val="accent1">
                    <a:lumMod val="20000"/>
                    <a:lumOff val="80000"/>
                  </a:schemeClr>
                </a:solidFill>
                <a:latin typeface="Lucida Bright" panose="02040602050505020304" pitchFamily="18" charset="0"/>
              </a:rPr>
              <a:t>T</a:t>
            </a:r>
            <a:r>
              <a:rPr lang="en-US" dirty="0" smtClean="0">
                <a:solidFill>
                  <a:schemeClr val="accent1">
                    <a:lumMod val="20000"/>
                    <a:lumOff val="80000"/>
                  </a:schemeClr>
                </a:solidFill>
                <a:latin typeface="Lucida Bright" panose="02040602050505020304" pitchFamily="18" charset="0"/>
              </a:rPr>
              <a:t>he </a:t>
            </a:r>
            <a:r>
              <a:rPr lang="en-US" dirty="0">
                <a:solidFill>
                  <a:schemeClr val="accent1">
                    <a:lumMod val="20000"/>
                    <a:lumOff val="80000"/>
                  </a:schemeClr>
                </a:solidFill>
                <a:latin typeface="Lucida Bright" panose="02040602050505020304" pitchFamily="18" charset="0"/>
              </a:rPr>
              <a:t>transfer or discharge is appropriate because the client's health has improved sufficiently, therefore, the client no longer needs the services provided by the facility;</a:t>
            </a:r>
          </a:p>
          <a:p>
            <a:pPr lvl="1"/>
            <a:r>
              <a:rPr lang="en-US" dirty="0" smtClean="0">
                <a:solidFill>
                  <a:schemeClr val="accent1">
                    <a:lumMod val="20000"/>
                    <a:lumOff val="80000"/>
                  </a:schemeClr>
                </a:solidFill>
                <a:latin typeface="Lucida Bright" panose="02040602050505020304" pitchFamily="18" charset="0"/>
              </a:rPr>
              <a:t>The </a:t>
            </a:r>
            <a:r>
              <a:rPr lang="en-US" dirty="0">
                <a:solidFill>
                  <a:schemeClr val="accent1">
                    <a:lumMod val="20000"/>
                    <a:lumOff val="80000"/>
                  </a:schemeClr>
                </a:solidFill>
                <a:latin typeface="Lucida Bright" panose="02040602050505020304" pitchFamily="18" charset="0"/>
              </a:rPr>
              <a:t>safety of individuals in the facility is endangered;</a:t>
            </a:r>
          </a:p>
          <a:p>
            <a:pPr lvl="1"/>
            <a:r>
              <a:rPr lang="en-US" dirty="0">
                <a:solidFill>
                  <a:schemeClr val="accent1">
                    <a:lumMod val="20000"/>
                    <a:lumOff val="80000"/>
                  </a:schemeClr>
                </a:solidFill>
                <a:latin typeface="Lucida Bright" panose="02040602050505020304" pitchFamily="18" charset="0"/>
              </a:rPr>
              <a:t>T</a:t>
            </a:r>
            <a:r>
              <a:rPr lang="en-US" dirty="0" smtClean="0">
                <a:solidFill>
                  <a:schemeClr val="accent1">
                    <a:lumMod val="20000"/>
                    <a:lumOff val="80000"/>
                  </a:schemeClr>
                </a:solidFill>
                <a:latin typeface="Lucida Bright" panose="02040602050505020304" pitchFamily="18" charset="0"/>
              </a:rPr>
              <a:t>he </a:t>
            </a:r>
            <a:r>
              <a:rPr lang="en-US" dirty="0">
                <a:solidFill>
                  <a:schemeClr val="accent1">
                    <a:lumMod val="20000"/>
                    <a:lumOff val="80000"/>
                  </a:schemeClr>
                </a:solidFill>
                <a:latin typeface="Lucida Bright" panose="02040602050505020304" pitchFamily="18" charset="0"/>
              </a:rPr>
              <a:t>health of individuals in the facility would otherwise be endangered</a:t>
            </a:r>
            <a:r>
              <a:rPr lang="en-US" dirty="0" smtClean="0">
                <a:solidFill>
                  <a:schemeClr val="accent1">
                    <a:lumMod val="20000"/>
                    <a:lumOff val="80000"/>
                  </a:schemeClr>
                </a:solidFill>
                <a:latin typeface="Lucida Bright" panose="02040602050505020304" pitchFamily="18" charset="0"/>
              </a:rPr>
              <a:t>;</a:t>
            </a:r>
          </a:p>
          <a:p>
            <a:pPr lvl="1"/>
            <a:r>
              <a:rPr lang="en-US" dirty="0" smtClean="0">
                <a:solidFill>
                  <a:schemeClr val="accent1">
                    <a:lumMod val="20000"/>
                    <a:lumOff val="80000"/>
                  </a:schemeClr>
                </a:solidFill>
                <a:latin typeface="Lucida Bright" panose="02040602050505020304" pitchFamily="18" charset="0"/>
              </a:rPr>
              <a:t>The </a:t>
            </a:r>
            <a:r>
              <a:rPr lang="en-US" dirty="0">
                <a:solidFill>
                  <a:schemeClr val="accent1">
                    <a:lumMod val="20000"/>
                    <a:lumOff val="80000"/>
                  </a:schemeClr>
                </a:solidFill>
                <a:latin typeface="Lucida Bright" panose="02040602050505020304" pitchFamily="18" charset="0"/>
              </a:rPr>
              <a:t>client has failed, after reasonable and appropriate notice, to pay for the portion of the bill for services for which he/she is liable or when the client loses financial eligibility for Medicaid. When a client becomes eligible for Medicaid after admission to a facility, the facility may charge the client only allowable charges under Medicaid; and</a:t>
            </a:r>
          </a:p>
          <a:p>
            <a:pPr lvl="1"/>
            <a:r>
              <a:rPr lang="en-US" dirty="0">
                <a:solidFill>
                  <a:schemeClr val="accent1">
                    <a:lumMod val="20000"/>
                    <a:lumOff val="80000"/>
                  </a:schemeClr>
                </a:solidFill>
                <a:latin typeface="Lucida Bright" panose="02040602050505020304" pitchFamily="18" charset="0"/>
              </a:rPr>
              <a:t>T</a:t>
            </a:r>
            <a:r>
              <a:rPr lang="en-US" dirty="0" smtClean="0">
                <a:solidFill>
                  <a:schemeClr val="accent1">
                    <a:lumMod val="20000"/>
                    <a:lumOff val="80000"/>
                  </a:schemeClr>
                </a:solidFill>
                <a:latin typeface="Lucida Bright" panose="02040602050505020304" pitchFamily="18" charset="0"/>
              </a:rPr>
              <a:t>he </a:t>
            </a:r>
            <a:r>
              <a:rPr lang="en-US" dirty="0">
                <a:solidFill>
                  <a:schemeClr val="accent1">
                    <a:lumMod val="20000"/>
                    <a:lumOff val="80000"/>
                  </a:schemeClr>
                </a:solidFill>
                <a:latin typeface="Lucida Bright" panose="02040602050505020304" pitchFamily="18" charset="0"/>
              </a:rPr>
              <a:t>facility ceases to operate.</a:t>
            </a:r>
          </a:p>
          <a:p>
            <a:endParaRPr lang="en-US" sz="1600"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2917123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468698"/>
          </a:xfrm>
        </p:spPr>
        <p:txBody>
          <a:bodyPr/>
          <a:lstStyle/>
          <a:p>
            <a:pPr algn="ctr"/>
            <a:r>
              <a:rPr lang="en-US" sz="5400" b="1" i="1" dirty="0" smtClean="0">
                <a:solidFill>
                  <a:schemeClr val="bg1"/>
                </a:solidFill>
                <a:latin typeface="Bradley Hand ITC" panose="03070402050302030203" pitchFamily="66" charset="0"/>
              </a:rPr>
              <a:t>INVOLUNTARY DISCHARGES/TRANSFERS</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304800" y="1915886"/>
            <a:ext cx="11573691" cy="4942114"/>
          </a:xfrm>
        </p:spPr>
        <p:txBody>
          <a:bodyPr>
            <a:normAutofit/>
          </a:bodyPr>
          <a:lstStyle/>
          <a:p>
            <a:pPr marL="0" indent="0">
              <a:buNone/>
            </a:pPr>
            <a:r>
              <a:rPr lang="en-US" sz="1500" dirty="0">
                <a:solidFill>
                  <a:schemeClr val="accent1">
                    <a:lumMod val="20000"/>
                    <a:lumOff val="80000"/>
                  </a:schemeClr>
                </a:solidFill>
                <a:latin typeface="Lucida Bright" panose="02040602050505020304" pitchFamily="18" charset="0"/>
              </a:rPr>
              <a:t>When the facility proposes to transfer or discharge </a:t>
            </a:r>
            <a:r>
              <a:rPr lang="en-US" sz="1500" dirty="0" smtClean="0">
                <a:solidFill>
                  <a:schemeClr val="accent1">
                    <a:lumMod val="20000"/>
                    <a:lumOff val="80000"/>
                  </a:schemeClr>
                </a:solidFill>
                <a:latin typeface="Lucida Bright" panose="02040602050505020304" pitchFamily="18" charset="0"/>
              </a:rPr>
              <a:t>a client </a:t>
            </a:r>
            <a:r>
              <a:rPr lang="en-US" sz="1500" dirty="0">
                <a:solidFill>
                  <a:schemeClr val="accent1">
                    <a:lumMod val="20000"/>
                    <a:lumOff val="80000"/>
                  </a:schemeClr>
                </a:solidFill>
                <a:latin typeface="Lucida Bright" panose="02040602050505020304" pitchFamily="18" charset="0"/>
              </a:rPr>
              <a:t>under any of </a:t>
            </a:r>
            <a:r>
              <a:rPr lang="en-US" sz="1500" dirty="0" smtClean="0">
                <a:solidFill>
                  <a:schemeClr val="accent1">
                    <a:lumMod val="20000"/>
                    <a:lumOff val="80000"/>
                  </a:schemeClr>
                </a:solidFill>
                <a:latin typeface="Lucida Bright" panose="02040602050505020304" pitchFamily="18" charset="0"/>
              </a:rPr>
              <a:t>these circumstances, </a:t>
            </a:r>
            <a:r>
              <a:rPr lang="en-US" sz="1500" dirty="0">
                <a:solidFill>
                  <a:schemeClr val="accent1">
                    <a:lumMod val="20000"/>
                    <a:lumOff val="80000"/>
                  </a:schemeClr>
                </a:solidFill>
                <a:latin typeface="Lucida Bright" panose="02040602050505020304" pitchFamily="18" charset="0"/>
              </a:rPr>
              <a:t>the client’s clinical records must </a:t>
            </a:r>
            <a:r>
              <a:rPr lang="en-US" sz="1500" dirty="0" smtClean="0">
                <a:solidFill>
                  <a:schemeClr val="accent1">
                    <a:lumMod val="20000"/>
                    <a:lumOff val="80000"/>
                  </a:schemeClr>
                </a:solidFill>
                <a:latin typeface="Lucida Bright" panose="02040602050505020304" pitchFamily="18" charset="0"/>
              </a:rPr>
              <a:t>be fully </a:t>
            </a:r>
            <a:r>
              <a:rPr lang="en-US" sz="1500" dirty="0">
                <a:solidFill>
                  <a:schemeClr val="accent1">
                    <a:lumMod val="20000"/>
                    <a:lumOff val="80000"/>
                  </a:schemeClr>
                </a:solidFill>
                <a:latin typeface="Lucida Bright" panose="02040602050505020304" pitchFamily="18" charset="0"/>
              </a:rPr>
              <a:t>documented. The documentation must be made by </a:t>
            </a:r>
            <a:r>
              <a:rPr lang="en-US" sz="1500" dirty="0" smtClean="0">
                <a:solidFill>
                  <a:schemeClr val="accent1">
                    <a:lumMod val="20000"/>
                    <a:lumOff val="80000"/>
                  </a:schemeClr>
                </a:solidFill>
                <a:latin typeface="Lucida Bright" panose="02040602050505020304" pitchFamily="18" charset="0"/>
              </a:rPr>
              <a:t>the following</a:t>
            </a:r>
            <a:r>
              <a:rPr lang="en-US" sz="1500" dirty="0">
                <a:solidFill>
                  <a:schemeClr val="accent1">
                    <a:lumMod val="20000"/>
                    <a:lumOff val="80000"/>
                  </a:schemeClr>
                </a:solidFill>
                <a:latin typeface="Lucida Bright" panose="02040602050505020304" pitchFamily="18" charset="0"/>
              </a:rPr>
              <a:t>:</a:t>
            </a:r>
          </a:p>
          <a:p>
            <a:r>
              <a:rPr lang="en-US" sz="1500" dirty="0">
                <a:solidFill>
                  <a:schemeClr val="accent1">
                    <a:lumMod val="20000"/>
                    <a:lumOff val="80000"/>
                  </a:schemeClr>
                </a:solidFill>
                <a:latin typeface="Lucida Bright" panose="02040602050505020304" pitchFamily="18" charset="0"/>
              </a:rPr>
              <a:t>T</a:t>
            </a:r>
            <a:r>
              <a:rPr lang="en-US" sz="1500" dirty="0" smtClean="0">
                <a:solidFill>
                  <a:schemeClr val="accent1">
                    <a:lumMod val="20000"/>
                    <a:lumOff val="80000"/>
                  </a:schemeClr>
                </a:solidFill>
                <a:latin typeface="Lucida Bright" panose="02040602050505020304" pitchFamily="18" charset="0"/>
              </a:rPr>
              <a:t>he </a:t>
            </a:r>
            <a:r>
              <a:rPr lang="en-US" sz="1500" dirty="0">
                <a:solidFill>
                  <a:schemeClr val="accent1">
                    <a:lumMod val="20000"/>
                    <a:lumOff val="80000"/>
                  </a:schemeClr>
                </a:solidFill>
                <a:latin typeface="Lucida Bright" panose="02040602050505020304" pitchFamily="18" charset="0"/>
              </a:rPr>
              <a:t>client’s physician when transfer or discharge is necessary OR any physician when transfer or discharge </a:t>
            </a:r>
            <a:r>
              <a:rPr lang="en-US" sz="1500" dirty="0" smtClean="0">
                <a:solidFill>
                  <a:schemeClr val="accent1">
                    <a:lumMod val="20000"/>
                    <a:lumOff val="80000"/>
                  </a:schemeClr>
                </a:solidFill>
                <a:latin typeface="Lucida Bright" panose="02040602050505020304" pitchFamily="18" charset="0"/>
              </a:rPr>
              <a:t>is necessary.  Before </a:t>
            </a:r>
            <a:r>
              <a:rPr lang="en-US" sz="1500" dirty="0">
                <a:solidFill>
                  <a:schemeClr val="accent1">
                    <a:lumMod val="20000"/>
                    <a:lumOff val="80000"/>
                  </a:schemeClr>
                </a:solidFill>
                <a:latin typeface="Lucida Bright" panose="02040602050505020304" pitchFamily="18" charset="0"/>
              </a:rPr>
              <a:t>an </a:t>
            </a:r>
            <a:r>
              <a:rPr lang="en-US" sz="1500" dirty="0" smtClean="0">
                <a:solidFill>
                  <a:schemeClr val="accent1">
                    <a:lumMod val="20000"/>
                    <a:lumOff val="80000"/>
                  </a:schemeClr>
                </a:solidFill>
                <a:latin typeface="Lucida Bright" panose="02040602050505020304" pitchFamily="18" charset="0"/>
              </a:rPr>
              <a:t>inter-facility </a:t>
            </a:r>
            <a:r>
              <a:rPr lang="en-US" sz="1500" dirty="0">
                <a:solidFill>
                  <a:schemeClr val="accent1">
                    <a:lumMod val="20000"/>
                    <a:lumOff val="80000"/>
                  </a:schemeClr>
                </a:solidFill>
                <a:latin typeface="Lucida Bright" panose="02040602050505020304" pitchFamily="18" charset="0"/>
              </a:rPr>
              <a:t>transfer or discharge </a:t>
            </a:r>
            <a:r>
              <a:rPr lang="en-US" sz="1500" dirty="0" smtClean="0">
                <a:solidFill>
                  <a:schemeClr val="accent1">
                    <a:lumMod val="20000"/>
                    <a:lumOff val="80000"/>
                  </a:schemeClr>
                </a:solidFill>
                <a:latin typeface="Lucida Bright" panose="02040602050505020304" pitchFamily="18" charset="0"/>
              </a:rPr>
              <a:t>occurs, the facility </a:t>
            </a:r>
            <a:r>
              <a:rPr lang="en-US" sz="1500" dirty="0">
                <a:solidFill>
                  <a:schemeClr val="accent1">
                    <a:lumMod val="20000"/>
                    <a:lumOff val="80000"/>
                  </a:schemeClr>
                </a:solidFill>
                <a:latin typeface="Lucida Bright" panose="02040602050505020304" pitchFamily="18" charset="0"/>
              </a:rPr>
              <a:t>must</a:t>
            </a:r>
            <a:r>
              <a:rPr lang="en-US" sz="1500" dirty="0" smtClean="0">
                <a:solidFill>
                  <a:schemeClr val="accent1">
                    <a:lumMod val="20000"/>
                    <a:lumOff val="80000"/>
                  </a:schemeClr>
                </a:solidFill>
                <a:latin typeface="Lucida Bright" panose="02040602050505020304" pitchFamily="18" charset="0"/>
              </a:rPr>
              <a:t>:</a:t>
            </a:r>
          </a:p>
          <a:p>
            <a:pPr lvl="1"/>
            <a:r>
              <a:rPr lang="en-US" sz="1500" dirty="0">
                <a:solidFill>
                  <a:schemeClr val="accent1">
                    <a:lumMod val="20000"/>
                    <a:lumOff val="80000"/>
                  </a:schemeClr>
                </a:solidFill>
                <a:latin typeface="Lucida Bright" panose="02040602050505020304" pitchFamily="18" charset="0"/>
              </a:rPr>
              <a:t>Notify the client of the transfer or discharge and the reason for the move. The notification shall be in writing and in a language and manner that the client understands. </a:t>
            </a:r>
            <a:r>
              <a:rPr lang="en-US" sz="1500" dirty="0" smtClean="0">
                <a:solidFill>
                  <a:schemeClr val="accent1">
                    <a:lumMod val="20000"/>
                    <a:lumOff val="80000"/>
                  </a:schemeClr>
                </a:solidFill>
                <a:latin typeface="Lucida Bright" panose="02040602050505020304" pitchFamily="18" charset="0"/>
              </a:rPr>
              <a:t>A copy </a:t>
            </a:r>
            <a:r>
              <a:rPr lang="en-US" sz="1500" dirty="0">
                <a:solidFill>
                  <a:schemeClr val="accent1">
                    <a:lumMod val="20000"/>
                    <a:lumOff val="80000"/>
                  </a:schemeClr>
                </a:solidFill>
                <a:latin typeface="Lucida Bright" panose="02040602050505020304" pitchFamily="18" charset="0"/>
              </a:rPr>
              <a:t>of the notice must be placed in the client’s </a:t>
            </a:r>
            <a:r>
              <a:rPr lang="en-US" sz="1500" dirty="0" smtClean="0">
                <a:solidFill>
                  <a:schemeClr val="accent1">
                    <a:lumMod val="20000"/>
                    <a:lumOff val="80000"/>
                  </a:schemeClr>
                </a:solidFill>
                <a:latin typeface="Lucida Bright" panose="02040602050505020304" pitchFamily="18" charset="0"/>
              </a:rPr>
              <a:t>clinical record </a:t>
            </a:r>
            <a:r>
              <a:rPr lang="en-US" sz="1500" dirty="0">
                <a:solidFill>
                  <a:schemeClr val="accent1">
                    <a:lumMod val="20000"/>
                    <a:lumOff val="80000"/>
                  </a:schemeClr>
                </a:solidFill>
                <a:latin typeface="Lucida Bright" panose="02040602050505020304" pitchFamily="18" charset="0"/>
              </a:rPr>
              <a:t>and a copy transmitted </a:t>
            </a:r>
            <a:r>
              <a:rPr lang="en-US" sz="1500" dirty="0" smtClean="0">
                <a:solidFill>
                  <a:schemeClr val="accent1">
                    <a:lumMod val="20000"/>
                    <a:lumOff val="80000"/>
                  </a:schemeClr>
                </a:solidFill>
                <a:latin typeface="Lucida Bright" panose="02040602050505020304" pitchFamily="18" charset="0"/>
              </a:rPr>
              <a:t>to: the </a:t>
            </a:r>
            <a:r>
              <a:rPr lang="en-US" sz="1500" dirty="0">
                <a:solidFill>
                  <a:schemeClr val="accent1">
                    <a:lumMod val="20000"/>
                    <a:lumOff val="80000"/>
                  </a:schemeClr>
                </a:solidFill>
                <a:latin typeface="Lucida Bright" panose="02040602050505020304" pitchFamily="18" charset="0"/>
              </a:rPr>
              <a:t>client</a:t>
            </a:r>
            <a:r>
              <a:rPr lang="en-US" sz="1500" dirty="0" smtClean="0">
                <a:solidFill>
                  <a:schemeClr val="accent1">
                    <a:lumMod val="20000"/>
                    <a:lumOff val="80000"/>
                  </a:schemeClr>
                </a:solidFill>
                <a:latin typeface="Lucida Bright" panose="02040602050505020304" pitchFamily="18" charset="0"/>
              </a:rPr>
              <a:t>; a </a:t>
            </a:r>
            <a:r>
              <a:rPr lang="en-US" sz="1500" dirty="0">
                <a:solidFill>
                  <a:schemeClr val="accent1">
                    <a:lumMod val="20000"/>
                    <a:lumOff val="80000"/>
                  </a:schemeClr>
                </a:solidFill>
                <a:latin typeface="Lucida Bright" panose="02040602050505020304" pitchFamily="18" charset="0"/>
              </a:rPr>
              <a:t>family member of the client, if known</a:t>
            </a:r>
            <a:r>
              <a:rPr lang="en-US" sz="1500" dirty="0" smtClean="0">
                <a:solidFill>
                  <a:schemeClr val="accent1">
                    <a:lumMod val="20000"/>
                    <a:lumOff val="80000"/>
                  </a:schemeClr>
                </a:solidFill>
                <a:latin typeface="Lucida Bright" panose="02040602050505020304" pitchFamily="18" charset="0"/>
              </a:rPr>
              <a:t>; the </a:t>
            </a:r>
            <a:r>
              <a:rPr lang="en-US" sz="1500" dirty="0">
                <a:solidFill>
                  <a:schemeClr val="accent1">
                    <a:lumMod val="20000"/>
                    <a:lumOff val="80000"/>
                  </a:schemeClr>
                </a:solidFill>
                <a:latin typeface="Lucida Bright" panose="02040602050505020304" pitchFamily="18" charset="0"/>
              </a:rPr>
              <a:t>client’s legal representative and </a:t>
            </a:r>
            <a:r>
              <a:rPr lang="en-US" sz="1500" dirty="0" smtClean="0">
                <a:solidFill>
                  <a:schemeClr val="accent1">
                    <a:lumMod val="20000"/>
                    <a:lumOff val="80000"/>
                  </a:schemeClr>
                </a:solidFill>
                <a:latin typeface="Lucida Bright" panose="02040602050505020304" pitchFamily="18" charset="0"/>
              </a:rPr>
              <a:t>legal guardian</a:t>
            </a:r>
            <a:r>
              <a:rPr lang="en-US" sz="1500" dirty="0">
                <a:solidFill>
                  <a:schemeClr val="accent1">
                    <a:lumMod val="20000"/>
                    <a:lumOff val="80000"/>
                  </a:schemeClr>
                </a:solidFill>
                <a:latin typeface="Lucida Bright" panose="02040602050505020304" pitchFamily="18" charset="0"/>
              </a:rPr>
              <a:t>, if known</a:t>
            </a:r>
            <a:r>
              <a:rPr lang="en-US" sz="1500" dirty="0" smtClean="0">
                <a:solidFill>
                  <a:schemeClr val="accent1">
                    <a:lumMod val="20000"/>
                    <a:lumOff val="80000"/>
                  </a:schemeClr>
                </a:solidFill>
                <a:latin typeface="Lucida Bright" panose="02040602050505020304" pitchFamily="18" charset="0"/>
              </a:rPr>
              <a:t>; the </a:t>
            </a:r>
            <a:r>
              <a:rPr lang="en-US" sz="1500" dirty="0">
                <a:solidFill>
                  <a:schemeClr val="accent1">
                    <a:lumMod val="20000"/>
                    <a:lumOff val="80000"/>
                  </a:schemeClr>
                </a:solidFill>
                <a:latin typeface="Lucida Bright" panose="02040602050505020304" pitchFamily="18" charset="0"/>
              </a:rPr>
              <a:t>Community Living Ombudsman Program</a:t>
            </a:r>
            <a:r>
              <a:rPr lang="en-US" sz="1500" dirty="0" smtClean="0">
                <a:solidFill>
                  <a:schemeClr val="accent1">
                    <a:lumMod val="20000"/>
                    <a:lumOff val="80000"/>
                  </a:schemeClr>
                </a:solidFill>
                <a:latin typeface="Lucida Bright" panose="02040602050505020304" pitchFamily="18" charset="0"/>
              </a:rPr>
              <a:t>; LDH </a:t>
            </a:r>
            <a:r>
              <a:rPr lang="en-US" sz="1500" dirty="0">
                <a:solidFill>
                  <a:schemeClr val="accent1">
                    <a:lumMod val="20000"/>
                    <a:lumOff val="80000"/>
                  </a:schemeClr>
                </a:solidFill>
                <a:latin typeface="Lucida Bright" panose="02040602050505020304" pitchFamily="18" charset="0"/>
              </a:rPr>
              <a:t>– Health Standards Section</a:t>
            </a:r>
            <a:r>
              <a:rPr lang="en-US" sz="1500" dirty="0" smtClean="0">
                <a:solidFill>
                  <a:schemeClr val="accent1">
                    <a:lumMod val="20000"/>
                    <a:lumOff val="80000"/>
                  </a:schemeClr>
                </a:solidFill>
                <a:latin typeface="Lucida Bright" panose="02040602050505020304" pitchFamily="18" charset="0"/>
              </a:rPr>
              <a:t>; the </a:t>
            </a:r>
            <a:r>
              <a:rPr lang="en-US" sz="1500" dirty="0">
                <a:solidFill>
                  <a:schemeClr val="accent1">
                    <a:lumMod val="20000"/>
                    <a:lumOff val="80000"/>
                  </a:schemeClr>
                </a:solidFill>
                <a:latin typeface="Lucida Bright" panose="02040602050505020304" pitchFamily="18" charset="0"/>
              </a:rPr>
              <a:t>regional office of OCDD for </a:t>
            </a:r>
            <a:r>
              <a:rPr lang="en-US" sz="1500" dirty="0" smtClean="0">
                <a:solidFill>
                  <a:schemeClr val="accent1">
                    <a:lumMod val="20000"/>
                    <a:lumOff val="80000"/>
                  </a:schemeClr>
                </a:solidFill>
                <a:latin typeface="Lucida Bright" panose="02040602050505020304" pitchFamily="18" charset="0"/>
              </a:rPr>
              <a:t>assistance with </a:t>
            </a:r>
            <a:r>
              <a:rPr lang="en-US" sz="1500" dirty="0">
                <a:solidFill>
                  <a:schemeClr val="accent1">
                    <a:lumMod val="20000"/>
                    <a:lumOff val="80000"/>
                  </a:schemeClr>
                </a:solidFill>
                <a:latin typeface="Lucida Bright" panose="02040602050505020304" pitchFamily="18" charset="0"/>
              </a:rPr>
              <a:t>the placement decision</a:t>
            </a:r>
            <a:r>
              <a:rPr lang="en-US" sz="1500" dirty="0" smtClean="0">
                <a:solidFill>
                  <a:schemeClr val="accent1">
                    <a:lumMod val="20000"/>
                    <a:lumOff val="80000"/>
                  </a:schemeClr>
                </a:solidFill>
                <a:latin typeface="Lucida Bright" panose="02040602050505020304" pitchFamily="18" charset="0"/>
              </a:rPr>
              <a:t>; the </a:t>
            </a:r>
            <a:r>
              <a:rPr lang="en-US" sz="1500" dirty="0">
                <a:solidFill>
                  <a:schemeClr val="accent1">
                    <a:lumMod val="20000"/>
                    <a:lumOff val="80000"/>
                  </a:schemeClr>
                </a:solidFill>
                <a:latin typeface="Lucida Bright" panose="02040602050505020304" pitchFamily="18" charset="0"/>
              </a:rPr>
              <a:t>client’s physician</a:t>
            </a:r>
            <a:r>
              <a:rPr lang="en-US" sz="1500" dirty="0" smtClean="0">
                <a:solidFill>
                  <a:schemeClr val="accent1">
                    <a:lumMod val="20000"/>
                    <a:lumOff val="80000"/>
                  </a:schemeClr>
                </a:solidFill>
                <a:latin typeface="Lucida Bright" panose="02040602050505020304" pitchFamily="18" charset="0"/>
              </a:rPr>
              <a:t>; appropriate </a:t>
            </a:r>
            <a:r>
              <a:rPr lang="en-US" sz="1500" dirty="0">
                <a:solidFill>
                  <a:schemeClr val="accent1">
                    <a:lumMod val="20000"/>
                    <a:lumOff val="80000"/>
                  </a:schemeClr>
                </a:solidFill>
                <a:latin typeface="Lucida Bright" panose="02040602050505020304" pitchFamily="18" charset="0"/>
              </a:rPr>
              <a:t>educational authorities; </a:t>
            </a:r>
            <a:r>
              <a:rPr lang="en-US" sz="1500" dirty="0" smtClean="0">
                <a:solidFill>
                  <a:schemeClr val="accent1">
                    <a:lumMod val="20000"/>
                    <a:lumOff val="80000"/>
                  </a:schemeClr>
                </a:solidFill>
                <a:latin typeface="Lucida Bright" panose="02040602050505020304" pitchFamily="18" charset="0"/>
              </a:rPr>
              <a:t>and a </a:t>
            </a:r>
            <a:r>
              <a:rPr lang="en-US" sz="1500" dirty="0">
                <a:solidFill>
                  <a:schemeClr val="accent1">
                    <a:lumMod val="20000"/>
                    <a:lumOff val="80000"/>
                  </a:schemeClr>
                </a:solidFill>
                <a:latin typeface="Lucida Bright" panose="02040602050505020304" pitchFamily="18" charset="0"/>
              </a:rPr>
              <a:t>representative of the client’s </a:t>
            </a:r>
            <a:r>
              <a:rPr lang="en-US" sz="1500" dirty="0" smtClean="0">
                <a:solidFill>
                  <a:schemeClr val="accent1">
                    <a:lumMod val="20000"/>
                    <a:lumOff val="80000"/>
                  </a:schemeClr>
                </a:solidFill>
                <a:latin typeface="Lucida Bright" panose="02040602050505020304" pitchFamily="18" charset="0"/>
              </a:rPr>
              <a:t>choice.</a:t>
            </a:r>
            <a:endParaRPr lang="en-US" sz="1500" dirty="0">
              <a:solidFill>
                <a:schemeClr val="accent1">
                  <a:lumMod val="20000"/>
                  <a:lumOff val="80000"/>
                </a:schemeClr>
              </a:solidFill>
              <a:latin typeface="Lucida Bright" panose="02040602050505020304" pitchFamily="18" charset="0"/>
            </a:endParaRPr>
          </a:p>
          <a:p>
            <a:pPr lvl="1"/>
            <a:r>
              <a:rPr lang="en-US" sz="1500" dirty="0" smtClean="0">
                <a:solidFill>
                  <a:schemeClr val="accent1">
                    <a:lumMod val="20000"/>
                    <a:lumOff val="80000"/>
                  </a:schemeClr>
                </a:solidFill>
                <a:latin typeface="Lucida Bright" panose="02040602050505020304" pitchFamily="18" charset="0"/>
              </a:rPr>
              <a:t>Record </a:t>
            </a:r>
            <a:r>
              <a:rPr lang="en-US" sz="1500" dirty="0">
                <a:solidFill>
                  <a:schemeClr val="accent1">
                    <a:lumMod val="20000"/>
                    <a:lumOff val="80000"/>
                  </a:schemeClr>
                </a:solidFill>
                <a:latin typeface="Lucida Bright" panose="02040602050505020304" pitchFamily="18" charset="0"/>
              </a:rPr>
              <a:t>the reasons in the client’s clinical record.</a:t>
            </a:r>
          </a:p>
          <a:p>
            <a:pPr lvl="1"/>
            <a:r>
              <a:rPr lang="en-US" sz="1500" dirty="0">
                <a:solidFill>
                  <a:schemeClr val="accent1">
                    <a:lumMod val="20000"/>
                    <a:lumOff val="80000"/>
                  </a:schemeClr>
                </a:solidFill>
                <a:latin typeface="Lucida Bright" panose="02040602050505020304" pitchFamily="18" charset="0"/>
              </a:rPr>
              <a:t>An interdisciplinary team conference shall be conducted with the client, family member or legal representative and an appropriate agency representative to update the plan and develop discharge options that will provide reasonable assurances that the client will be transferred or discharged to a setting that can be expected to meet his/her needs</a:t>
            </a:r>
            <a:r>
              <a:rPr lang="en-US" sz="1500" dirty="0" smtClean="0">
                <a:solidFill>
                  <a:schemeClr val="accent1">
                    <a:lumMod val="20000"/>
                    <a:lumOff val="80000"/>
                  </a:schemeClr>
                </a:solidFill>
                <a:latin typeface="Lucida Bright" panose="02040602050505020304" pitchFamily="18" charset="0"/>
              </a:rPr>
              <a:t>.</a:t>
            </a:r>
          </a:p>
          <a:p>
            <a:r>
              <a:rPr lang="en-US" sz="1500" dirty="0" smtClean="0">
                <a:solidFill>
                  <a:schemeClr val="accent1">
                    <a:lumMod val="20000"/>
                    <a:lumOff val="80000"/>
                  </a:schemeClr>
                </a:solidFill>
                <a:latin typeface="Lucida Bright" panose="02040602050505020304" pitchFamily="18" charset="0"/>
              </a:rPr>
              <a:t>The </a:t>
            </a:r>
            <a:r>
              <a:rPr lang="en-US" sz="1500" dirty="0">
                <a:solidFill>
                  <a:schemeClr val="accent1">
                    <a:lumMod val="20000"/>
                    <a:lumOff val="80000"/>
                  </a:schemeClr>
                </a:solidFill>
                <a:latin typeface="Lucida Bright" panose="02040602050505020304" pitchFamily="18" charset="0"/>
              </a:rPr>
              <a:t>facility must issue the notice of transfer </a:t>
            </a:r>
            <a:r>
              <a:rPr lang="en-US" sz="1500" dirty="0" smtClean="0">
                <a:solidFill>
                  <a:schemeClr val="accent1">
                    <a:lumMod val="20000"/>
                    <a:lumOff val="80000"/>
                  </a:schemeClr>
                </a:solidFill>
                <a:latin typeface="Lucida Bright" panose="02040602050505020304" pitchFamily="18" charset="0"/>
              </a:rPr>
              <a:t>or discharge </a:t>
            </a:r>
            <a:r>
              <a:rPr lang="en-US" sz="1500" dirty="0">
                <a:solidFill>
                  <a:schemeClr val="accent1">
                    <a:lumMod val="20000"/>
                    <a:lumOff val="80000"/>
                  </a:schemeClr>
                </a:solidFill>
                <a:latin typeface="Lucida Bright" panose="02040602050505020304" pitchFamily="18" charset="0"/>
              </a:rPr>
              <a:t>in writing at least 30 days before the resident </a:t>
            </a:r>
            <a:r>
              <a:rPr lang="en-US" sz="1500" dirty="0" smtClean="0">
                <a:solidFill>
                  <a:schemeClr val="accent1">
                    <a:lumMod val="20000"/>
                    <a:lumOff val="80000"/>
                  </a:schemeClr>
                </a:solidFill>
                <a:latin typeface="Lucida Bright" panose="02040602050505020304" pitchFamily="18" charset="0"/>
              </a:rPr>
              <a:t>is transferred </a:t>
            </a:r>
            <a:r>
              <a:rPr lang="en-US" sz="1500" dirty="0">
                <a:solidFill>
                  <a:schemeClr val="accent1">
                    <a:lumMod val="20000"/>
                    <a:lumOff val="80000"/>
                  </a:schemeClr>
                </a:solidFill>
                <a:latin typeface="Lucida Bright" panose="02040602050505020304" pitchFamily="18" charset="0"/>
              </a:rPr>
              <a:t>or </a:t>
            </a:r>
            <a:r>
              <a:rPr lang="en-US" sz="1500" dirty="0" smtClean="0">
                <a:solidFill>
                  <a:schemeClr val="accent1">
                    <a:lumMod val="20000"/>
                    <a:lumOff val="80000"/>
                  </a:schemeClr>
                </a:solidFill>
                <a:latin typeface="Lucida Bright" panose="02040602050505020304" pitchFamily="18" charset="0"/>
              </a:rPr>
              <a:t>discharged.</a:t>
            </a:r>
            <a:endParaRPr lang="en-US" sz="1500"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1422720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468698"/>
          </a:xfrm>
        </p:spPr>
        <p:txBody>
          <a:bodyPr/>
          <a:lstStyle/>
          <a:p>
            <a:pPr algn="ctr"/>
            <a:r>
              <a:rPr lang="en-US" sz="5400" b="1" i="1" dirty="0" smtClean="0">
                <a:solidFill>
                  <a:schemeClr val="bg1"/>
                </a:solidFill>
                <a:latin typeface="Bradley Hand ITC" panose="03070402050302030203" pitchFamily="66" charset="0"/>
              </a:rPr>
              <a:t>INVOLUNTARY DISCHARGES/TRANSFERS</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278674" y="2325188"/>
            <a:ext cx="11599817" cy="4659085"/>
          </a:xfrm>
        </p:spPr>
        <p:txBody>
          <a:bodyPr>
            <a:normAutofit fontScale="85000" lnSpcReduction="10000"/>
          </a:bodyPr>
          <a:lstStyle/>
          <a:p>
            <a:pPr marL="0" indent="0">
              <a:buNone/>
            </a:pPr>
            <a:r>
              <a:rPr lang="en-US" sz="1500" dirty="0" smtClean="0">
                <a:solidFill>
                  <a:schemeClr val="accent1">
                    <a:lumMod val="20000"/>
                    <a:lumOff val="80000"/>
                  </a:schemeClr>
                </a:solidFill>
                <a:latin typeface="Lucida Bright" panose="02040602050505020304" pitchFamily="18" charset="0"/>
              </a:rPr>
              <a:t>The written notice must include: </a:t>
            </a:r>
          </a:p>
          <a:p>
            <a:r>
              <a:rPr lang="en-US" sz="1500" dirty="0" smtClean="0">
                <a:solidFill>
                  <a:schemeClr val="accent1">
                    <a:lumMod val="20000"/>
                    <a:lumOff val="80000"/>
                  </a:schemeClr>
                </a:solidFill>
                <a:latin typeface="Lucida Bright" panose="02040602050505020304" pitchFamily="18" charset="0"/>
              </a:rPr>
              <a:t>Reason </a:t>
            </a:r>
            <a:r>
              <a:rPr lang="en-US" sz="1500" dirty="0">
                <a:solidFill>
                  <a:schemeClr val="accent1">
                    <a:lumMod val="20000"/>
                    <a:lumOff val="80000"/>
                  </a:schemeClr>
                </a:solidFill>
                <a:latin typeface="Lucida Bright" panose="02040602050505020304" pitchFamily="18" charset="0"/>
              </a:rPr>
              <a:t>for transfer or discharge;</a:t>
            </a:r>
          </a:p>
          <a:p>
            <a:r>
              <a:rPr lang="en-US" sz="1500" dirty="0" smtClean="0">
                <a:solidFill>
                  <a:schemeClr val="accent1">
                    <a:lumMod val="20000"/>
                    <a:lumOff val="80000"/>
                  </a:schemeClr>
                </a:solidFill>
                <a:latin typeface="Lucida Bright" panose="02040602050505020304" pitchFamily="18" charset="0"/>
              </a:rPr>
              <a:t>Effective </a:t>
            </a:r>
            <a:r>
              <a:rPr lang="en-US" sz="1500" dirty="0">
                <a:solidFill>
                  <a:schemeClr val="accent1">
                    <a:lumMod val="20000"/>
                    <a:lumOff val="80000"/>
                  </a:schemeClr>
                </a:solidFill>
                <a:latin typeface="Lucida Bright" panose="02040602050505020304" pitchFamily="18" charset="0"/>
              </a:rPr>
              <a:t>date of transfer or discharge; </a:t>
            </a:r>
          </a:p>
          <a:p>
            <a:r>
              <a:rPr lang="en-US" sz="1500" dirty="0" smtClean="0">
                <a:solidFill>
                  <a:schemeClr val="accent1">
                    <a:lumMod val="20000"/>
                    <a:lumOff val="80000"/>
                  </a:schemeClr>
                </a:solidFill>
                <a:latin typeface="Lucida Bright" panose="02040602050505020304" pitchFamily="18" charset="0"/>
              </a:rPr>
              <a:t>Location </a:t>
            </a:r>
            <a:r>
              <a:rPr lang="en-US" sz="1500" dirty="0">
                <a:solidFill>
                  <a:schemeClr val="accent1">
                    <a:lumMod val="20000"/>
                    <a:lumOff val="80000"/>
                  </a:schemeClr>
                </a:solidFill>
                <a:latin typeface="Lucida Bright" panose="02040602050505020304" pitchFamily="18" charset="0"/>
              </a:rPr>
              <a:t>to which the client is transferred or </a:t>
            </a:r>
            <a:r>
              <a:rPr lang="en-US" sz="1500" dirty="0" smtClean="0">
                <a:solidFill>
                  <a:schemeClr val="accent1">
                    <a:lumMod val="20000"/>
                    <a:lumOff val="80000"/>
                  </a:schemeClr>
                </a:solidFill>
                <a:latin typeface="Lucida Bright" panose="02040602050505020304" pitchFamily="18" charset="0"/>
              </a:rPr>
              <a:t>discharged</a:t>
            </a:r>
            <a:r>
              <a:rPr lang="en-US" sz="1500" dirty="0">
                <a:solidFill>
                  <a:schemeClr val="accent1">
                    <a:lumMod val="20000"/>
                    <a:lumOff val="80000"/>
                  </a:schemeClr>
                </a:solidFill>
                <a:latin typeface="Lucida Bright" panose="02040602050505020304" pitchFamily="18" charset="0"/>
              </a:rPr>
              <a:t>;</a:t>
            </a:r>
          </a:p>
          <a:p>
            <a:r>
              <a:rPr lang="en-US" sz="1500" dirty="0" smtClean="0">
                <a:solidFill>
                  <a:schemeClr val="accent1">
                    <a:lumMod val="20000"/>
                    <a:lumOff val="80000"/>
                  </a:schemeClr>
                </a:solidFill>
                <a:latin typeface="Lucida Bright" panose="02040602050505020304" pitchFamily="18" charset="0"/>
              </a:rPr>
              <a:t>Explanation </a:t>
            </a:r>
            <a:r>
              <a:rPr lang="en-US" sz="1500" dirty="0">
                <a:solidFill>
                  <a:schemeClr val="accent1">
                    <a:lumMod val="20000"/>
                    <a:lumOff val="80000"/>
                  </a:schemeClr>
                </a:solidFill>
                <a:latin typeface="Lucida Bright" panose="02040602050505020304" pitchFamily="18" charset="0"/>
              </a:rPr>
              <a:t>of the </a:t>
            </a:r>
            <a:r>
              <a:rPr lang="en-US" sz="1500" dirty="0" smtClean="0">
                <a:solidFill>
                  <a:schemeClr val="accent1">
                    <a:lumMod val="20000"/>
                    <a:lumOff val="80000"/>
                  </a:schemeClr>
                </a:solidFill>
                <a:latin typeface="Lucida Bright" panose="02040602050505020304" pitchFamily="18" charset="0"/>
              </a:rPr>
              <a:t>client’s </a:t>
            </a:r>
            <a:r>
              <a:rPr lang="en-US" sz="1500" dirty="0">
                <a:solidFill>
                  <a:schemeClr val="accent1">
                    <a:lumMod val="20000"/>
                    <a:lumOff val="80000"/>
                  </a:schemeClr>
                </a:solidFill>
                <a:latin typeface="Lucida Bright" panose="02040602050505020304" pitchFamily="18" charset="0"/>
              </a:rPr>
              <a:t>right to have </a:t>
            </a:r>
            <a:r>
              <a:rPr lang="en-US" sz="1500" dirty="0" smtClean="0">
                <a:solidFill>
                  <a:schemeClr val="accent1">
                    <a:lumMod val="20000"/>
                    <a:lumOff val="80000"/>
                  </a:schemeClr>
                </a:solidFill>
                <a:latin typeface="Lucida Bright" panose="02040602050505020304" pitchFamily="18" charset="0"/>
              </a:rPr>
              <a:t>personal and/or </a:t>
            </a:r>
            <a:r>
              <a:rPr lang="en-US" sz="1500" dirty="0">
                <a:solidFill>
                  <a:schemeClr val="accent1">
                    <a:lumMod val="20000"/>
                    <a:lumOff val="80000"/>
                  </a:schemeClr>
                </a:solidFill>
                <a:latin typeface="Lucida Bright" panose="02040602050505020304" pitchFamily="18" charset="0"/>
              </a:rPr>
              <a:t>third party representation at all stages of the transfer or discharge process</a:t>
            </a:r>
            <a:r>
              <a:rPr lang="en-US" sz="1500" dirty="0" smtClean="0">
                <a:solidFill>
                  <a:schemeClr val="accent1">
                    <a:lumMod val="20000"/>
                    <a:lumOff val="80000"/>
                  </a:schemeClr>
                </a:solidFill>
                <a:latin typeface="Lucida Bright" panose="02040602050505020304" pitchFamily="18" charset="0"/>
              </a:rPr>
              <a:t>;</a:t>
            </a:r>
          </a:p>
          <a:p>
            <a:r>
              <a:rPr lang="en-US" sz="1500" dirty="0" smtClean="0">
                <a:solidFill>
                  <a:schemeClr val="accent1">
                    <a:lumMod val="20000"/>
                    <a:lumOff val="80000"/>
                  </a:schemeClr>
                </a:solidFill>
                <a:latin typeface="Lucida Bright" panose="02040602050505020304" pitchFamily="18" charset="0"/>
              </a:rPr>
              <a:t>Address </a:t>
            </a:r>
            <a:r>
              <a:rPr lang="en-US" sz="1500" dirty="0">
                <a:solidFill>
                  <a:schemeClr val="accent1">
                    <a:lumMod val="20000"/>
                    <a:lumOff val="80000"/>
                  </a:schemeClr>
                </a:solidFill>
                <a:latin typeface="Lucida Bright" panose="02040602050505020304" pitchFamily="18" charset="0"/>
              </a:rPr>
              <a:t>and telephone number of the Community Living Ombudsman Program;</a:t>
            </a:r>
          </a:p>
          <a:p>
            <a:r>
              <a:rPr lang="en-US" sz="1500" dirty="0" smtClean="0">
                <a:solidFill>
                  <a:schemeClr val="accent1">
                    <a:lumMod val="20000"/>
                    <a:lumOff val="80000"/>
                  </a:schemeClr>
                </a:solidFill>
                <a:latin typeface="Lucida Bright" panose="02040602050505020304" pitchFamily="18" charset="0"/>
              </a:rPr>
              <a:t>Mailing </a:t>
            </a:r>
            <a:r>
              <a:rPr lang="en-US" sz="1500" dirty="0">
                <a:solidFill>
                  <a:schemeClr val="accent1">
                    <a:lumMod val="20000"/>
                    <a:lumOff val="80000"/>
                  </a:schemeClr>
                </a:solidFill>
                <a:latin typeface="Lucida Bright" panose="02040602050505020304" pitchFamily="18" charset="0"/>
              </a:rPr>
              <a:t>address and telephone number of the agency responsible for the protection of individuals with developmental disabilities;</a:t>
            </a:r>
          </a:p>
          <a:p>
            <a:r>
              <a:rPr lang="en-US" sz="1500" dirty="0">
                <a:solidFill>
                  <a:schemeClr val="accent1">
                    <a:lumMod val="20000"/>
                    <a:lumOff val="80000"/>
                  </a:schemeClr>
                </a:solidFill>
                <a:latin typeface="Lucida Bright" panose="02040602050505020304" pitchFamily="18" charset="0"/>
              </a:rPr>
              <a:t>N</a:t>
            </a:r>
            <a:r>
              <a:rPr lang="en-US" sz="1500" dirty="0" smtClean="0">
                <a:solidFill>
                  <a:schemeClr val="accent1">
                    <a:lumMod val="20000"/>
                    <a:lumOff val="80000"/>
                  </a:schemeClr>
                </a:solidFill>
                <a:latin typeface="Lucida Bright" panose="02040602050505020304" pitchFamily="18" charset="0"/>
              </a:rPr>
              <a:t>ames </a:t>
            </a:r>
            <a:r>
              <a:rPr lang="en-US" sz="1500" dirty="0">
                <a:solidFill>
                  <a:schemeClr val="accent1">
                    <a:lumMod val="20000"/>
                    <a:lumOff val="80000"/>
                  </a:schemeClr>
                </a:solidFill>
                <a:latin typeface="Lucida Bright" panose="02040602050505020304" pitchFamily="18" charset="0"/>
              </a:rPr>
              <a:t>of facility personnel available to assist the client and family in decision making and transfer arrangements;</a:t>
            </a:r>
          </a:p>
          <a:p>
            <a:r>
              <a:rPr lang="en-US" sz="1500" dirty="0" smtClean="0">
                <a:solidFill>
                  <a:schemeClr val="accent1">
                    <a:lumMod val="20000"/>
                    <a:lumOff val="80000"/>
                  </a:schemeClr>
                </a:solidFill>
                <a:latin typeface="Lucida Bright" panose="02040602050505020304" pitchFamily="18" charset="0"/>
              </a:rPr>
              <a:t>Date</a:t>
            </a:r>
            <a:r>
              <a:rPr lang="en-US" sz="1500" dirty="0">
                <a:solidFill>
                  <a:schemeClr val="accent1">
                    <a:lumMod val="20000"/>
                    <a:lumOff val="80000"/>
                  </a:schemeClr>
                </a:solidFill>
                <a:latin typeface="Lucida Bright" panose="02040602050505020304" pitchFamily="18" charset="0"/>
              </a:rPr>
              <a:t>, time and place for the follow-up interdisciplinary team conference to make a final decision on the </a:t>
            </a:r>
            <a:r>
              <a:rPr lang="en-US" sz="1500" dirty="0" smtClean="0">
                <a:solidFill>
                  <a:schemeClr val="accent1">
                    <a:lumMod val="20000"/>
                    <a:lumOff val="80000"/>
                  </a:schemeClr>
                </a:solidFill>
                <a:latin typeface="Lucida Bright" panose="02040602050505020304" pitchFamily="18" charset="0"/>
              </a:rPr>
              <a:t>client’s/legal representative’s </a:t>
            </a:r>
            <a:r>
              <a:rPr lang="en-US" sz="1500" dirty="0">
                <a:solidFill>
                  <a:schemeClr val="accent1">
                    <a:lumMod val="20000"/>
                    <a:lumOff val="80000"/>
                  </a:schemeClr>
                </a:solidFill>
                <a:latin typeface="Lucida Bright" panose="02040602050505020304" pitchFamily="18" charset="0"/>
              </a:rPr>
              <a:t>choice of new facility of alternative living arrangement;</a:t>
            </a:r>
          </a:p>
          <a:p>
            <a:r>
              <a:rPr lang="en-US" sz="1500" dirty="0">
                <a:solidFill>
                  <a:schemeClr val="accent1">
                    <a:lumMod val="20000"/>
                    <a:lumOff val="80000"/>
                  </a:schemeClr>
                </a:solidFill>
                <a:latin typeface="Lucida Bright" panose="02040602050505020304" pitchFamily="18" charset="0"/>
              </a:rPr>
              <a:t>E</a:t>
            </a:r>
            <a:r>
              <a:rPr lang="en-US" sz="1500" dirty="0" smtClean="0">
                <a:solidFill>
                  <a:schemeClr val="accent1">
                    <a:lumMod val="20000"/>
                    <a:lumOff val="80000"/>
                  </a:schemeClr>
                </a:solidFill>
                <a:latin typeface="Lucida Bright" panose="02040602050505020304" pitchFamily="18" charset="0"/>
              </a:rPr>
              <a:t>xplanation </a:t>
            </a:r>
            <a:r>
              <a:rPr lang="en-US" sz="1500" dirty="0">
                <a:solidFill>
                  <a:schemeClr val="accent1">
                    <a:lumMod val="20000"/>
                    <a:lumOff val="80000"/>
                  </a:schemeClr>
                </a:solidFill>
                <a:latin typeface="Lucida Bright" panose="02040602050505020304" pitchFamily="18" charset="0"/>
              </a:rPr>
              <a:t>of the </a:t>
            </a:r>
            <a:r>
              <a:rPr lang="en-US" sz="1500" dirty="0" smtClean="0">
                <a:solidFill>
                  <a:schemeClr val="accent1">
                    <a:lumMod val="20000"/>
                    <a:lumOff val="80000"/>
                  </a:schemeClr>
                </a:solidFill>
                <a:latin typeface="Lucida Bright" panose="02040602050505020304" pitchFamily="18" charset="0"/>
              </a:rPr>
              <a:t>client’s </a:t>
            </a:r>
            <a:r>
              <a:rPr lang="en-US" sz="1500" dirty="0">
                <a:solidFill>
                  <a:schemeClr val="accent1">
                    <a:lumMod val="20000"/>
                    <a:lumOff val="80000"/>
                  </a:schemeClr>
                </a:solidFill>
                <a:latin typeface="Lucida Bright" panose="02040602050505020304" pitchFamily="18" charset="0"/>
              </a:rPr>
              <a:t>right to register a complaint with </a:t>
            </a:r>
            <a:r>
              <a:rPr lang="en-US" sz="1500" dirty="0" smtClean="0">
                <a:solidFill>
                  <a:schemeClr val="accent1">
                    <a:lumMod val="20000"/>
                    <a:lumOff val="80000"/>
                  </a:schemeClr>
                </a:solidFill>
                <a:latin typeface="Lucida Bright" panose="02040602050505020304" pitchFamily="18" charset="0"/>
              </a:rPr>
              <a:t>LDH </a:t>
            </a:r>
            <a:r>
              <a:rPr lang="en-US" sz="1500" dirty="0">
                <a:solidFill>
                  <a:schemeClr val="accent1">
                    <a:lumMod val="20000"/>
                    <a:lumOff val="80000"/>
                  </a:schemeClr>
                </a:solidFill>
                <a:latin typeface="Lucida Bright" panose="02040602050505020304" pitchFamily="18" charset="0"/>
              </a:rPr>
              <a:t>within three days after the follow-up interdisciplinary team conference;</a:t>
            </a:r>
          </a:p>
          <a:p>
            <a:r>
              <a:rPr lang="en-US" sz="1500" dirty="0" smtClean="0">
                <a:solidFill>
                  <a:schemeClr val="accent1">
                    <a:lumMod val="20000"/>
                    <a:lumOff val="80000"/>
                  </a:schemeClr>
                </a:solidFill>
                <a:latin typeface="Lucida Bright" panose="02040602050505020304" pitchFamily="18" charset="0"/>
              </a:rPr>
              <a:t>Statement </a:t>
            </a:r>
            <a:r>
              <a:rPr lang="en-US" sz="1500" dirty="0">
                <a:solidFill>
                  <a:schemeClr val="accent1">
                    <a:lumMod val="20000"/>
                    <a:lumOff val="80000"/>
                  </a:schemeClr>
                </a:solidFill>
                <a:latin typeface="Lucida Bright" panose="02040602050505020304" pitchFamily="18" charset="0"/>
              </a:rPr>
              <a:t>regarding appeal rights that reads: </a:t>
            </a:r>
            <a:r>
              <a:rPr lang="en-US" sz="1500" dirty="0" smtClean="0">
                <a:solidFill>
                  <a:schemeClr val="accent1">
                    <a:lumMod val="20000"/>
                    <a:lumOff val="80000"/>
                  </a:schemeClr>
                </a:solidFill>
                <a:latin typeface="Lucida Bright" panose="02040602050505020304" pitchFamily="18" charset="0"/>
              </a:rPr>
              <a:t>"</a:t>
            </a:r>
            <a:r>
              <a:rPr lang="en-US" sz="1500" dirty="0">
                <a:solidFill>
                  <a:schemeClr val="accent1">
                    <a:lumMod val="20000"/>
                    <a:lumOff val="80000"/>
                  </a:schemeClr>
                </a:solidFill>
                <a:latin typeface="Lucida Bright" panose="02040602050505020304" pitchFamily="18" charset="0"/>
              </a:rPr>
              <a:t>You or someone acting on your behalf has the right to </a:t>
            </a:r>
            <a:r>
              <a:rPr lang="en-US" sz="1500" dirty="0" smtClean="0">
                <a:solidFill>
                  <a:schemeClr val="accent1">
                    <a:lumMod val="20000"/>
                    <a:lumOff val="80000"/>
                  </a:schemeClr>
                </a:solidFill>
                <a:latin typeface="Lucida Bright" panose="02040602050505020304" pitchFamily="18" charset="0"/>
              </a:rPr>
              <a:t>appeal the </a:t>
            </a:r>
            <a:r>
              <a:rPr lang="en-US" sz="1500" dirty="0">
                <a:solidFill>
                  <a:schemeClr val="accent1">
                    <a:lumMod val="20000"/>
                    <a:lumOff val="80000"/>
                  </a:schemeClr>
                </a:solidFill>
                <a:latin typeface="Lucida Bright" panose="02040602050505020304" pitchFamily="18" charset="0"/>
              </a:rPr>
              <a:t>health </a:t>
            </a:r>
            <a:r>
              <a:rPr lang="en-US" sz="1500" dirty="0" smtClean="0">
                <a:solidFill>
                  <a:schemeClr val="accent1">
                    <a:lumMod val="20000"/>
                    <a:lumOff val="80000"/>
                  </a:schemeClr>
                </a:solidFill>
                <a:latin typeface="Lucida Bright" panose="02040602050505020304" pitchFamily="18" charset="0"/>
              </a:rPr>
              <a:t>facility’s </a:t>
            </a:r>
            <a:r>
              <a:rPr lang="en-US" sz="1500" dirty="0">
                <a:solidFill>
                  <a:schemeClr val="accent1">
                    <a:lumMod val="20000"/>
                    <a:lumOff val="80000"/>
                  </a:schemeClr>
                </a:solidFill>
                <a:latin typeface="Lucida Bright" panose="02040602050505020304" pitchFamily="18" charset="0"/>
              </a:rPr>
              <a:t>decision to discharge you. The written request for a hearing must be postmarked within 30 days after you receive this notice or prior to the effective date of the transfer or discharge. If you request a hearing, it will be held within 30 days after the facility notifies the Bureau of Appeals of the witnesses who shall testify at the discharge hearing as well as the documents that will be submitted as evidence. You will not be transferred/discharged from the facility until a decision on the appeal has been rendered;" and</a:t>
            </a:r>
          </a:p>
          <a:p>
            <a:r>
              <a:rPr lang="en-US" sz="1500" dirty="0" smtClean="0">
                <a:solidFill>
                  <a:schemeClr val="accent1">
                    <a:lumMod val="20000"/>
                    <a:lumOff val="80000"/>
                  </a:schemeClr>
                </a:solidFill>
                <a:latin typeface="Lucida Bright" panose="02040602050505020304" pitchFamily="18" charset="0"/>
              </a:rPr>
              <a:t>Telephone number </a:t>
            </a:r>
            <a:r>
              <a:rPr lang="en-US" sz="1500" dirty="0">
                <a:solidFill>
                  <a:schemeClr val="accent1">
                    <a:lumMod val="20000"/>
                    <a:lumOff val="80000"/>
                  </a:schemeClr>
                </a:solidFill>
                <a:latin typeface="Lucida Bright" panose="02040602050505020304" pitchFamily="18" charset="0"/>
              </a:rPr>
              <a:t>and hours of operation of the </a:t>
            </a:r>
            <a:r>
              <a:rPr lang="en-US" sz="1500" dirty="0" smtClean="0">
                <a:solidFill>
                  <a:schemeClr val="accent1">
                    <a:lumMod val="20000"/>
                    <a:lumOff val="80000"/>
                  </a:schemeClr>
                </a:solidFill>
                <a:latin typeface="Lucida Bright" panose="02040602050505020304" pitchFamily="18" charset="0"/>
              </a:rPr>
              <a:t>Bureau </a:t>
            </a:r>
            <a:r>
              <a:rPr lang="en-US" sz="1500" dirty="0">
                <a:solidFill>
                  <a:schemeClr val="accent1">
                    <a:lumMod val="20000"/>
                    <a:lumOff val="80000"/>
                  </a:schemeClr>
                </a:solidFill>
                <a:latin typeface="Lucida Bright" panose="02040602050505020304" pitchFamily="18" charset="0"/>
              </a:rPr>
              <a:t>of Appeals of the Louisiana Department </a:t>
            </a:r>
            <a:r>
              <a:rPr lang="en-US" sz="1500" dirty="0" smtClean="0">
                <a:solidFill>
                  <a:schemeClr val="accent1">
                    <a:lumMod val="20000"/>
                    <a:lumOff val="80000"/>
                  </a:schemeClr>
                </a:solidFill>
                <a:latin typeface="Lucida Bright" panose="02040602050505020304" pitchFamily="18" charset="0"/>
              </a:rPr>
              <a:t>of Health.</a:t>
            </a:r>
            <a:endParaRPr lang="en-US" sz="1500" dirty="0">
              <a:solidFill>
                <a:schemeClr val="accent1">
                  <a:lumMod val="20000"/>
                  <a:lumOff val="80000"/>
                </a:schemeClr>
              </a:solidFill>
              <a:latin typeface="Lucida Bright" panose="02040602050505020304" pitchFamily="18" charset="0"/>
            </a:endParaRPr>
          </a:p>
          <a:p>
            <a:endParaRPr lang="en-US" sz="1500"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3839215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468698"/>
          </a:xfrm>
        </p:spPr>
        <p:txBody>
          <a:bodyPr/>
          <a:lstStyle/>
          <a:p>
            <a:pPr algn="ctr"/>
            <a:r>
              <a:rPr lang="en-US" sz="5400" b="1" i="1" dirty="0" smtClean="0">
                <a:solidFill>
                  <a:schemeClr val="bg1"/>
                </a:solidFill>
                <a:latin typeface="Bradley Hand ITC" panose="03070402050302030203" pitchFamily="66" charset="0"/>
              </a:rPr>
              <a:t>INVOLUNTARY DISCHARGES/TRANSFERS</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203199" y="2493817"/>
            <a:ext cx="11675291" cy="4904509"/>
          </a:xfrm>
        </p:spPr>
        <p:txBody>
          <a:bodyPr>
            <a:normAutofit fontScale="92500" lnSpcReduction="20000"/>
          </a:bodyPr>
          <a:lstStyle/>
          <a:p>
            <a:r>
              <a:rPr lang="en-US" sz="1700" dirty="0" smtClean="0">
                <a:solidFill>
                  <a:schemeClr val="accent1">
                    <a:lumMod val="20000"/>
                    <a:lumOff val="80000"/>
                  </a:schemeClr>
                </a:solidFill>
                <a:latin typeface="Lucida Bright" panose="02040602050505020304" pitchFamily="18" charset="0"/>
              </a:rPr>
              <a:t>The ICF/IID </a:t>
            </a:r>
            <a:r>
              <a:rPr lang="en-US" sz="1700" dirty="0">
                <a:solidFill>
                  <a:schemeClr val="accent1">
                    <a:lumMod val="20000"/>
                    <a:lumOff val="80000"/>
                  </a:schemeClr>
                </a:solidFill>
                <a:latin typeface="Lucida Bright" panose="02040602050505020304" pitchFamily="18" charset="0"/>
              </a:rPr>
              <a:t>shall have a written policy </a:t>
            </a:r>
            <a:r>
              <a:rPr lang="en-US" sz="1700" dirty="0" smtClean="0">
                <a:solidFill>
                  <a:schemeClr val="accent1">
                    <a:lumMod val="20000"/>
                    <a:lumOff val="80000"/>
                  </a:schemeClr>
                </a:solidFill>
                <a:latin typeface="Lucida Bright" panose="02040602050505020304" pitchFamily="18" charset="0"/>
              </a:rPr>
              <a:t>concerning unplanned</a:t>
            </a:r>
            <a:r>
              <a:rPr lang="en-US" sz="1700" dirty="0">
                <a:solidFill>
                  <a:schemeClr val="accent1">
                    <a:lumMod val="20000"/>
                    <a:lumOff val="80000"/>
                  </a:schemeClr>
                </a:solidFill>
                <a:latin typeface="Lucida Bright" panose="02040602050505020304" pitchFamily="18" charset="0"/>
              </a:rPr>
              <a:t>, involuntary discharge. The policy shall </a:t>
            </a:r>
            <a:r>
              <a:rPr lang="en-US" sz="1700" dirty="0" smtClean="0">
                <a:solidFill>
                  <a:schemeClr val="accent1">
                    <a:lumMod val="20000"/>
                    <a:lumOff val="80000"/>
                  </a:schemeClr>
                </a:solidFill>
                <a:latin typeface="Lucida Bright" panose="02040602050505020304" pitchFamily="18" charset="0"/>
              </a:rPr>
              <a:t>ensure that </a:t>
            </a:r>
            <a:r>
              <a:rPr lang="en-US" sz="1700" dirty="0">
                <a:solidFill>
                  <a:schemeClr val="accent1">
                    <a:lumMod val="20000"/>
                    <a:lumOff val="80000"/>
                  </a:schemeClr>
                </a:solidFill>
                <a:latin typeface="Lucida Bright" panose="02040602050505020304" pitchFamily="18" charset="0"/>
              </a:rPr>
              <a:t>emergency discharges initiated by the </a:t>
            </a:r>
            <a:r>
              <a:rPr lang="en-US" sz="1700" dirty="0" smtClean="0">
                <a:solidFill>
                  <a:schemeClr val="accent1">
                    <a:lumMod val="20000"/>
                    <a:lumOff val="80000"/>
                  </a:schemeClr>
                </a:solidFill>
                <a:latin typeface="Lucida Bright" panose="02040602050505020304" pitchFamily="18" charset="0"/>
              </a:rPr>
              <a:t>ICF/IID take place </a:t>
            </a:r>
            <a:r>
              <a:rPr lang="en-US" sz="1700" dirty="0">
                <a:solidFill>
                  <a:schemeClr val="accent1">
                    <a:lumMod val="20000"/>
                    <a:lumOff val="80000"/>
                  </a:schemeClr>
                </a:solidFill>
                <a:latin typeface="Lucida Bright" panose="02040602050505020304" pitchFamily="18" charset="0"/>
              </a:rPr>
              <a:t>only when the health and safety of an individual </a:t>
            </a:r>
            <a:r>
              <a:rPr lang="en-US" sz="1700" dirty="0" smtClean="0">
                <a:solidFill>
                  <a:schemeClr val="accent1">
                    <a:lumMod val="20000"/>
                    <a:lumOff val="80000"/>
                  </a:schemeClr>
                </a:solidFill>
                <a:latin typeface="Lucida Bright" panose="02040602050505020304" pitchFamily="18" charset="0"/>
              </a:rPr>
              <a:t>or other </a:t>
            </a:r>
            <a:r>
              <a:rPr lang="en-US" sz="1700" dirty="0">
                <a:solidFill>
                  <a:schemeClr val="accent1">
                    <a:lumMod val="20000"/>
                    <a:lumOff val="80000"/>
                  </a:schemeClr>
                </a:solidFill>
                <a:latin typeface="Lucida Bright" panose="02040602050505020304" pitchFamily="18" charset="0"/>
              </a:rPr>
              <a:t>individuals might be endangered by the </a:t>
            </a:r>
            <a:r>
              <a:rPr lang="en-US" sz="1700" dirty="0" smtClean="0">
                <a:solidFill>
                  <a:schemeClr val="accent1">
                    <a:lumMod val="20000"/>
                    <a:lumOff val="80000"/>
                  </a:schemeClr>
                </a:solidFill>
                <a:latin typeface="Lucida Bright" panose="02040602050505020304" pitchFamily="18" charset="0"/>
              </a:rPr>
              <a:t>individual’s further </a:t>
            </a:r>
            <a:r>
              <a:rPr lang="en-US" sz="1700" dirty="0">
                <a:solidFill>
                  <a:schemeClr val="accent1">
                    <a:lumMod val="20000"/>
                    <a:lumOff val="80000"/>
                  </a:schemeClr>
                </a:solidFill>
                <a:latin typeface="Lucida Bright" panose="02040602050505020304" pitchFamily="18" charset="0"/>
              </a:rPr>
              <a:t>placement at the agency</a:t>
            </a:r>
            <a:r>
              <a:rPr lang="en-US" sz="1700" dirty="0" smtClean="0">
                <a:solidFill>
                  <a:schemeClr val="accent1">
                    <a:lumMod val="20000"/>
                    <a:lumOff val="80000"/>
                  </a:schemeClr>
                </a:solidFill>
                <a:latin typeface="Lucida Bright" panose="02040602050505020304" pitchFamily="18" charset="0"/>
              </a:rPr>
              <a:t>.</a:t>
            </a:r>
          </a:p>
          <a:p>
            <a:endParaRPr lang="en-US" sz="1700" dirty="0" smtClean="0">
              <a:solidFill>
                <a:schemeClr val="accent1">
                  <a:lumMod val="20000"/>
                  <a:lumOff val="80000"/>
                </a:schemeClr>
              </a:solidFill>
              <a:latin typeface="Lucida Bright" panose="02040602050505020304" pitchFamily="18" charset="0"/>
            </a:endParaRPr>
          </a:p>
          <a:p>
            <a:r>
              <a:rPr lang="en-US" sz="1700" dirty="0">
                <a:solidFill>
                  <a:schemeClr val="accent1">
                    <a:lumMod val="20000"/>
                    <a:lumOff val="80000"/>
                  </a:schemeClr>
                </a:solidFill>
                <a:latin typeface="Lucida Bright" panose="02040602050505020304" pitchFamily="18" charset="0"/>
              </a:rPr>
              <a:t>The resident, or his legal representative or interested family member, if known and available, has the right to appeal any transfer or discharge to the Louisiana Department of Health, which shall provide a fair hearing in all such appeals</a:t>
            </a:r>
            <a:r>
              <a:rPr lang="en-US" sz="1700" dirty="0" smtClean="0">
                <a:solidFill>
                  <a:schemeClr val="accent1">
                    <a:lumMod val="20000"/>
                    <a:lumOff val="80000"/>
                  </a:schemeClr>
                </a:solidFill>
                <a:latin typeface="Lucida Bright" panose="02040602050505020304" pitchFamily="18" charset="0"/>
              </a:rPr>
              <a:t>. </a:t>
            </a:r>
            <a:r>
              <a:rPr lang="en-US" sz="1700" dirty="0">
                <a:solidFill>
                  <a:schemeClr val="accent1">
                    <a:lumMod val="20000"/>
                    <a:lumOff val="80000"/>
                  </a:schemeClr>
                </a:solidFill>
                <a:latin typeface="Lucida Bright" panose="02040602050505020304" pitchFamily="18" charset="0"/>
              </a:rPr>
              <a:t>If the client appeals the transfer or discharge, the facility must permit the client to remain in the facility and must not transfer or discharge the client from the facility until the final appeal decision has been reached or a pre-hearing conference is held at the request of the facility. Failure to comply with these requirements will result in termination of the facility's provider agreement</a:t>
            </a:r>
            <a:r>
              <a:rPr lang="en-US" sz="1700" dirty="0" smtClean="0">
                <a:solidFill>
                  <a:schemeClr val="accent1">
                    <a:lumMod val="20000"/>
                    <a:lumOff val="80000"/>
                  </a:schemeClr>
                </a:solidFill>
                <a:latin typeface="Lucida Bright" panose="02040602050505020304" pitchFamily="18" charset="0"/>
              </a:rPr>
              <a:t>.</a:t>
            </a:r>
            <a:endParaRPr lang="en-US" sz="1700" dirty="0">
              <a:solidFill>
                <a:schemeClr val="accent1">
                  <a:lumMod val="20000"/>
                  <a:lumOff val="80000"/>
                </a:schemeClr>
              </a:solidFill>
              <a:latin typeface="Lucida Bright" panose="02040602050505020304" pitchFamily="18" charset="0"/>
            </a:endParaRPr>
          </a:p>
          <a:p>
            <a:pPr marL="0" indent="0">
              <a:buNone/>
            </a:pPr>
            <a:endParaRPr lang="en-US" sz="1700" dirty="0">
              <a:solidFill>
                <a:schemeClr val="accent1">
                  <a:lumMod val="20000"/>
                  <a:lumOff val="80000"/>
                </a:schemeClr>
              </a:solidFill>
              <a:latin typeface="Lucida Bright" panose="02040602050505020304" pitchFamily="18" charset="0"/>
            </a:endParaRPr>
          </a:p>
          <a:p>
            <a:r>
              <a:rPr lang="en-US" sz="1700" dirty="0">
                <a:solidFill>
                  <a:schemeClr val="accent1">
                    <a:lumMod val="20000"/>
                    <a:lumOff val="80000"/>
                  </a:schemeClr>
                </a:solidFill>
                <a:latin typeface="Lucida Bright" panose="02040602050505020304" pitchFamily="18" charset="0"/>
              </a:rPr>
              <a:t>The facility must ensure that the transfer or discharge is effectuated in a safe and orderly manner. The resident and his legal representative or interested </a:t>
            </a:r>
            <a:r>
              <a:rPr lang="en-US" sz="1700" dirty="0" smtClean="0">
                <a:solidFill>
                  <a:schemeClr val="accent1">
                    <a:lumMod val="20000"/>
                    <a:lumOff val="80000"/>
                  </a:schemeClr>
                </a:solidFill>
                <a:latin typeface="Lucida Bright" panose="02040602050505020304" pitchFamily="18" charset="0"/>
              </a:rPr>
              <a:t>family member, </a:t>
            </a:r>
            <a:r>
              <a:rPr lang="en-US" sz="1700" dirty="0">
                <a:solidFill>
                  <a:schemeClr val="accent1">
                    <a:lumMod val="20000"/>
                    <a:lumOff val="80000"/>
                  </a:schemeClr>
                </a:solidFill>
                <a:latin typeface="Lucida Bright" panose="02040602050505020304" pitchFamily="18" charset="0"/>
              </a:rPr>
              <a:t>if known and available, shall be consulted in choosing another facility if facility placement is required</a:t>
            </a:r>
            <a:r>
              <a:rPr lang="en-US" sz="1700" dirty="0" smtClean="0">
                <a:solidFill>
                  <a:schemeClr val="accent1">
                    <a:lumMod val="20000"/>
                    <a:lumOff val="80000"/>
                  </a:schemeClr>
                </a:solidFill>
                <a:latin typeface="Lucida Bright" panose="02040602050505020304" pitchFamily="18" charset="0"/>
              </a:rPr>
              <a:t>.</a:t>
            </a:r>
          </a:p>
          <a:p>
            <a:endParaRPr lang="en-US" sz="1700" dirty="0">
              <a:solidFill>
                <a:schemeClr val="accent1">
                  <a:lumMod val="20000"/>
                  <a:lumOff val="80000"/>
                </a:schemeClr>
              </a:solidFill>
              <a:latin typeface="Lucida Bright" panose="02040602050505020304" pitchFamily="18" charset="0"/>
            </a:endParaRPr>
          </a:p>
          <a:p>
            <a:r>
              <a:rPr lang="en-US" sz="1700" dirty="0" smtClean="0">
                <a:solidFill>
                  <a:schemeClr val="accent1">
                    <a:lumMod val="20000"/>
                    <a:lumOff val="80000"/>
                  </a:schemeClr>
                </a:solidFill>
                <a:latin typeface="Lucida Bright" panose="02040602050505020304" pitchFamily="18" charset="0"/>
              </a:rPr>
              <a:t>When </a:t>
            </a:r>
            <a:r>
              <a:rPr lang="en-US" sz="1700" dirty="0">
                <a:solidFill>
                  <a:schemeClr val="accent1">
                    <a:lumMod val="20000"/>
                    <a:lumOff val="80000"/>
                  </a:schemeClr>
                </a:solidFill>
                <a:latin typeface="Lucida Bright" panose="02040602050505020304" pitchFamily="18" charset="0"/>
              </a:rPr>
              <a:t>arranging for placement following an emergency discharge, an ICF/IID shall consult with the receiving ICF/IID and the regional office of OCDD to ensure that the individual is placed in a program that reasonably meets the individual's needs. The ICF/IID shall have a written report detailing the circumstances leading to each unplanned discharge.</a:t>
            </a:r>
          </a:p>
          <a:p>
            <a:endParaRPr lang="en-US" sz="1600" dirty="0">
              <a:solidFill>
                <a:schemeClr val="accent1">
                  <a:lumMod val="20000"/>
                  <a:lumOff val="80000"/>
                </a:schemeClr>
              </a:solidFill>
              <a:latin typeface="Lucida Bright" panose="02040602050505020304" pitchFamily="18" charset="0"/>
            </a:endParaRPr>
          </a:p>
          <a:p>
            <a:endParaRPr lang="en-US" sz="1600" dirty="0">
              <a:solidFill>
                <a:schemeClr val="accent1">
                  <a:lumMod val="20000"/>
                  <a:lumOff val="80000"/>
                </a:schemeClr>
              </a:solidFill>
              <a:latin typeface="Lucida Bright" panose="02040602050505020304" pitchFamily="18" charset="0"/>
            </a:endParaRPr>
          </a:p>
          <a:p>
            <a:endParaRPr lang="en-US" sz="1600"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1847177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solidFill>
                  <a:schemeClr val="bg1"/>
                </a:solidFill>
                <a:latin typeface="Bradley Hand ITC" panose="03070402050302030203" pitchFamily="66" charset="0"/>
              </a:rPr>
              <a:t>ACTIVE TREATMENT</a:t>
            </a:r>
            <a:endParaRPr lang="en-US" sz="5400" b="1" dirty="0">
              <a:solidFill>
                <a:schemeClr val="bg1"/>
              </a:solidFill>
              <a:latin typeface="Bradley Hand ITC" panose="03070402050302030203" pitchFamily="66" charset="0"/>
            </a:endParaRPr>
          </a:p>
        </p:txBody>
      </p:sp>
      <p:pic>
        <p:nvPicPr>
          <p:cNvPr id="6" name="Picture 5"/>
          <p:cNvPicPr>
            <a:picLocks noChangeAspect="1"/>
          </p:cNvPicPr>
          <p:nvPr/>
        </p:nvPicPr>
        <p:blipFill>
          <a:blip r:embed="rId3"/>
          <a:stretch>
            <a:fillRect/>
          </a:stretch>
        </p:blipFill>
        <p:spPr>
          <a:xfrm>
            <a:off x="380460" y="2309567"/>
            <a:ext cx="5650886" cy="4257143"/>
          </a:xfrm>
          <a:prstGeom prst="rect">
            <a:avLst/>
          </a:prstGeom>
        </p:spPr>
      </p:pic>
      <p:sp>
        <p:nvSpPr>
          <p:cNvPr id="3" name="TextBox 2"/>
          <p:cNvSpPr txBox="1"/>
          <p:nvPr/>
        </p:nvSpPr>
        <p:spPr>
          <a:xfrm>
            <a:off x="6197600" y="1736436"/>
            <a:ext cx="5883565" cy="5355312"/>
          </a:xfrm>
          <a:prstGeom prst="rect">
            <a:avLst/>
          </a:prstGeom>
          <a:noFill/>
        </p:spPr>
        <p:txBody>
          <a:bodyPr wrap="square" rtlCol="0">
            <a:spAutoFit/>
          </a:bodyPr>
          <a:lstStyle/>
          <a:p>
            <a:endParaRPr lang="en-US" dirty="0">
              <a:solidFill>
                <a:schemeClr val="accent1">
                  <a:lumMod val="20000"/>
                  <a:lumOff val="80000"/>
                </a:schemeClr>
              </a:solidFill>
              <a:latin typeface="Lucida Bright" panose="02040602050505020304" pitchFamily="18" charset="0"/>
            </a:endParaRPr>
          </a:p>
          <a:p>
            <a:r>
              <a:rPr lang="en-US" dirty="0">
                <a:solidFill>
                  <a:schemeClr val="accent1">
                    <a:lumMod val="20000"/>
                    <a:lumOff val="80000"/>
                  </a:schemeClr>
                </a:solidFill>
                <a:latin typeface="Lucida Bright" panose="02040602050505020304" pitchFamily="18" charset="0"/>
              </a:rPr>
              <a:t>W198: §483.440(b)(1) Clients who are admitted by the facility must be in need of and receiving active treatment services</a:t>
            </a:r>
            <a:r>
              <a:rPr lang="en-US" dirty="0" smtClean="0">
                <a:solidFill>
                  <a:schemeClr val="accent1">
                    <a:lumMod val="20000"/>
                    <a:lumOff val="80000"/>
                  </a:schemeClr>
                </a:solidFill>
                <a:latin typeface="Lucida Bright" panose="02040602050505020304" pitchFamily="18" charset="0"/>
              </a:rPr>
              <a:t>.</a:t>
            </a:r>
          </a:p>
          <a:p>
            <a:endParaRPr lang="en-US" dirty="0">
              <a:solidFill>
                <a:schemeClr val="accent1">
                  <a:lumMod val="20000"/>
                  <a:lumOff val="80000"/>
                </a:schemeClr>
              </a:solidFill>
              <a:latin typeface="Lucida Bright" panose="02040602050505020304" pitchFamily="18" charset="0"/>
            </a:endParaRPr>
          </a:p>
          <a:p>
            <a:r>
              <a:rPr lang="en-US" dirty="0">
                <a:solidFill>
                  <a:schemeClr val="accent1">
                    <a:lumMod val="20000"/>
                    <a:lumOff val="80000"/>
                  </a:schemeClr>
                </a:solidFill>
                <a:latin typeface="Lucida Bright" panose="02040602050505020304" pitchFamily="18" charset="0"/>
              </a:rPr>
              <a:t>All client admissions must be based upon assessed developmental deficits which are prohibiting the client from living in a more independent setting and which require those intensive specialized supports, services, and supervision that only an ICF/IID can provide</a:t>
            </a:r>
            <a:r>
              <a:rPr lang="en-US" dirty="0" smtClean="0">
                <a:solidFill>
                  <a:schemeClr val="accent1">
                    <a:lumMod val="20000"/>
                    <a:lumOff val="80000"/>
                  </a:schemeClr>
                </a:solidFill>
                <a:latin typeface="Lucida Bright" panose="02040602050505020304" pitchFamily="18" charset="0"/>
              </a:rPr>
              <a:t>.  The </a:t>
            </a:r>
            <a:r>
              <a:rPr lang="en-US" dirty="0">
                <a:solidFill>
                  <a:schemeClr val="accent1">
                    <a:lumMod val="20000"/>
                    <a:lumOff val="80000"/>
                  </a:schemeClr>
                </a:solidFill>
                <a:latin typeface="Lucida Bright" panose="02040602050505020304" pitchFamily="18" charset="0"/>
              </a:rPr>
              <a:t>individual components of the provision of active treatment include CFA, IPP, program implementation, program documentation, and program monitoring and change. When any of these individual components of active treatment are not in place, resulting in the clients not receiving active treatment, this regulation this not met.</a:t>
            </a:r>
          </a:p>
          <a:p>
            <a:endParaRPr lang="en-US" dirty="0"/>
          </a:p>
        </p:txBody>
      </p:sp>
    </p:spTree>
    <p:extLst>
      <p:ext uri="{BB962C8B-B14F-4D97-AF65-F5344CB8AC3E}">
        <p14:creationId xmlns:p14="http://schemas.microsoft.com/office/powerpoint/2010/main" val="2280170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solidFill>
                  <a:schemeClr val="bg1"/>
                </a:solidFill>
                <a:latin typeface="Bradley Hand ITC" panose="03070402050302030203" pitchFamily="66" charset="0"/>
              </a:rPr>
              <a:t>ACTIVE TREATMENT</a:t>
            </a:r>
            <a:endParaRPr lang="en-US" sz="5400" b="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322217" y="2222286"/>
            <a:ext cx="11547566" cy="4326559"/>
          </a:xfrm>
        </p:spPr>
        <p:txBody>
          <a:bodyPr>
            <a:normAutofit lnSpcReduction="10000"/>
          </a:bodyPr>
          <a:lstStyle/>
          <a:p>
            <a:pPr marL="0" indent="0">
              <a:buNone/>
            </a:pPr>
            <a:r>
              <a:rPr lang="en-US" sz="1600" b="1" i="1" dirty="0">
                <a:solidFill>
                  <a:schemeClr val="accent1">
                    <a:lumMod val="20000"/>
                    <a:lumOff val="80000"/>
                  </a:schemeClr>
                </a:solidFill>
                <a:latin typeface="Lucida Bright" panose="02040602050505020304" pitchFamily="18" charset="0"/>
              </a:rPr>
              <a:t>Comprehensive Functional Assessment </a:t>
            </a:r>
          </a:p>
          <a:p>
            <a:pPr marL="0" indent="0">
              <a:buNone/>
            </a:pPr>
            <a:endParaRPr lang="en-US" sz="1600" b="1" i="1" dirty="0">
              <a:solidFill>
                <a:schemeClr val="accent1">
                  <a:lumMod val="20000"/>
                  <a:lumOff val="80000"/>
                </a:schemeClr>
              </a:solidFill>
              <a:latin typeface="Lucida Bright" panose="02040602050505020304" pitchFamily="18" charset="0"/>
            </a:endParaRPr>
          </a:p>
          <a:p>
            <a:r>
              <a:rPr lang="en-US" sz="1600" dirty="0">
                <a:solidFill>
                  <a:schemeClr val="accent1">
                    <a:lumMod val="20000"/>
                    <a:lumOff val="80000"/>
                  </a:schemeClr>
                </a:solidFill>
                <a:latin typeface="Lucida Bright" panose="02040602050505020304" pitchFamily="18" charset="0"/>
              </a:rPr>
              <a:t>The individual’s interdisciplinary team must produce accurate, comprehensive functional assessment data, within 30 days after admission, that identify all of the individual’s:</a:t>
            </a:r>
          </a:p>
          <a:p>
            <a:pPr lvl="1"/>
            <a:endParaRPr lang="en-US" dirty="0" smtClean="0">
              <a:solidFill>
                <a:schemeClr val="accent1">
                  <a:lumMod val="20000"/>
                  <a:lumOff val="80000"/>
                </a:schemeClr>
              </a:solidFill>
              <a:latin typeface="Lucida Bright" panose="02040602050505020304" pitchFamily="18" charset="0"/>
            </a:endParaRPr>
          </a:p>
          <a:p>
            <a:pPr lvl="1"/>
            <a:r>
              <a:rPr lang="en-US" dirty="0" smtClean="0">
                <a:solidFill>
                  <a:schemeClr val="accent1">
                    <a:lumMod val="20000"/>
                    <a:lumOff val="80000"/>
                  </a:schemeClr>
                </a:solidFill>
                <a:latin typeface="Lucida Bright" panose="02040602050505020304" pitchFamily="18" charset="0"/>
              </a:rPr>
              <a:t>Specific </a:t>
            </a:r>
            <a:r>
              <a:rPr lang="en-US" dirty="0">
                <a:solidFill>
                  <a:schemeClr val="accent1">
                    <a:lumMod val="20000"/>
                    <a:lumOff val="80000"/>
                  </a:schemeClr>
                </a:solidFill>
                <a:latin typeface="Lucida Bright" panose="02040602050505020304" pitchFamily="18" charset="0"/>
              </a:rPr>
              <a:t>developmental strengths, including individual preferences;</a:t>
            </a:r>
          </a:p>
          <a:p>
            <a:pPr lvl="1"/>
            <a:endParaRPr lang="en-US" dirty="0" smtClean="0">
              <a:solidFill>
                <a:schemeClr val="accent1">
                  <a:lumMod val="20000"/>
                  <a:lumOff val="80000"/>
                </a:schemeClr>
              </a:solidFill>
              <a:latin typeface="Lucida Bright" panose="02040602050505020304" pitchFamily="18" charset="0"/>
            </a:endParaRPr>
          </a:p>
          <a:p>
            <a:pPr lvl="1"/>
            <a:r>
              <a:rPr lang="en-US" dirty="0" smtClean="0">
                <a:solidFill>
                  <a:schemeClr val="accent1">
                    <a:lumMod val="20000"/>
                    <a:lumOff val="80000"/>
                  </a:schemeClr>
                </a:solidFill>
                <a:latin typeface="Lucida Bright" panose="02040602050505020304" pitchFamily="18" charset="0"/>
              </a:rPr>
              <a:t>Specific </a:t>
            </a:r>
            <a:r>
              <a:rPr lang="en-US" dirty="0">
                <a:solidFill>
                  <a:schemeClr val="accent1">
                    <a:lumMod val="20000"/>
                    <a:lumOff val="80000"/>
                  </a:schemeClr>
                </a:solidFill>
                <a:latin typeface="Lucida Bright" panose="02040602050505020304" pitchFamily="18" charset="0"/>
              </a:rPr>
              <a:t>functional and adaptive social skills the individual needs to acquire;</a:t>
            </a:r>
          </a:p>
          <a:p>
            <a:pPr marL="457200" lvl="1" indent="0">
              <a:buNone/>
            </a:pPr>
            <a:endParaRPr lang="en-US" dirty="0" smtClean="0">
              <a:solidFill>
                <a:schemeClr val="accent1">
                  <a:lumMod val="20000"/>
                  <a:lumOff val="80000"/>
                </a:schemeClr>
              </a:solidFill>
              <a:latin typeface="Lucida Bright" panose="02040602050505020304" pitchFamily="18" charset="0"/>
            </a:endParaRPr>
          </a:p>
          <a:p>
            <a:pPr lvl="1"/>
            <a:r>
              <a:rPr lang="en-US" dirty="0" smtClean="0">
                <a:solidFill>
                  <a:schemeClr val="accent1">
                    <a:lumMod val="20000"/>
                    <a:lumOff val="80000"/>
                  </a:schemeClr>
                </a:solidFill>
                <a:latin typeface="Lucida Bright" panose="02040602050505020304" pitchFamily="18" charset="0"/>
              </a:rPr>
              <a:t>Presenting </a:t>
            </a:r>
            <a:r>
              <a:rPr lang="en-US" dirty="0">
                <a:solidFill>
                  <a:schemeClr val="accent1">
                    <a:lumMod val="20000"/>
                    <a:lumOff val="80000"/>
                  </a:schemeClr>
                </a:solidFill>
                <a:latin typeface="Lucida Bright" panose="02040602050505020304" pitchFamily="18" charset="0"/>
              </a:rPr>
              <a:t>disabilities, and when possible their causes; and</a:t>
            </a:r>
          </a:p>
          <a:p>
            <a:pPr lvl="1"/>
            <a:endParaRPr lang="en-US" dirty="0" smtClean="0">
              <a:solidFill>
                <a:schemeClr val="accent1">
                  <a:lumMod val="20000"/>
                  <a:lumOff val="80000"/>
                </a:schemeClr>
              </a:solidFill>
              <a:latin typeface="Lucida Bright" panose="02040602050505020304" pitchFamily="18" charset="0"/>
            </a:endParaRPr>
          </a:p>
          <a:p>
            <a:pPr lvl="1"/>
            <a:r>
              <a:rPr lang="en-US" dirty="0" smtClean="0">
                <a:solidFill>
                  <a:schemeClr val="accent1">
                    <a:lumMod val="20000"/>
                    <a:lumOff val="80000"/>
                  </a:schemeClr>
                </a:solidFill>
                <a:latin typeface="Lucida Bright" panose="02040602050505020304" pitchFamily="18" charset="0"/>
              </a:rPr>
              <a:t>Need </a:t>
            </a:r>
            <a:r>
              <a:rPr lang="en-US" dirty="0">
                <a:solidFill>
                  <a:schemeClr val="accent1">
                    <a:lumMod val="20000"/>
                    <a:lumOff val="80000"/>
                  </a:schemeClr>
                </a:solidFill>
                <a:latin typeface="Lucida Bright" panose="02040602050505020304" pitchFamily="18" charset="0"/>
              </a:rPr>
              <a:t>for services without regard to their availability.</a:t>
            </a:r>
          </a:p>
          <a:p>
            <a:endParaRPr lang="en-US" sz="1600"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1136706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solidFill>
                  <a:schemeClr val="bg1"/>
                </a:solidFill>
                <a:latin typeface="Bradley Hand ITC" panose="03070402050302030203" pitchFamily="66" charset="0"/>
              </a:rPr>
              <a:t>ACTIVE TREATMENT</a:t>
            </a:r>
            <a:endParaRPr lang="en-US" sz="5400" b="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182880" y="2194560"/>
            <a:ext cx="11765280" cy="4075611"/>
          </a:xfrm>
        </p:spPr>
        <p:txBody>
          <a:bodyPr>
            <a:normAutofit/>
          </a:bodyPr>
          <a:lstStyle/>
          <a:p>
            <a:pPr marL="0" indent="0">
              <a:buNone/>
            </a:pPr>
            <a:r>
              <a:rPr lang="en-US" sz="1600" b="1" i="1" dirty="0">
                <a:solidFill>
                  <a:schemeClr val="accent1">
                    <a:lumMod val="20000"/>
                    <a:lumOff val="80000"/>
                  </a:schemeClr>
                </a:solidFill>
                <a:latin typeface="Lucida Bright" panose="02040602050505020304" pitchFamily="18" charset="0"/>
              </a:rPr>
              <a:t>Individual Program Plan (IPP) </a:t>
            </a:r>
          </a:p>
          <a:p>
            <a:pPr marL="0" indent="0">
              <a:buNone/>
            </a:pPr>
            <a:endParaRPr lang="en-US" sz="1600" dirty="0" smtClean="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The </a:t>
            </a:r>
            <a:r>
              <a:rPr lang="en-US" sz="1600" dirty="0">
                <a:solidFill>
                  <a:schemeClr val="accent1">
                    <a:lumMod val="20000"/>
                    <a:lumOff val="80000"/>
                  </a:schemeClr>
                </a:solidFill>
                <a:latin typeface="Lucida Bright" panose="02040602050505020304" pitchFamily="18" charset="0"/>
              </a:rPr>
              <a:t>interdisciplinary team must prepare an IPP which includes opportunities for individual choice and self-management and identifies: the discrete, measurable, criteria based objectives the individual is to achieve; and the specific individualized program of specialized and generic strategies, supports, and techniques to be employed. </a:t>
            </a:r>
            <a:endParaRPr lang="en-US" sz="1600" dirty="0" smtClean="0">
              <a:solidFill>
                <a:schemeClr val="accent1">
                  <a:lumMod val="20000"/>
                  <a:lumOff val="80000"/>
                </a:schemeClr>
              </a:solidFill>
              <a:latin typeface="Lucida Bright" panose="02040602050505020304" pitchFamily="18" charset="0"/>
            </a:endParaRPr>
          </a:p>
          <a:p>
            <a:endParaRPr lang="en-US" sz="1600" dirty="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The IPP must </a:t>
            </a:r>
            <a:r>
              <a:rPr lang="en-US" sz="1600" dirty="0">
                <a:solidFill>
                  <a:schemeClr val="accent1">
                    <a:lumMod val="20000"/>
                    <a:lumOff val="80000"/>
                  </a:schemeClr>
                </a:solidFill>
                <a:latin typeface="Lucida Bright" panose="02040602050505020304" pitchFamily="18" charset="0"/>
              </a:rPr>
              <a:t>be directed toward the acquisition of the behaviors necessary for the individual to function with as much self-determination and independence as possible, and the prevention or deceleration of regression or loss of current optimal functional status</a:t>
            </a:r>
            <a:r>
              <a:rPr lang="en-US" sz="1600" dirty="0" smtClean="0">
                <a:solidFill>
                  <a:schemeClr val="accent1">
                    <a:lumMod val="20000"/>
                    <a:lumOff val="80000"/>
                  </a:schemeClr>
                </a:solidFill>
                <a:latin typeface="Lucida Bright" panose="02040602050505020304" pitchFamily="18" charset="0"/>
              </a:rPr>
              <a:t>.</a:t>
            </a:r>
          </a:p>
          <a:p>
            <a:pPr lvl="1"/>
            <a:endParaRPr lang="en-US" sz="1400" dirty="0">
              <a:solidFill>
                <a:schemeClr val="accent1">
                  <a:lumMod val="20000"/>
                  <a:lumOff val="80000"/>
                </a:schemeClr>
              </a:solidFill>
              <a:latin typeface="Lucida Bright" panose="02040602050505020304" pitchFamily="18" charset="0"/>
            </a:endParaRPr>
          </a:p>
          <a:p>
            <a:pPr marL="457200" lvl="1" indent="0">
              <a:buNone/>
            </a:pPr>
            <a:endParaRPr lang="en-US" sz="1400" dirty="0">
              <a:solidFill>
                <a:schemeClr val="accent1">
                  <a:lumMod val="20000"/>
                  <a:lumOff val="80000"/>
                </a:schemeClr>
              </a:solidFill>
              <a:latin typeface="Lucida Bright" panose="02040602050505020304" pitchFamily="18" charset="0"/>
            </a:endParaRPr>
          </a:p>
          <a:p>
            <a:endParaRPr lang="en-US" sz="1600"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4062222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solidFill>
                  <a:schemeClr val="bg1"/>
                </a:solidFill>
                <a:latin typeface="Bradley Hand ITC" panose="03070402050302030203" pitchFamily="66" charset="0"/>
              </a:rPr>
              <a:t>ACTIVE TREATMENT</a:t>
            </a:r>
            <a:endParaRPr lang="en-US" sz="5400" b="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313509" y="2222286"/>
            <a:ext cx="11486605" cy="4100137"/>
          </a:xfrm>
        </p:spPr>
        <p:txBody>
          <a:bodyPr>
            <a:normAutofit/>
          </a:bodyPr>
          <a:lstStyle/>
          <a:p>
            <a:pPr marL="0" indent="0">
              <a:buNone/>
            </a:pPr>
            <a:r>
              <a:rPr lang="en-US" sz="1600" b="1" i="1" dirty="0">
                <a:solidFill>
                  <a:schemeClr val="accent1">
                    <a:lumMod val="20000"/>
                    <a:lumOff val="80000"/>
                  </a:schemeClr>
                </a:solidFill>
                <a:latin typeface="Lucida Bright" panose="02040602050505020304" pitchFamily="18" charset="0"/>
              </a:rPr>
              <a:t>Program </a:t>
            </a:r>
            <a:r>
              <a:rPr lang="en-US" sz="1600" b="1" i="1" dirty="0" smtClean="0">
                <a:solidFill>
                  <a:schemeClr val="accent1">
                    <a:lumMod val="20000"/>
                    <a:lumOff val="80000"/>
                  </a:schemeClr>
                </a:solidFill>
                <a:latin typeface="Lucida Bright" panose="02040602050505020304" pitchFamily="18" charset="0"/>
              </a:rPr>
              <a:t>Implementation</a:t>
            </a:r>
          </a:p>
          <a:p>
            <a:pPr marL="0" indent="0">
              <a:buNone/>
            </a:pPr>
            <a:endParaRPr lang="en-US" sz="1600" dirty="0" smtClean="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Each individual must receive a continuous active treatment program consisting of needed interventions and services in sufficient intensity and frequency to support the achievement of IPP objectives.</a:t>
            </a:r>
          </a:p>
          <a:p>
            <a:endParaRPr lang="en-US" sz="1600" dirty="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Each client needs an active treatment schedule that outlines the program and is available to staff. </a:t>
            </a:r>
          </a:p>
          <a:p>
            <a:endParaRPr lang="en-US" sz="1600" dirty="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Plans should be implemented by ALL STAFF who work directly with the clients. </a:t>
            </a:r>
          </a:p>
          <a:p>
            <a:endParaRPr lang="en-US" sz="1600" dirty="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Plans should be client specific and support independence.</a:t>
            </a:r>
          </a:p>
          <a:p>
            <a:pPr marL="0" indent="0">
              <a:buNone/>
            </a:pPr>
            <a:endParaRPr lang="en-US" sz="1600" dirty="0" smtClean="0">
              <a:solidFill>
                <a:schemeClr val="accent1">
                  <a:lumMod val="20000"/>
                  <a:lumOff val="80000"/>
                </a:schemeClr>
              </a:solidFill>
              <a:latin typeface="Lucida Bright" panose="02040602050505020304" pitchFamily="18" charset="0"/>
            </a:endParaRPr>
          </a:p>
          <a:p>
            <a:endParaRPr lang="en-US" sz="1600"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875208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solidFill>
                  <a:schemeClr val="bg1"/>
                </a:solidFill>
                <a:latin typeface="Bradley Hand ITC" panose="03070402050302030203" pitchFamily="66" charset="0"/>
              </a:rPr>
              <a:t>ACTIVE TREATMENT</a:t>
            </a:r>
            <a:endParaRPr lang="en-US" sz="5400" b="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313509" y="2222287"/>
            <a:ext cx="11486605" cy="3359907"/>
          </a:xfrm>
        </p:spPr>
        <p:txBody>
          <a:bodyPr>
            <a:normAutofit/>
          </a:bodyPr>
          <a:lstStyle/>
          <a:p>
            <a:pPr marL="0" indent="0">
              <a:buNone/>
            </a:pPr>
            <a:r>
              <a:rPr lang="en-US" sz="1600" b="1" i="1" dirty="0">
                <a:solidFill>
                  <a:schemeClr val="accent1">
                    <a:lumMod val="20000"/>
                    <a:lumOff val="80000"/>
                  </a:schemeClr>
                </a:solidFill>
                <a:latin typeface="Lucida Bright" panose="02040602050505020304" pitchFamily="18" charset="0"/>
              </a:rPr>
              <a:t>Program Documentation </a:t>
            </a:r>
          </a:p>
          <a:p>
            <a:pPr marL="0" indent="0">
              <a:buNone/>
            </a:pPr>
            <a:endParaRPr lang="en-US" sz="1600" dirty="0">
              <a:solidFill>
                <a:schemeClr val="accent1">
                  <a:lumMod val="20000"/>
                  <a:lumOff val="80000"/>
                </a:schemeClr>
              </a:solidFill>
              <a:latin typeface="Lucida Bright" panose="02040602050505020304" pitchFamily="18" charset="0"/>
            </a:endParaRPr>
          </a:p>
          <a:p>
            <a:r>
              <a:rPr lang="en-US" sz="1600" dirty="0">
                <a:solidFill>
                  <a:schemeClr val="accent1">
                    <a:lumMod val="20000"/>
                    <a:lumOff val="80000"/>
                  </a:schemeClr>
                </a:solidFill>
                <a:latin typeface="Lucida Bright" panose="02040602050505020304" pitchFamily="18" charset="0"/>
              </a:rPr>
              <a:t>Accurate, systematic, behaviorally stated data about the individual’s performance toward meeting the criteria stated in IPP objectives serves as the basis for necessary change and revision to the program</a:t>
            </a:r>
            <a:r>
              <a:rPr lang="en-US" sz="1600" dirty="0" smtClean="0">
                <a:solidFill>
                  <a:schemeClr val="accent1">
                    <a:lumMod val="20000"/>
                    <a:lumOff val="80000"/>
                  </a:schemeClr>
                </a:solidFill>
                <a:latin typeface="Lucida Bright" panose="02040602050505020304" pitchFamily="18" charset="0"/>
              </a:rPr>
              <a:t>.</a:t>
            </a:r>
          </a:p>
          <a:p>
            <a:endParaRPr lang="en-US" sz="1600" dirty="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Data for IPP objectives must be documented in measureable terms.  </a:t>
            </a:r>
          </a:p>
          <a:p>
            <a:endParaRPr lang="en-US" sz="1600" dirty="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Significant events related to the IPP and events that contribute to understanding the client’s level and quality of functioning should be documented.</a:t>
            </a:r>
            <a:endParaRPr lang="en-US" sz="1600" dirty="0">
              <a:solidFill>
                <a:schemeClr val="accent1">
                  <a:lumMod val="20000"/>
                  <a:lumOff val="80000"/>
                </a:schemeClr>
              </a:solidFill>
              <a:latin typeface="Lucida Bright" panose="02040602050505020304" pitchFamily="18" charset="0"/>
            </a:endParaRPr>
          </a:p>
          <a:p>
            <a:endParaRPr lang="en-US" sz="1600"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264114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solidFill>
                  <a:schemeClr val="bg1"/>
                </a:solidFill>
                <a:latin typeface="Bradley Hand ITC" panose="03070402050302030203" pitchFamily="66" charset="0"/>
              </a:rPr>
              <a:t>ACTIVE TREATMENT</a:t>
            </a:r>
            <a:endParaRPr lang="en-US" sz="5400" b="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330926" y="2002971"/>
            <a:ext cx="11469188" cy="4293326"/>
          </a:xfrm>
        </p:spPr>
        <p:txBody>
          <a:bodyPr>
            <a:normAutofit lnSpcReduction="10000"/>
          </a:bodyPr>
          <a:lstStyle/>
          <a:p>
            <a:pPr marL="0" indent="0">
              <a:buNone/>
            </a:pPr>
            <a:endParaRPr lang="en-US" sz="1600" b="1" i="1" dirty="0">
              <a:solidFill>
                <a:schemeClr val="accent1">
                  <a:lumMod val="20000"/>
                  <a:lumOff val="80000"/>
                </a:schemeClr>
              </a:solidFill>
              <a:latin typeface="Lucida Bright" panose="02040602050505020304" pitchFamily="18" charset="0"/>
            </a:endParaRPr>
          </a:p>
          <a:p>
            <a:pPr marL="0" indent="0">
              <a:buNone/>
            </a:pPr>
            <a:r>
              <a:rPr lang="en-US" sz="1600" b="1" i="1" dirty="0">
                <a:solidFill>
                  <a:schemeClr val="accent1">
                    <a:lumMod val="20000"/>
                    <a:lumOff val="80000"/>
                  </a:schemeClr>
                </a:solidFill>
                <a:latin typeface="Lucida Bright" panose="02040602050505020304" pitchFamily="18" charset="0"/>
              </a:rPr>
              <a:t>Program Monitoring and Change</a:t>
            </a:r>
          </a:p>
          <a:p>
            <a:endParaRPr lang="en-US" sz="1600" dirty="0">
              <a:solidFill>
                <a:schemeClr val="accent1">
                  <a:lumMod val="20000"/>
                  <a:lumOff val="80000"/>
                </a:schemeClr>
              </a:solidFill>
              <a:latin typeface="Lucida Bright" panose="02040602050505020304" pitchFamily="18" charset="0"/>
            </a:endParaRPr>
          </a:p>
          <a:p>
            <a:r>
              <a:rPr lang="en-US" sz="1600" dirty="0">
                <a:solidFill>
                  <a:schemeClr val="accent1">
                    <a:lumMod val="20000"/>
                    <a:lumOff val="80000"/>
                  </a:schemeClr>
                </a:solidFill>
                <a:latin typeface="Lucida Bright" panose="02040602050505020304" pitchFamily="18" charset="0"/>
              </a:rPr>
              <a:t>At least annually, the comprehensive functional assessment of each individual is reviewed by the interdisciplinary team for its relevancy and updated, as needed. The IPP is revised, as appropriate</a:t>
            </a:r>
            <a:r>
              <a:rPr lang="en-US" sz="1600" dirty="0" smtClean="0">
                <a:solidFill>
                  <a:schemeClr val="accent1">
                    <a:lumMod val="20000"/>
                    <a:lumOff val="80000"/>
                  </a:schemeClr>
                </a:solidFill>
                <a:latin typeface="Lucida Bright" panose="02040602050505020304" pitchFamily="18" charset="0"/>
              </a:rPr>
              <a:t>.</a:t>
            </a:r>
          </a:p>
          <a:p>
            <a:endParaRPr lang="en-US" sz="1600" dirty="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Monitoring should lead to review and revisions:</a:t>
            </a:r>
          </a:p>
          <a:p>
            <a:pPr lvl="1"/>
            <a:r>
              <a:rPr lang="en-US" dirty="0">
                <a:solidFill>
                  <a:schemeClr val="accent1">
                    <a:lumMod val="20000"/>
                    <a:lumOff val="80000"/>
                  </a:schemeClr>
                </a:solidFill>
                <a:latin typeface="Lucida Bright" panose="02040602050505020304" pitchFamily="18" charset="0"/>
              </a:rPr>
              <a:t>Client met objectives.</a:t>
            </a:r>
          </a:p>
          <a:p>
            <a:pPr lvl="1"/>
            <a:r>
              <a:rPr lang="en-US" dirty="0">
                <a:solidFill>
                  <a:schemeClr val="accent1">
                    <a:lumMod val="20000"/>
                    <a:lumOff val="80000"/>
                  </a:schemeClr>
                </a:solidFill>
                <a:latin typeface="Lucida Bright" panose="02040602050505020304" pitchFamily="18" charset="0"/>
              </a:rPr>
              <a:t>Client making no progress.</a:t>
            </a:r>
          </a:p>
          <a:p>
            <a:pPr lvl="1"/>
            <a:r>
              <a:rPr lang="en-US" dirty="0">
                <a:solidFill>
                  <a:schemeClr val="accent1">
                    <a:lumMod val="20000"/>
                    <a:lumOff val="80000"/>
                  </a:schemeClr>
                </a:solidFill>
                <a:latin typeface="Lucida Bright" panose="02040602050505020304" pitchFamily="18" charset="0"/>
              </a:rPr>
              <a:t>Client ready for new objectives.</a:t>
            </a:r>
          </a:p>
          <a:p>
            <a:pPr marL="0" indent="0">
              <a:buNone/>
            </a:pPr>
            <a:endParaRPr lang="en-US" sz="1600" dirty="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Updates should be TIMELY.</a:t>
            </a:r>
          </a:p>
          <a:p>
            <a:pPr marL="457200" lvl="1" indent="0">
              <a:buNone/>
            </a:pPr>
            <a:endParaRPr lang="en-US" dirty="0">
              <a:solidFill>
                <a:schemeClr val="accent1">
                  <a:lumMod val="20000"/>
                  <a:lumOff val="80000"/>
                </a:schemeClr>
              </a:solidFill>
              <a:latin typeface="Lucida Bright" panose="02040602050505020304" pitchFamily="18" charset="0"/>
            </a:endParaRPr>
          </a:p>
          <a:p>
            <a:endParaRPr lang="en-US" sz="1600"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328029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i="1" dirty="0" smtClean="0">
                <a:solidFill>
                  <a:schemeClr val="bg1"/>
                </a:solidFill>
                <a:latin typeface="Bradley Hand ITC" panose="03070402050302030203" pitchFamily="66" charset="0"/>
              </a:rPr>
              <a:t>STACY HARDY, RN</a:t>
            </a:r>
            <a:endParaRPr lang="en-US" sz="5400" b="1" i="1" dirty="0">
              <a:solidFill>
                <a:schemeClr val="bg1"/>
              </a:solidFill>
              <a:latin typeface="Bradley Hand ITC" panose="03070402050302030203" pitchFamily="66" charset="0"/>
            </a:endParaRPr>
          </a:p>
        </p:txBody>
      </p:sp>
      <p:sp>
        <p:nvSpPr>
          <p:cNvPr id="9" name="TextBox 8"/>
          <p:cNvSpPr txBox="1"/>
          <p:nvPr/>
        </p:nvSpPr>
        <p:spPr>
          <a:xfrm>
            <a:off x="322216" y="2229394"/>
            <a:ext cx="11564983" cy="3139321"/>
          </a:xfrm>
          <a:prstGeom prst="rect">
            <a:avLst/>
          </a:prstGeom>
          <a:noFill/>
        </p:spPr>
        <p:txBody>
          <a:bodyPr wrap="square" rtlCol="0">
            <a:spAutoFit/>
          </a:bodyPr>
          <a:lstStyle/>
          <a:p>
            <a:pPr algn="ctr"/>
            <a:r>
              <a:rPr lang="en-US" dirty="0" smtClean="0">
                <a:solidFill>
                  <a:schemeClr val="accent1">
                    <a:lumMod val="20000"/>
                    <a:lumOff val="80000"/>
                  </a:schemeClr>
                </a:solidFill>
                <a:latin typeface="Lucida Bright" panose="02040602050505020304" pitchFamily="18" charset="0"/>
              </a:rPr>
              <a:t>ICF Program Manager since January 2022.</a:t>
            </a:r>
          </a:p>
          <a:p>
            <a:pPr marL="285750" indent="-285750" algn="ctr">
              <a:buFont typeface="Arial" panose="020B0604020202020204" pitchFamily="34" charset="0"/>
              <a:buChar char="•"/>
            </a:pPr>
            <a:endParaRPr lang="en-US" dirty="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Graduated from University of Southwestern Louisiana in 1996 with a degree in nursing.</a:t>
            </a:r>
          </a:p>
          <a:p>
            <a:pPr marL="285750" indent="-285750" algn="ctr">
              <a:buFont typeface="Arial" panose="020B0604020202020204" pitchFamily="34" charset="0"/>
              <a:buChar char="•"/>
            </a:pPr>
            <a:endParaRPr lang="en-US" dirty="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Nursing Specialties: Oncology</a:t>
            </a:r>
            <a:r>
              <a:rPr lang="en-US" dirty="0">
                <a:solidFill>
                  <a:schemeClr val="accent1">
                    <a:lumMod val="20000"/>
                    <a:lumOff val="80000"/>
                  </a:schemeClr>
                </a:solidFill>
                <a:latin typeface="Lucida Bright" panose="02040602050505020304" pitchFamily="18" charset="0"/>
              </a:rPr>
              <a:t>, Nephrology, </a:t>
            </a:r>
            <a:r>
              <a:rPr lang="en-US" dirty="0" smtClean="0">
                <a:solidFill>
                  <a:schemeClr val="accent1">
                    <a:lumMod val="20000"/>
                    <a:lumOff val="80000"/>
                  </a:schemeClr>
                </a:solidFill>
                <a:latin typeface="Lucida Bright" panose="02040602050505020304" pitchFamily="18" charset="0"/>
              </a:rPr>
              <a:t>Med-</a:t>
            </a:r>
            <a:r>
              <a:rPr lang="en-US" dirty="0" err="1" smtClean="0">
                <a:solidFill>
                  <a:schemeClr val="accent1">
                    <a:lumMod val="20000"/>
                    <a:lumOff val="80000"/>
                  </a:schemeClr>
                </a:solidFill>
                <a:latin typeface="Lucida Bright" panose="02040602050505020304" pitchFamily="18" charset="0"/>
              </a:rPr>
              <a:t>Surg</a:t>
            </a:r>
            <a:r>
              <a:rPr lang="en-US" dirty="0" smtClean="0">
                <a:solidFill>
                  <a:schemeClr val="accent1">
                    <a:lumMod val="20000"/>
                    <a:lumOff val="80000"/>
                  </a:schemeClr>
                </a:solidFill>
                <a:latin typeface="Lucida Bright" panose="02040602050505020304" pitchFamily="18" charset="0"/>
              </a:rPr>
              <a:t>, Corrections, </a:t>
            </a:r>
            <a:r>
              <a:rPr lang="en-US" dirty="0">
                <a:solidFill>
                  <a:schemeClr val="accent1">
                    <a:lumMod val="20000"/>
                    <a:lumOff val="80000"/>
                  </a:schemeClr>
                </a:solidFill>
                <a:latin typeface="Lucida Bright" panose="02040602050505020304" pitchFamily="18" charset="0"/>
              </a:rPr>
              <a:t>and </a:t>
            </a:r>
            <a:r>
              <a:rPr lang="en-US" dirty="0" smtClean="0">
                <a:solidFill>
                  <a:schemeClr val="accent1">
                    <a:lumMod val="20000"/>
                    <a:lumOff val="80000"/>
                  </a:schemeClr>
                </a:solidFill>
                <a:latin typeface="Lucida Bright" panose="02040602050505020304" pitchFamily="18" charset="0"/>
              </a:rPr>
              <a:t>Regulatory.</a:t>
            </a:r>
          </a:p>
          <a:p>
            <a:pPr marL="285750" indent="-285750" algn="ctr">
              <a:buFont typeface="Arial" panose="020B0604020202020204" pitchFamily="34" charset="0"/>
              <a:buChar char="•"/>
            </a:pPr>
            <a:endParaRPr lang="en-US" dirty="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Surveyed </a:t>
            </a:r>
            <a:r>
              <a:rPr lang="en-US" dirty="0">
                <a:solidFill>
                  <a:schemeClr val="accent1">
                    <a:lumMod val="20000"/>
                    <a:lumOff val="80000"/>
                  </a:schemeClr>
                </a:solidFill>
                <a:latin typeface="Lucida Bright" panose="02040602050505020304" pitchFamily="18" charset="0"/>
              </a:rPr>
              <a:t>with Health Standards Section for 12 years </a:t>
            </a:r>
            <a:r>
              <a:rPr lang="en-US" dirty="0" smtClean="0">
                <a:solidFill>
                  <a:schemeClr val="accent1">
                    <a:lumMod val="20000"/>
                    <a:lumOff val="80000"/>
                  </a:schemeClr>
                </a:solidFill>
                <a:latin typeface="Lucida Bright" panose="02040602050505020304" pitchFamily="18" charset="0"/>
              </a:rPr>
              <a:t>– Nursing </a:t>
            </a:r>
            <a:r>
              <a:rPr lang="en-US" dirty="0">
                <a:solidFill>
                  <a:schemeClr val="accent1">
                    <a:lumMod val="20000"/>
                    <a:lumOff val="80000"/>
                  </a:schemeClr>
                </a:solidFill>
                <a:latin typeface="Lucida Bright" panose="02040602050505020304" pitchFamily="18" charset="0"/>
              </a:rPr>
              <a:t>Home, </a:t>
            </a:r>
            <a:r>
              <a:rPr lang="en-US" dirty="0" smtClean="0">
                <a:solidFill>
                  <a:schemeClr val="accent1">
                    <a:lumMod val="20000"/>
                    <a:lumOff val="80000"/>
                  </a:schemeClr>
                </a:solidFill>
                <a:latin typeface="Lucida Bright" panose="02040602050505020304" pitchFamily="18" charset="0"/>
              </a:rPr>
              <a:t>ICF, </a:t>
            </a:r>
            <a:r>
              <a:rPr lang="en-US" dirty="0">
                <a:solidFill>
                  <a:schemeClr val="accent1">
                    <a:lumMod val="20000"/>
                    <a:lumOff val="80000"/>
                  </a:schemeClr>
                </a:solidFill>
                <a:latin typeface="Lucida Bright" panose="02040602050505020304" pitchFamily="18" charset="0"/>
              </a:rPr>
              <a:t>HCBS, </a:t>
            </a:r>
            <a:r>
              <a:rPr lang="en-US" dirty="0" smtClean="0">
                <a:solidFill>
                  <a:schemeClr val="accent1">
                    <a:lumMod val="20000"/>
                    <a:lumOff val="80000"/>
                  </a:schemeClr>
                </a:solidFill>
                <a:latin typeface="Lucida Bright" panose="02040602050505020304" pitchFamily="18" charset="0"/>
              </a:rPr>
              <a:t>ARCP, </a:t>
            </a:r>
            <a:r>
              <a:rPr lang="en-US" dirty="0">
                <a:solidFill>
                  <a:schemeClr val="accent1">
                    <a:lumMod val="20000"/>
                    <a:lumOff val="80000"/>
                  </a:schemeClr>
                </a:solidFill>
                <a:latin typeface="Lucida Bright" panose="02040602050505020304" pitchFamily="18" charset="0"/>
              </a:rPr>
              <a:t>and </a:t>
            </a:r>
            <a:r>
              <a:rPr lang="en-US" dirty="0" smtClean="0">
                <a:solidFill>
                  <a:schemeClr val="accent1">
                    <a:lumMod val="20000"/>
                    <a:lumOff val="80000"/>
                  </a:schemeClr>
                </a:solidFill>
                <a:latin typeface="Lucida Bright" panose="02040602050505020304" pitchFamily="18" charset="0"/>
              </a:rPr>
              <a:t>ADHC.</a:t>
            </a:r>
            <a:endParaRPr lang="en-US" dirty="0">
              <a:solidFill>
                <a:schemeClr val="accent1">
                  <a:lumMod val="20000"/>
                  <a:lumOff val="80000"/>
                </a:schemeClr>
              </a:solidFill>
              <a:latin typeface="Lucida Bright" panose="02040602050505020304" pitchFamily="18" charset="0"/>
            </a:endParaRPr>
          </a:p>
          <a:p>
            <a:pPr algn="ctr"/>
            <a:endParaRPr lang="en-US" dirty="0" smtClean="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Proud </a:t>
            </a:r>
            <a:r>
              <a:rPr lang="en-US" dirty="0">
                <a:solidFill>
                  <a:schemeClr val="accent1">
                    <a:lumMod val="20000"/>
                    <a:lumOff val="80000"/>
                  </a:schemeClr>
                </a:solidFill>
                <a:latin typeface="Lucida Bright" panose="02040602050505020304" pitchFamily="18" charset="0"/>
              </a:rPr>
              <a:t>mother of one </a:t>
            </a:r>
            <a:r>
              <a:rPr lang="en-US" dirty="0" smtClean="0">
                <a:solidFill>
                  <a:schemeClr val="accent1">
                    <a:lumMod val="20000"/>
                    <a:lumOff val="80000"/>
                  </a:schemeClr>
                </a:solidFill>
                <a:latin typeface="Lucida Bright" panose="02040602050505020304" pitchFamily="18" charset="0"/>
              </a:rPr>
              <a:t>son.  Enjoys </a:t>
            </a:r>
            <a:r>
              <a:rPr lang="en-US" dirty="0">
                <a:solidFill>
                  <a:schemeClr val="accent1">
                    <a:lumMod val="20000"/>
                    <a:lumOff val="80000"/>
                  </a:schemeClr>
                </a:solidFill>
                <a:latin typeface="Lucida Bright" panose="02040602050505020304" pitchFamily="18" charset="0"/>
              </a:rPr>
              <a:t>reading, shopping, and spending time with </a:t>
            </a:r>
            <a:r>
              <a:rPr lang="en-US" dirty="0" smtClean="0">
                <a:solidFill>
                  <a:schemeClr val="accent1">
                    <a:lumMod val="20000"/>
                    <a:lumOff val="80000"/>
                  </a:schemeClr>
                </a:solidFill>
                <a:latin typeface="Lucida Bright" panose="02040602050505020304" pitchFamily="18" charset="0"/>
              </a:rPr>
              <a:t>family.</a:t>
            </a:r>
            <a:endParaRPr lang="en-US" dirty="0">
              <a:solidFill>
                <a:schemeClr val="accent1">
                  <a:lumMod val="20000"/>
                  <a:lumOff val="80000"/>
                </a:schemeClr>
              </a:solidFill>
              <a:latin typeface="Lucida Bright" panose="02040602050505020304" pitchFamily="18" charset="0"/>
            </a:endParaRPr>
          </a:p>
          <a:p>
            <a:pPr algn="ctr"/>
            <a:endParaRPr lang="en-US" dirty="0" smtClean="0">
              <a:solidFill>
                <a:srgbClr val="B89D18"/>
              </a:solidFill>
            </a:endParaRPr>
          </a:p>
          <a:p>
            <a:pPr algn="ctr"/>
            <a:endParaRPr lang="en-US" dirty="0">
              <a:solidFill>
                <a:srgbClr val="B89D18"/>
              </a:solidFill>
            </a:endParaRPr>
          </a:p>
        </p:txBody>
      </p:sp>
    </p:spTree>
    <p:extLst>
      <p:ext uri="{BB962C8B-B14F-4D97-AF65-F5344CB8AC3E}">
        <p14:creationId xmlns:p14="http://schemas.microsoft.com/office/powerpoint/2010/main" val="41692037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503532"/>
          </a:xfrm>
        </p:spPr>
        <p:txBody>
          <a:bodyPr/>
          <a:lstStyle/>
          <a:p>
            <a:pPr algn="ctr"/>
            <a:r>
              <a:rPr lang="en-US" sz="5400" dirty="0" smtClean="0">
                <a:solidFill>
                  <a:schemeClr val="bg1"/>
                </a:solidFill>
                <a:latin typeface="Bradley Hand ITC" panose="03070402050302030203" pitchFamily="66" charset="0"/>
              </a:rPr>
              <a:t>ACTIVE TREATMENT</a:t>
            </a:r>
            <a:br>
              <a:rPr lang="en-US" sz="5400" dirty="0" smtClean="0">
                <a:solidFill>
                  <a:schemeClr val="bg1"/>
                </a:solidFill>
                <a:latin typeface="Bradley Hand ITC" panose="03070402050302030203" pitchFamily="66" charset="0"/>
              </a:rPr>
            </a:br>
            <a:r>
              <a:rPr lang="en-US" sz="3200" dirty="0" smtClean="0">
                <a:solidFill>
                  <a:schemeClr val="bg1"/>
                </a:solidFill>
                <a:latin typeface="Bradley Hand ITC" panose="03070402050302030203" pitchFamily="66" charset="0"/>
              </a:rPr>
              <a:t>KEY POINTS</a:t>
            </a:r>
            <a:endParaRPr lang="en-US" sz="3200" b="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261257" y="2490651"/>
            <a:ext cx="11608526" cy="4367349"/>
          </a:xfrm>
        </p:spPr>
        <p:txBody>
          <a:bodyPr>
            <a:normAutofit fontScale="92500"/>
          </a:bodyPr>
          <a:lstStyle/>
          <a:p>
            <a:r>
              <a:rPr lang="en-US" sz="1700" dirty="0" smtClean="0">
                <a:solidFill>
                  <a:schemeClr val="accent1">
                    <a:lumMod val="20000"/>
                    <a:lumOff val="80000"/>
                  </a:schemeClr>
                </a:solidFill>
                <a:latin typeface="Lucida Bright" panose="02040602050505020304" pitchFamily="18" charset="0"/>
              </a:rPr>
              <a:t>Every one can learn and develop.</a:t>
            </a:r>
          </a:p>
          <a:p>
            <a:endParaRPr lang="en-US" sz="1700" dirty="0" smtClean="0">
              <a:solidFill>
                <a:schemeClr val="accent1">
                  <a:lumMod val="20000"/>
                  <a:lumOff val="80000"/>
                </a:schemeClr>
              </a:solidFill>
              <a:latin typeface="Lucida Bright" panose="02040602050505020304" pitchFamily="18" charset="0"/>
            </a:endParaRPr>
          </a:p>
          <a:p>
            <a:r>
              <a:rPr lang="en-US" sz="1700" dirty="0" smtClean="0">
                <a:solidFill>
                  <a:schemeClr val="accent1">
                    <a:lumMod val="20000"/>
                    <a:lumOff val="80000"/>
                  </a:schemeClr>
                </a:solidFill>
                <a:latin typeface="Lucida Bright" panose="02040602050505020304" pitchFamily="18" charset="0"/>
              </a:rPr>
              <a:t>Active treatment forms the basis of everyday life.</a:t>
            </a:r>
          </a:p>
          <a:p>
            <a:endParaRPr lang="en-US" sz="1700" dirty="0" smtClean="0">
              <a:solidFill>
                <a:schemeClr val="accent1">
                  <a:lumMod val="20000"/>
                  <a:lumOff val="80000"/>
                </a:schemeClr>
              </a:solidFill>
              <a:latin typeface="Lucida Bright" panose="02040602050505020304" pitchFamily="18" charset="0"/>
            </a:endParaRPr>
          </a:p>
          <a:p>
            <a:r>
              <a:rPr lang="en-US" sz="1700" dirty="0" smtClean="0">
                <a:solidFill>
                  <a:schemeClr val="accent1">
                    <a:lumMod val="20000"/>
                    <a:lumOff val="80000"/>
                  </a:schemeClr>
                </a:solidFill>
                <a:latin typeface="Lucida Bright" panose="02040602050505020304" pitchFamily="18" charset="0"/>
              </a:rPr>
              <a:t>The program plan is a description of life, not just an official document. </a:t>
            </a:r>
          </a:p>
          <a:p>
            <a:endParaRPr lang="en-US" sz="1700" dirty="0" smtClean="0">
              <a:solidFill>
                <a:schemeClr val="accent1">
                  <a:lumMod val="20000"/>
                  <a:lumOff val="80000"/>
                </a:schemeClr>
              </a:solidFill>
              <a:latin typeface="Lucida Bright" panose="02040602050505020304" pitchFamily="18" charset="0"/>
            </a:endParaRPr>
          </a:p>
          <a:p>
            <a:r>
              <a:rPr lang="en-US" sz="1700" dirty="0" smtClean="0">
                <a:solidFill>
                  <a:schemeClr val="accent1">
                    <a:lumMod val="20000"/>
                    <a:lumOff val="80000"/>
                  </a:schemeClr>
                </a:solidFill>
                <a:latin typeface="Lucida Bright" panose="02040602050505020304" pitchFamily="18" charset="0"/>
              </a:rPr>
              <a:t>Active treatment should incorporate the client’s disabilities, not limit their abilities.</a:t>
            </a:r>
          </a:p>
          <a:p>
            <a:endParaRPr lang="en-US" sz="1700" dirty="0" smtClean="0">
              <a:solidFill>
                <a:schemeClr val="accent1">
                  <a:lumMod val="20000"/>
                  <a:lumOff val="80000"/>
                </a:schemeClr>
              </a:solidFill>
              <a:latin typeface="Lucida Bright" panose="02040602050505020304" pitchFamily="18" charset="0"/>
            </a:endParaRPr>
          </a:p>
          <a:p>
            <a:r>
              <a:rPr lang="en-US" sz="1700" dirty="0" smtClean="0">
                <a:solidFill>
                  <a:schemeClr val="accent1">
                    <a:lumMod val="20000"/>
                    <a:lumOff val="80000"/>
                  </a:schemeClr>
                </a:solidFill>
                <a:latin typeface="Lucida Bright" panose="02040602050505020304" pitchFamily="18" charset="0"/>
              </a:rPr>
              <a:t>Each client needs to learn different things to be independent; clients should be supported to do for themselves.</a:t>
            </a:r>
          </a:p>
          <a:p>
            <a:endParaRPr lang="en-US" sz="1700" dirty="0" smtClean="0">
              <a:solidFill>
                <a:schemeClr val="accent1">
                  <a:lumMod val="20000"/>
                  <a:lumOff val="80000"/>
                </a:schemeClr>
              </a:solidFill>
              <a:latin typeface="Lucida Bright" panose="02040602050505020304" pitchFamily="18" charset="0"/>
            </a:endParaRPr>
          </a:p>
          <a:p>
            <a:r>
              <a:rPr lang="en-US" sz="1700" dirty="0" smtClean="0">
                <a:solidFill>
                  <a:schemeClr val="accent1">
                    <a:lumMod val="20000"/>
                    <a:lumOff val="80000"/>
                  </a:schemeClr>
                </a:solidFill>
                <a:latin typeface="Lucida Bright" panose="02040602050505020304" pitchFamily="18" charset="0"/>
              </a:rPr>
              <a:t>Active treatment DOES NOT include maintenance of generally independent clients who can function with little supervision or require few services.</a:t>
            </a:r>
          </a:p>
          <a:p>
            <a:pPr marL="0" indent="0">
              <a:buNone/>
            </a:pPr>
            <a:endParaRPr lang="en-US" dirty="0">
              <a:solidFill>
                <a:schemeClr val="accent1">
                  <a:lumMod val="20000"/>
                  <a:lumOff val="80000"/>
                </a:schemeClr>
              </a:solidFill>
              <a:latin typeface="Lucida Bright" panose="02040602050505020304" pitchFamily="18" charset="0"/>
            </a:endParaRPr>
          </a:p>
          <a:p>
            <a:endParaRPr lang="en-US" sz="1600"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505750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459989"/>
          </a:xfrm>
        </p:spPr>
        <p:txBody>
          <a:bodyPr/>
          <a:lstStyle/>
          <a:p>
            <a:pPr algn="ctr"/>
            <a:r>
              <a:rPr lang="en-US" sz="5400" dirty="0" smtClean="0">
                <a:solidFill>
                  <a:schemeClr val="bg1"/>
                </a:solidFill>
                <a:latin typeface="Bradley Hand ITC" panose="03070402050302030203" pitchFamily="66" charset="0"/>
              </a:rPr>
              <a:t>ACTIVE TREATMENT</a:t>
            </a:r>
            <a:br>
              <a:rPr lang="en-US" sz="5400" dirty="0" smtClean="0">
                <a:solidFill>
                  <a:schemeClr val="bg1"/>
                </a:solidFill>
                <a:latin typeface="Bradley Hand ITC" panose="03070402050302030203" pitchFamily="66" charset="0"/>
              </a:rPr>
            </a:br>
            <a:r>
              <a:rPr lang="en-US" sz="3200" dirty="0" smtClean="0">
                <a:solidFill>
                  <a:schemeClr val="bg1"/>
                </a:solidFill>
                <a:latin typeface="Bradley Hand ITC" panose="03070402050302030203" pitchFamily="66" charset="0"/>
              </a:rPr>
              <a:t>COMMONLY CITED DEFICIENCIES</a:t>
            </a:r>
            <a:endParaRPr lang="en-US" sz="3200" b="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313509" y="2222288"/>
            <a:ext cx="11486605" cy="2479021"/>
          </a:xfrm>
        </p:spPr>
        <p:txBody>
          <a:bodyPr>
            <a:normAutofit lnSpcReduction="10000"/>
          </a:bodyPr>
          <a:lstStyle/>
          <a:p>
            <a:pPr marL="0" indent="0">
              <a:buNone/>
            </a:pPr>
            <a:r>
              <a:rPr lang="en-US" sz="1600" dirty="0" smtClean="0">
                <a:solidFill>
                  <a:schemeClr val="accent1">
                    <a:lumMod val="20000"/>
                    <a:lumOff val="80000"/>
                  </a:schemeClr>
                </a:solidFill>
                <a:latin typeface="Lucida Bright" panose="02040602050505020304" pitchFamily="18" charset="0"/>
              </a:rPr>
              <a:t/>
            </a:r>
            <a:br>
              <a:rPr lang="en-US" sz="1600" dirty="0" smtClean="0">
                <a:solidFill>
                  <a:schemeClr val="accent1">
                    <a:lumMod val="20000"/>
                    <a:lumOff val="80000"/>
                  </a:schemeClr>
                </a:solidFill>
                <a:latin typeface="Lucida Bright" panose="02040602050505020304" pitchFamily="18" charset="0"/>
              </a:rPr>
            </a:br>
            <a:endParaRPr lang="en-US" sz="1600" dirty="0" smtClean="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Failure to implement a structured and meaningful active treatment program.</a:t>
            </a:r>
          </a:p>
          <a:p>
            <a:endParaRPr lang="en-US" sz="1600" dirty="0" smtClean="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Failure to monitor/revise program objectives.</a:t>
            </a:r>
          </a:p>
          <a:p>
            <a:endParaRPr lang="en-US" sz="1600" dirty="0" smtClean="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Failure to document a client’s progress towards objectives.</a:t>
            </a:r>
          </a:p>
          <a:p>
            <a:endParaRPr lang="en-US" sz="1600" dirty="0">
              <a:solidFill>
                <a:schemeClr val="accent1">
                  <a:lumMod val="20000"/>
                  <a:lumOff val="80000"/>
                </a:schemeClr>
              </a:solidFill>
              <a:latin typeface="Lucida Bright" panose="02040602050505020304" pitchFamily="18" charset="0"/>
            </a:endParaRPr>
          </a:p>
          <a:p>
            <a:endParaRPr lang="en-US" sz="1600" dirty="0" smtClean="0">
              <a:solidFill>
                <a:schemeClr val="accent1">
                  <a:lumMod val="20000"/>
                  <a:lumOff val="80000"/>
                </a:schemeClr>
              </a:solidFill>
              <a:latin typeface="Lucida Bright" panose="02040602050505020304" pitchFamily="18" charset="0"/>
            </a:endParaRPr>
          </a:p>
          <a:p>
            <a:pPr marL="0" indent="0">
              <a:buNone/>
            </a:pPr>
            <a:endParaRPr lang="en-US" sz="1600" dirty="0" smtClean="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1553888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ergency Preparedness and Deaf Students: Is Your College Read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748" y="452843"/>
            <a:ext cx="6357257" cy="5826036"/>
          </a:xfrm>
          <a:prstGeom prst="rect">
            <a:avLst/>
          </a:prstGeom>
        </p:spPr>
      </p:pic>
    </p:spTree>
    <p:extLst>
      <p:ext uri="{BB962C8B-B14F-4D97-AF65-F5344CB8AC3E}">
        <p14:creationId xmlns:p14="http://schemas.microsoft.com/office/powerpoint/2010/main" val="776780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520949"/>
          </a:xfrm>
        </p:spPr>
        <p:txBody>
          <a:bodyPr/>
          <a:lstStyle/>
          <a:p>
            <a:pPr algn="ctr"/>
            <a:r>
              <a:rPr lang="en-US" sz="5400" i="1" dirty="0">
                <a:solidFill>
                  <a:schemeClr val="bg1"/>
                </a:solidFill>
                <a:latin typeface="Bradley Hand ITC" panose="03070402050302030203" pitchFamily="66" charset="0"/>
              </a:rPr>
              <a:t/>
            </a:r>
            <a:br>
              <a:rPr lang="en-US" sz="5400" i="1" dirty="0">
                <a:solidFill>
                  <a:schemeClr val="bg1"/>
                </a:solidFill>
                <a:latin typeface="Bradley Hand ITC" panose="03070402050302030203" pitchFamily="66" charset="0"/>
              </a:rPr>
            </a:br>
            <a:r>
              <a:rPr lang="en-US" sz="5400" i="1" dirty="0">
                <a:solidFill>
                  <a:schemeClr val="bg1"/>
                </a:solidFill>
                <a:latin typeface="Bradley Hand ITC" panose="03070402050302030203" pitchFamily="66" charset="0"/>
              </a:rPr>
              <a:t>EMERGENCY PREPAREDNESS</a:t>
            </a:r>
            <a:br>
              <a:rPr lang="en-US" sz="5400" i="1" dirty="0">
                <a:solidFill>
                  <a:schemeClr val="bg1"/>
                </a:solidFill>
                <a:latin typeface="Bradley Hand ITC" panose="03070402050302030203" pitchFamily="66" charset="0"/>
              </a:rPr>
            </a:br>
            <a:r>
              <a:rPr lang="en-US" sz="3200" i="1" dirty="0" smtClean="0">
                <a:solidFill>
                  <a:schemeClr val="bg1"/>
                </a:solidFill>
                <a:latin typeface="Bradley Hand ITC" panose="03070402050302030203" pitchFamily="66" charset="0"/>
              </a:rPr>
              <a:t>SHELTERING IN PLACE</a:t>
            </a:r>
            <a:endParaRPr lang="en-US" sz="3200"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148046" y="2177143"/>
            <a:ext cx="11808823" cy="4990011"/>
          </a:xfrm>
        </p:spPr>
        <p:txBody>
          <a:bodyPr>
            <a:normAutofit/>
          </a:bodyPr>
          <a:lstStyle/>
          <a:p>
            <a:pPr lvl="1"/>
            <a:r>
              <a:rPr lang="en-US" dirty="0" smtClean="0">
                <a:solidFill>
                  <a:schemeClr val="accent1">
                    <a:lumMod val="20000"/>
                    <a:lumOff val="80000"/>
                  </a:schemeClr>
                </a:solidFill>
                <a:latin typeface="Lucida Bright" panose="02040602050505020304" pitchFamily="18" charset="0"/>
              </a:rPr>
              <a:t>Under </a:t>
            </a:r>
            <a:r>
              <a:rPr lang="en-US" dirty="0">
                <a:solidFill>
                  <a:schemeClr val="accent1">
                    <a:lumMod val="20000"/>
                    <a:lumOff val="80000"/>
                  </a:schemeClr>
                </a:solidFill>
                <a:latin typeface="Lucida Bright" panose="02040602050505020304" pitchFamily="18" charset="0"/>
              </a:rPr>
              <a:t>what conditions will the home shelter in place?</a:t>
            </a:r>
          </a:p>
          <a:p>
            <a:pPr lvl="1"/>
            <a:r>
              <a:rPr lang="en-US" dirty="0">
                <a:solidFill>
                  <a:schemeClr val="accent1">
                    <a:lumMod val="20000"/>
                    <a:lumOff val="80000"/>
                  </a:schemeClr>
                </a:solidFill>
                <a:latin typeface="Lucida Bright" panose="02040602050505020304" pitchFamily="18" charset="0"/>
              </a:rPr>
              <a:t>Do you have a home generator?</a:t>
            </a:r>
          </a:p>
          <a:p>
            <a:pPr lvl="2"/>
            <a:r>
              <a:rPr lang="en-US" sz="1600" dirty="0">
                <a:solidFill>
                  <a:schemeClr val="accent1">
                    <a:lumMod val="20000"/>
                    <a:lumOff val="80000"/>
                  </a:schemeClr>
                </a:solidFill>
                <a:latin typeface="Lucida Bright" panose="02040602050505020304" pitchFamily="18" charset="0"/>
              </a:rPr>
              <a:t>Is the generator checked prior to the storm season?</a:t>
            </a:r>
          </a:p>
          <a:p>
            <a:pPr lvl="2"/>
            <a:r>
              <a:rPr lang="en-US" sz="1600" dirty="0">
                <a:solidFill>
                  <a:schemeClr val="accent1">
                    <a:lumMod val="20000"/>
                    <a:lumOff val="80000"/>
                  </a:schemeClr>
                </a:solidFill>
                <a:latin typeface="Lucida Bright" panose="02040602050505020304" pitchFamily="18" charset="0"/>
              </a:rPr>
              <a:t>Do you have a plan for generator maintenance if the need for use exceeds recommended number of days?</a:t>
            </a:r>
          </a:p>
          <a:p>
            <a:pPr lvl="1"/>
            <a:r>
              <a:rPr lang="en-US" dirty="0">
                <a:solidFill>
                  <a:schemeClr val="accent1">
                    <a:lumMod val="20000"/>
                    <a:lumOff val="80000"/>
                  </a:schemeClr>
                </a:solidFill>
                <a:latin typeface="Lucida Bright" panose="02040602050505020304" pitchFamily="18" charset="0"/>
              </a:rPr>
              <a:t>Is there a list of home supplies?  </a:t>
            </a:r>
          </a:p>
          <a:p>
            <a:pPr lvl="2"/>
            <a:r>
              <a:rPr lang="en-US" sz="1600" dirty="0">
                <a:solidFill>
                  <a:schemeClr val="accent1">
                    <a:lumMod val="20000"/>
                    <a:lumOff val="80000"/>
                  </a:schemeClr>
                </a:solidFill>
                <a:latin typeface="Lucida Bright" panose="02040602050505020304" pitchFamily="18" charset="0"/>
              </a:rPr>
              <a:t>How many days of supplies do you have within the home?</a:t>
            </a:r>
          </a:p>
          <a:p>
            <a:pPr lvl="2"/>
            <a:r>
              <a:rPr lang="en-US" sz="1600" dirty="0">
                <a:solidFill>
                  <a:schemeClr val="accent1">
                    <a:lumMod val="20000"/>
                    <a:lumOff val="80000"/>
                  </a:schemeClr>
                </a:solidFill>
                <a:latin typeface="Lucida Bright" panose="02040602050505020304" pitchFamily="18" charset="0"/>
              </a:rPr>
              <a:t>If sheltering is required for a longer period of time what is the plan to replenish supplies once the immediate storm impacts are over?</a:t>
            </a:r>
          </a:p>
          <a:p>
            <a:pPr lvl="1"/>
            <a:r>
              <a:rPr lang="en-US" dirty="0">
                <a:solidFill>
                  <a:schemeClr val="accent1">
                    <a:lumMod val="20000"/>
                    <a:lumOff val="80000"/>
                  </a:schemeClr>
                </a:solidFill>
                <a:latin typeface="Lucida Bright" panose="02040602050505020304" pitchFamily="18" charset="0"/>
              </a:rPr>
              <a:t>Does each individual have a list of supplies/equipment needed?</a:t>
            </a:r>
          </a:p>
          <a:p>
            <a:pPr lvl="2"/>
            <a:r>
              <a:rPr lang="en-US" sz="1600" dirty="0">
                <a:solidFill>
                  <a:schemeClr val="accent1">
                    <a:lumMod val="20000"/>
                    <a:lumOff val="80000"/>
                  </a:schemeClr>
                </a:solidFill>
                <a:latin typeface="Lucida Bright" panose="02040602050505020304" pitchFamily="18" charset="0"/>
              </a:rPr>
              <a:t>How many days of supplies do you have on the home for each individual?</a:t>
            </a:r>
          </a:p>
          <a:p>
            <a:pPr lvl="2"/>
            <a:r>
              <a:rPr lang="en-US" sz="1600" dirty="0">
                <a:solidFill>
                  <a:schemeClr val="accent1">
                    <a:lumMod val="20000"/>
                    <a:lumOff val="80000"/>
                  </a:schemeClr>
                </a:solidFill>
                <a:latin typeface="Lucida Bright" panose="02040602050505020304" pitchFamily="18" charset="0"/>
              </a:rPr>
              <a:t>If sheltering is required for a longer period of time what is the plan to replenish supplies once the immediate storm impacts are over?</a:t>
            </a:r>
          </a:p>
          <a:p>
            <a:pPr lvl="2"/>
            <a:r>
              <a:rPr lang="en-US" sz="1600" dirty="0">
                <a:solidFill>
                  <a:schemeClr val="accent1">
                    <a:lumMod val="20000"/>
                    <a:lumOff val="80000"/>
                  </a:schemeClr>
                </a:solidFill>
                <a:latin typeface="Lucida Bright" panose="02040602050505020304" pitchFamily="18" charset="0"/>
              </a:rPr>
              <a:t>Are there plans to check equipment prior to storm season?</a:t>
            </a:r>
          </a:p>
          <a:p>
            <a:endParaRPr lang="en-US" sz="1600"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3112252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451281"/>
          </a:xfrm>
        </p:spPr>
        <p:txBody>
          <a:bodyPr/>
          <a:lstStyle/>
          <a:p>
            <a:pPr algn="ctr"/>
            <a:r>
              <a:rPr lang="en-US" sz="5400" i="1" dirty="0" smtClean="0">
                <a:solidFill>
                  <a:schemeClr val="bg1"/>
                </a:solidFill>
                <a:latin typeface="Bradley Hand ITC" panose="03070402050302030203" pitchFamily="66" charset="0"/>
              </a:rPr>
              <a:t>EMERGENCY PREPAREDNESS</a:t>
            </a:r>
            <a:r>
              <a:rPr lang="en-US" sz="4800" i="1" dirty="0" smtClean="0">
                <a:solidFill>
                  <a:schemeClr val="bg1"/>
                </a:solidFill>
                <a:latin typeface="Bradley Hand ITC" panose="03070402050302030203" pitchFamily="66" charset="0"/>
              </a:rPr>
              <a:t/>
            </a:r>
            <a:br>
              <a:rPr lang="en-US" sz="4800" i="1" dirty="0" smtClean="0">
                <a:solidFill>
                  <a:schemeClr val="bg1"/>
                </a:solidFill>
                <a:latin typeface="Bradley Hand ITC" panose="03070402050302030203" pitchFamily="66" charset="0"/>
              </a:rPr>
            </a:br>
            <a:r>
              <a:rPr lang="en-US" sz="3200" i="1" dirty="0" smtClean="0">
                <a:solidFill>
                  <a:schemeClr val="bg1"/>
                </a:solidFill>
                <a:latin typeface="Bradley Hand ITC" panose="03070402050302030203" pitchFamily="66" charset="0"/>
              </a:rPr>
              <a:t>PRIMARY/SECONDARY EVACUATION LOCATIONS </a:t>
            </a:r>
            <a:endParaRPr lang="en-US" sz="3600"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339633" y="2159727"/>
            <a:ext cx="11573691" cy="4371702"/>
          </a:xfrm>
        </p:spPr>
        <p:txBody>
          <a:bodyPr>
            <a:normAutofit/>
          </a:bodyPr>
          <a:lstStyle/>
          <a:p>
            <a:r>
              <a:rPr lang="en-US" sz="1600" dirty="0" smtClean="0">
                <a:solidFill>
                  <a:schemeClr val="accent1">
                    <a:lumMod val="20000"/>
                    <a:lumOff val="80000"/>
                  </a:schemeClr>
                </a:solidFill>
                <a:latin typeface="Lucida Bright" panose="02040602050505020304" pitchFamily="18" charset="0"/>
              </a:rPr>
              <a:t>Address/phone number/etc.</a:t>
            </a:r>
          </a:p>
          <a:p>
            <a:r>
              <a:rPr lang="en-US" sz="1600" dirty="0" smtClean="0">
                <a:solidFill>
                  <a:schemeClr val="accent1">
                    <a:lumMod val="20000"/>
                    <a:lumOff val="80000"/>
                  </a:schemeClr>
                </a:solidFill>
                <a:latin typeface="Lucida Bright" panose="02040602050505020304" pitchFamily="18" charset="0"/>
              </a:rPr>
              <a:t>Under </a:t>
            </a:r>
            <a:r>
              <a:rPr lang="en-US" sz="1600" dirty="0">
                <a:solidFill>
                  <a:schemeClr val="accent1">
                    <a:lumMod val="20000"/>
                    <a:lumOff val="80000"/>
                  </a:schemeClr>
                </a:solidFill>
                <a:latin typeface="Lucida Bright" panose="02040602050505020304" pitchFamily="18" charset="0"/>
              </a:rPr>
              <a:t>what conditions will you evacuate to this location?</a:t>
            </a:r>
          </a:p>
          <a:p>
            <a:r>
              <a:rPr lang="en-US" sz="1600" dirty="0" smtClean="0">
                <a:solidFill>
                  <a:schemeClr val="accent1">
                    <a:lumMod val="20000"/>
                    <a:lumOff val="80000"/>
                  </a:schemeClr>
                </a:solidFill>
                <a:latin typeface="Lucida Bright" panose="02040602050505020304" pitchFamily="18" charset="0"/>
              </a:rPr>
              <a:t>How </a:t>
            </a:r>
            <a:r>
              <a:rPr lang="en-US" sz="1600" dirty="0">
                <a:solidFill>
                  <a:schemeClr val="accent1">
                    <a:lumMod val="20000"/>
                    <a:lumOff val="80000"/>
                  </a:schemeClr>
                </a:solidFill>
                <a:latin typeface="Lucida Bright" panose="02040602050505020304" pitchFamily="18" charset="0"/>
              </a:rPr>
              <a:t>many individuals will need to go to this location?  </a:t>
            </a:r>
          </a:p>
          <a:p>
            <a:r>
              <a:rPr lang="en-US" sz="1600" dirty="0" smtClean="0">
                <a:solidFill>
                  <a:schemeClr val="accent1">
                    <a:lumMod val="20000"/>
                    <a:lumOff val="80000"/>
                  </a:schemeClr>
                </a:solidFill>
                <a:latin typeface="Lucida Bright" panose="02040602050505020304" pitchFamily="18" charset="0"/>
              </a:rPr>
              <a:t>What </a:t>
            </a:r>
            <a:r>
              <a:rPr lang="en-US" sz="1600" dirty="0">
                <a:solidFill>
                  <a:schemeClr val="accent1">
                    <a:lumMod val="20000"/>
                    <a:lumOff val="80000"/>
                  </a:schemeClr>
                </a:solidFill>
                <a:latin typeface="Lucida Bright" panose="02040602050505020304" pitchFamily="18" charset="0"/>
              </a:rPr>
              <a:t>is the capacity at the location?  </a:t>
            </a:r>
          </a:p>
          <a:p>
            <a:r>
              <a:rPr lang="en-US" sz="1600" dirty="0" smtClean="0">
                <a:solidFill>
                  <a:schemeClr val="accent1">
                    <a:lumMod val="20000"/>
                    <a:lumOff val="80000"/>
                  </a:schemeClr>
                </a:solidFill>
                <a:latin typeface="Lucida Bright" panose="02040602050505020304" pitchFamily="18" charset="0"/>
              </a:rPr>
              <a:t>Have </a:t>
            </a:r>
            <a:r>
              <a:rPr lang="en-US" sz="1600" dirty="0">
                <a:solidFill>
                  <a:schemeClr val="accent1">
                    <a:lumMod val="20000"/>
                    <a:lumOff val="80000"/>
                  </a:schemeClr>
                </a:solidFill>
                <a:latin typeface="Lucida Bright" panose="02040602050505020304" pitchFamily="18" charset="0"/>
              </a:rPr>
              <a:t>you verified the location contact if any other agencies plan to evacuate to the same location?</a:t>
            </a:r>
          </a:p>
          <a:p>
            <a:r>
              <a:rPr lang="en-US" sz="1600" dirty="0" smtClean="0">
                <a:solidFill>
                  <a:schemeClr val="accent1">
                    <a:lumMod val="20000"/>
                    <a:lumOff val="80000"/>
                  </a:schemeClr>
                </a:solidFill>
                <a:latin typeface="Lucida Bright" panose="02040602050505020304" pitchFamily="18" charset="0"/>
              </a:rPr>
              <a:t>Does </a:t>
            </a:r>
            <a:r>
              <a:rPr lang="en-US" sz="1600" dirty="0">
                <a:solidFill>
                  <a:schemeClr val="accent1">
                    <a:lumMod val="20000"/>
                    <a:lumOff val="80000"/>
                  </a:schemeClr>
                </a:solidFill>
                <a:latin typeface="Lucida Bright" panose="02040602050505020304" pitchFamily="18" charset="0"/>
              </a:rPr>
              <a:t>the site have internet/telephone service and all other services needed to operate and meet individuals’ needs?</a:t>
            </a:r>
          </a:p>
          <a:p>
            <a:r>
              <a:rPr lang="en-US" sz="1600" dirty="0">
                <a:solidFill>
                  <a:schemeClr val="accent1">
                    <a:lumMod val="20000"/>
                    <a:lumOff val="80000"/>
                  </a:schemeClr>
                </a:solidFill>
                <a:latin typeface="Lucida Bright" panose="02040602050505020304" pitchFamily="18" charset="0"/>
              </a:rPr>
              <a:t>Is </a:t>
            </a:r>
            <a:r>
              <a:rPr lang="en-US" sz="1600" dirty="0" smtClean="0">
                <a:solidFill>
                  <a:schemeClr val="accent1">
                    <a:lumMod val="20000"/>
                    <a:lumOff val="80000"/>
                  </a:schemeClr>
                </a:solidFill>
                <a:latin typeface="Lucida Bright" panose="02040602050505020304" pitchFamily="18" charset="0"/>
              </a:rPr>
              <a:t>the secondary location </a:t>
            </a:r>
            <a:r>
              <a:rPr lang="en-US" sz="1600" dirty="0">
                <a:solidFill>
                  <a:schemeClr val="accent1">
                    <a:lumMod val="20000"/>
                    <a:lumOff val="80000"/>
                  </a:schemeClr>
                </a:solidFill>
                <a:latin typeface="Lucida Bright" panose="02040602050505020304" pitchFamily="18" charset="0"/>
              </a:rPr>
              <a:t>in a different travel area (i.e., west vs east vs north) compared to your primary location</a:t>
            </a:r>
            <a:r>
              <a:rPr lang="en-US" sz="1600" dirty="0" smtClean="0">
                <a:solidFill>
                  <a:schemeClr val="accent1">
                    <a:lumMod val="20000"/>
                    <a:lumOff val="80000"/>
                  </a:schemeClr>
                </a:solidFill>
                <a:latin typeface="Lucida Bright" panose="02040602050505020304" pitchFamily="18" charset="0"/>
              </a:rPr>
              <a:t>?</a:t>
            </a:r>
          </a:p>
          <a:p>
            <a:r>
              <a:rPr lang="en-US" sz="1600" dirty="0">
                <a:solidFill>
                  <a:schemeClr val="accent1">
                    <a:lumMod val="20000"/>
                    <a:lumOff val="80000"/>
                  </a:schemeClr>
                </a:solidFill>
                <a:latin typeface="Lucida Bright" panose="02040602050505020304" pitchFamily="18" charset="0"/>
              </a:rPr>
              <a:t>What is your agency’s plan to contact both sites early during risk situation to determine if they remain available?  What is your agency’s plan/process for alternate options?</a:t>
            </a:r>
          </a:p>
          <a:p>
            <a:endParaRPr lang="en-US" sz="1600" dirty="0">
              <a:solidFill>
                <a:schemeClr val="accent1">
                  <a:lumMod val="20000"/>
                  <a:lumOff val="80000"/>
                </a:schemeClr>
              </a:solidFill>
              <a:latin typeface="Lucida Bright" panose="02040602050505020304" pitchFamily="18" charset="0"/>
            </a:endParaRPr>
          </a:p>
          <a:p>
            <a:endParaRPr lang="en-US" sz="1600"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2478161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2374389"/>
          </a:xfrm>
        </p:spPr>
        <p:txBody>
          <a:bodyPr/>
          <a:lstStyle/>
          <a:p>
            <a:pPr algn="ctr"/>
            <a:r>
              <a:rPr lang="en-US" sz="5400" i="1" dirty="0">
                <a:solidFill>
                  <a:schemeClr val="bg1"/>
                </a:solidFill>
                <a:latin typeface="Bradley Hand ITC" panose="03070402050302030203" pitchFamily="66" charset="0"/>
              </a:rPr>
              <a:t>EMERGENCY PREPAREDNESS</a:t>
            </a:r>
            <a:br>
              <a:rPr lang="en-US" sz="5400" i="1" dirty="0">
                <a:solidFill>
                  <a:schemeClr val="bg1"/>
                </a:solidFill>
                <a:latin typeface="Bradley Hand ITC" panose="03070402050302030203" pitchFamily="66" charset="0"/>
              </a:rPr>
            </a:br>
            <a:r>
              <a:rPr lang="en-US" sz="3200" i="1" dirty="0" smtClean="0">
                <a:solidFill>
                  <a:schemeClr val="bg1"/>
                </a:solidFill>
                <a:latin typeface="Bradley Hand ITC" panose="03070402050302030203" pitchFamily="66" charset="0"/>
              </a:rPr>
              <a:t>QUESTIONS</a:t>
            </a:r>
            <a:r>
              <a:rPr lang="en-US" sz="5400" i="1" dirty="0">
                <a:solidFill>
                  <a:schemeClr val="bg1"/>
                </a:solidFill>
                <a:latin typeface="Bradley Hand ITC" panose="03070402050302030203" pitchFamily="66" charset="0"/>
              </a:rPr>
              <a:t/>
            </a:r>
            <a:br>
              <a:rPr lang="en-US" sz="5400" i="1" dirty="0">
                <a:solidFill>
                  <a:schemeClr val="bg1"/>
                </a:solidFill>
                <a:latin typeface="Bradley Hand ITC" panose="03070402050302030203" pitchFamily="66" charset="0"/>
              </a:rPr>
            </a:br>
            <a:endParaRPr lang="en-US" sz="5400"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313509" y="2177143"/>
            <a:ext cx="11578044" cy="4789714"/>
          </a:xfrm>
        </p:spPr>
        <p:txBody>
          <a:bodyPr>
            <a:normAutofit fontScale="92500" lnSpcReduction="10000"/>
          </a:bodyPr>
          <a:lstStyle/>
          <a:p>
            <a:pPr marL="0" indent="0">
              <a:buNone/>
            </a:pPr>
            <a:r>
              <a:rPr lang="en-US" sz="1400" b="1" i="1" dirty="0">
                <a:solidFill>
                  <a:schemeClr val="accent1">
                    <a:lumMod val="20000"/>
                    <a:lumOff val="80000"/>
                  </a:schemeClr>
                </a:solidFill>
                <a:latin typeface="Lucida Bright" panose="02040602050505020304" pitchFamily="18" charset="0"/>
              </a:rPr>
              <a:t>Planning/Preparation/Assurance of Needed Resources</a:t>
            </a:r>
            <a:r>
              <a:rPr lang="en-US" sz="1400" b="1" i="1" dirty="0" smtClean="0">
                <a:solidFill>
                  <a:schemeClr val="accent1">
                    <a:lumMod val="20000"/>
                    <a:lumOff val="80000"/>
                  </a:schemeClr>
                </a:solidFill>
                <a:latin typeface="Lucida Bright" panose="02040602050505020304" pitchFamily="18" charset="0"/>
              </a:rPr>
              <a:t>:</a:t>
            </a:r>
          </a:p>
          <a:p>
            <a:endParaRPr lang="en-US" sz="1400" dirty="0">
              <a:solidFill>
                <a:schemeClr val="accent1">
                  <a:lumMod val="20000"/>
                  <a:lumOff val="80000"/>
                </a:schemeClr>
              </a:solidFill>
              <a:latin typeface="Lucida Bright" panose="02040602050505020304" pitchFamily="18" charset="0"/>
            </a:endParaRPr>
          </a:p>
          <a:p>
            <a:r>
              <a:rPr lang="en-US" sz="1400" dirty="0" smtClean="0">
                <a:solidFill>
                  <a:schemeClr val="accent1">
                    <a:lumMod val="20000"/>
                    <a:lumOff val="80000"/>
                  </a:schemeClr>
                </a:solidFill>
                <a:latin typeface="Lucida Bright" panose="02040602050505020304" pitchFamily="18" charset="0"/>
              </a:rPr>
              <a:t>List </a:t>
            </a:r>
            <a:r>
              <a:rPr lang="en-US" sz="1400" dirty="0">
                <a:solidFill>
                  <a:schemeClr val="accent1">
                    <a:lumMod val="20000"/>
                    <a:lumOff val="80000"/>
                  </a:schemeClr>
                </a:solidFill>
                <a:latin typeface="Lucida Bright" panose="02040602050505020304" pitchFamily="18" charset="0"/>
              </a:rPr>
              <a:t>of staff who will evacuate for each home. </a:t>
            </a:r>
          </a:p>
          <a:p>
            <a:pPr lvl="1"/>
            <a:r>
              <a:rPr lang="en-US" sz="1400" dirty="0" smtClean="0">
                <a:solidFill>
                  <a:schemeClr val="accent1">
                    <a:lumMod val="20000"/>
                    <a:lumOff val="80000"/>
                  </a:schemeClr>
                </a:solidFill>
                <a:latin typeface="Lucida Bright" panose="02040602050505020304" pitchFamily="18" charset="0"/>
              </a:rPr>
              <a:t>Will </a:t>
            </a:r>
            <a:r>
              <a:rPr lang="en-US" sz="1400" dirty="0">
                <a:solidFill>
                  <a:schemeClr val="accent1">
                    <a:lumMod val="20000"/>
                    <a:lumOff val="80000"/>
                  </a:schemeClr>
                </a:solidFill>
                <a:latin typeface="Lucida Bright" panose="02040602050505020304" pitchFamily="18" charset="0"/>
              </a:rPr>
              <a:t>this meet the required ratio</a:t>
            </a:r>
            <a:r>
              <a:rPr lang="en-US" sz="1400" dirty="0" smtClean="0">
                <a:solidFill>
                  <a:schemeClr val="accent1">
                    <a:lumMod val="20000"/>
                    <a:lumOff val="80000"/>
                  </a:schemeClr>
                </a:solidFill>
                <a:latin typeface="Lucida Bright" panose="02040602050505020304" pitchFamily="18" charset="0"/>
              </a:rPr>
              <a:t>?  What </a:t>
            </a:r>
            <a:r>
              <a:rPr lang="en-US" sz="1400" dirty="0">
                <a:solidFill>
                  <a:schemeClr val="accent1">
                    <a:lumMod val="20000"/>
                    <a:lumOff val="80000"/>
                  </a:schemeClr>
                </a:solidFill>
                <a:latin typeface="Lucida Bright" panose="02040602050505020304" pitchFamily="18" charset="0"/>
              </a:rPr>
              <a:t>is your agency’s plan to assure adequate staff for the event/evacuation?</a:t>
            </a:r>
          </a:p>
          <a:p>
            <a:pPr lvl="1"/>
            <a:r>
              <a:rPr lang="en-US" sz="1400" dirty="0" smtClean="0">
                <a:solidFill>
                  <a:schemeClr val="accent1">
                    <a:lumMod val="20000"/>
                    <a:lumOff val="80000"/>
                  </a:schemeClr>
                </a:solidFill>
                <a:latin typeface="Lucida Bright" panose="02040602050505020304" pitchFamily="18" charset="0"/>
              </a:rPr>
              <a:t>What </a:t>
            </a:r>
            <a:r>
              <a:rPr lang="en-US" sz="1400" dirty="0">
                <a:solidFill>
                  <a:schemeClr val="accent1">
                    <a:lumMod val="20000"/>
                    <a:lumOff val="80000"/>
                  </a:schemeClr>
                </a:solidFill>
                <a:latin typeface="Lucida Bright" panose="02040602050505020304" pitchFamily="18" charset="0"/>
              </a:rPr>
              <a:t>is your agency’s plan for staff meals, sleeping arrangements, and required breaks while assuring needed coverage to meet individuals’ </a:t>
            </a:r>
            <a:r>
              <a:rPr lang="en-US" sz="1400" dirty="0" smtClean="0">
                <a:solidFill>
                  <a:schemeClr val="accent1">
                    <a:lumMod val="20000"/>
                    <a:lumOff val="80000"/>
                  </a:schemeClr>
                </a:solidFill>
                <a:latin typeface="Lucida Bright" panose="02040602050505020304" pitchFamily="18" charset="0"/>
              </a:rPr>
              <a:t>needs?</a:t>
            </a:r>
          </a:p>
          <a:p>
            <a:pPr marL="457200" lvl="1" indent="0">
              <a:buNone/>
            </a:pPr>
            <a:endParaRPr lang="en-US" sz="1400" dirty="0">
              <a:solidFill>
                <a:schemeClr val="accent1">
                  <a:lumMod val="20000"/>
                  <a:lumOff val="80000"/>
                </a:schemeClr>
              </a:solidFill>
              <a:latin typeface="Lucida Bright" panose="02040602050505020304" pitchFamily="18" charset="0"/>
            </a:endParaRPr>
          </a:p>
          <a:p>
            <a:r>
              <a:rPr lang="en-US" sz="1400" dirty="0">
                <a:solidFill>
                  <a:schemeClr val="accent1">
                    <a:lumMod val="20000"/>
                    <a:lumOff val="80000"/>
                  </a:schemeClr>
                </a:solidFill>
                <a:latin typeface="Lucida Bright" panose="02040602050505020304" pitchFamily="18" charset="0"/>
              </a:rPr>
              <a:t>Outline of the plan for evacuation</a:t>
            </a:r>
          </a:p>
          <a:p>
            <a:pPr lvl="1"/>
            <a:r>
              <a:rPr lang="en-US" sz="1400" dirty="0">
                <a:solidFill>
                  <a:schemeClr val="accent1">
                    <a:lumMod val="20000"/>
                    <a:lumOff val="80000"/>
                  </a:schemeClr>
                </a:solidFill>
                <a:latin typeface="Lucida Bright" panose="02040602050505020304" pitchFamily="18" charset="0"/>
              </a:rPr>
              <a:t>Do you have a list of needed supplies for evacuation</a:t>
            </a:r>
            <a:r>
              <a:rPr lang="en-US" sz="1400" dirty="0" smtClean="0">
                <a:solidFill>
                  <a:schemeClr val="accent1">
                    <a:lumMod val="20000"/>
                    <a:lumOff val="80000"/>
                  </a:schemeClr>
                </a:solidFill>
                <a:latin typeface="Lucida Bright" panose="02040602050505020304" pitchFamily="18" charset="0"/>
              </a:rPr>
              <a:t>? </a:t>
            </a:r>
          </a:p>
          <a:p>
            <a:pPr lvl="2"/>
            <a:r>
              <a:rPr lang="en-US" dirty="0" smtClean="0">
                <a:solidFill>
                  <a:schemeClr val="accent1">
                    <a:lumMod val="20000"/>
                    <a:lumOff val="80000"/>
                  </a:schemeClr>
                </a:solidFill>
                <a:latin typeface="Lucida Bright" panose="02040602050505020304" pitchFamily="18" charset="0"/>
              </a:rPr>
              <a:t>How </a:t>
            </a:r>
            <a:r>
              <a:rPr lang="en-US" dirty="0">
                <a:solidFill>
                  <a:schemeClr val="accent1">
                    <a:lumMod val="20000"/>
                    <a:lumOff val="80000"/>
                  </a:schemeClr>
                </a:solidFill>
                <a:latin typeface="Lucida Bright" panose="02040602050505020304" pitchFamily="18" charset="0"/>
              </a:rPr>
              <a:t>many days of supplies do you have within the home?</a:t>
            </a:r>
          </a:p>
          <a:p>
            <a:pPr lvl="2"/>
            <a:r>
              <a:rPr lang="en-US" dirty="0">
                <a:solidFill>
                  <a:schemeClr val="accent1">
                    <a:lumMod val="20000"/>
                    <a:lumOff val="80000"/>
                  </a:schemeClr>
                </a:solidFill>
                <a:latin typeface="Lucida Bright" panose="02040602050505020304" pitchFamily="18" charset="0"/>
              </a:rPr>
              <a:t>If evacuation is required for a longer period of time, what is the plan to replenish supplies once the immediate storm impacts are over</a:t>
            </a:r>
            <a:r>
              <a:rPr lang="en-US" dirty="0" smtClean="0">
                <a:solidFill>
                  <a:schemeClr val="accent1">
                    <a:lumMod val="20000"/>
                    <a:lumOff val="80000"/>
                  </a:schemeClr>
                </a:solidFill>
                <a:latin typeface="Lucida Bright" panose="02040602050505020304" pitchFamily="18" charset="0"/>
              </a:rPr>
              <a:t>?</a:t>
            </a:r>
          </a:p>
          <a:p>
            <a:pPr lvl="1"/>
            <a:r>
              <a:rPr lang="en-US" sz="1400" dirty="0">
                <a:solidFill>
                  <a:schemeClr val="accent1">
                    <a:lumMod val="20000"/>
                    <a:lumOff val="80000"/>
                  </a:schemeClr>
                </a:solidFill>
                <a:latin typeface="Lucida Bright" panose="02040602050505020304" pitchFamily="18" charset="0"/>
              </a:rPr>
              <a:t>Does each individual have a list of supplies/equipment needed including medications?</a:t>
            </a:r>
          </a:p>
          <a:p>
            <a:pPr lvl="2"/>
            <a:r>
              <a:rPr lang="en-US" dirty="0">
                <a:solidFill>
                  <a:schemeClr val="accent1">
                    <a:lumMod val="20000"/>
                    <a:lumOff val="80000"/>
                  </a:schemeClr>
                </a:solidFill>
                <a:latin typeface="Lucida Bright" panose="02040602050505020304" pitchFamily="18" charset="0"/>
              </a:rPr>
              <a:t>How many days of supplies do you have in the home for each individual?</a:t>
            </a:r>
          </a:p>
          <a:p>
            <a:pPr lvl="2"/>
            <a:r>
              <a:rPr lang="en-US" dirty="0">
                <a:solidFill>
                  <a:schemeClr val="accent1">
                    <a:lumMod val="20000"/>
                    <a:lumOff val="80000"/>
                  </a:schemeClr>
                </a:solidFill>
                <a:latin typeface="Lucida Bright" panose="02040602050505020304" pitchFamily="18" charset="0"/>
              </a:rPr>
              <a:t>If evacuation is required for a longer period of time, what is the plan to replenish supplies once the immediate storm impacts are over?</a:t>
            </a:r>
          </a:p>
          <a:p>
            <a:pPr lvl="2"/>
            <a:r>
              <a:rPr lang="en-US" dirty="0">
                <a:solidFill>
                  <a:schemeClr val="accent1">
                    <a:lumMod val="20000"/>
                    <a:lumOff val="80000"/>
                  </a:schemeClr>
                </a:solidFill>
                <a:latin typeface="Lucida Bright" panose="02040602050505020304" pitchFamily="18" charset="0"/>
              </a:rPr>
              <a:t>Are there plans to check equipment prior to storm season</a:t>
            </a:r>
            <a:r>
              <a:rPr lang="en-US" dirty="0" smtClean="0">
                <a:solidFill>
                  <a:schemeClr val="accent1">
                    <a:lumMod val="20000"/>
                    <a:lumOff val="80000"/>
                  </a:schemeClr>
                </a:solidFill>
                <a:latin typeface="Lucida Bright" panose="02040602050505020304" pitchFamily="18" charset="0"/>
              </a:rPr>
              <a:t>?</a:t>
            </a:r>
            <a:endParaRPr lang="en-US" dirty="0">
              <a:solidFill>
                <a:schemeClr val="accent1">
                  <a:lumMod val="20000"/>
                  <a:lumOff val="80000"/>
                </a:schemeClr>
              </a:solidFill>
              <a:latin typeface="Lucida Bright" panose="02040602050505020304" pitchFamily="18" charset="0"/>
            </a:endParaRPr>
          </a:p>
          <a:p>
            <a:endParaRPr lang="en-US" sz="1600"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1313908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564492"/>
          </a:xfrm>
        </p:spPr>
        <p:txBody>
          <a:bodyPr/>
          <a:lstStyle/>
          <a:p>
            <a:pPr algn="ctr"/>
            <a:r>
              <a:rPr lang="en-US" sz="5400" i="1" dirty="0" smtClean="0">
                <a:solidFill>
                  <a:schemeClr val="bg1"/>
                </a:solidFill>
                <a:latin typeface="Bradley Hand ITC" panose="03070402050302030203" pitchFamily="66" charset="0"/>
              </a:rPr>
              <a:t>EMERGENCY PREPAREDNESS</a:t>
            </a:r>
            <a:br>
              <a:rPr lang="en-US" sz="5400" i="1" dirty="0" smtClean="0">
                <a:solidFill>
                  <a:schemeClr val="bg1"/>
                </a:solidFill>
                <a:latin typeface="Bradley Hand ITC" panose="03070402050302030203" pitchFamily="66" charset="0"/>
              </a:rPr>
            </a:br>
            <a:r>
              <a:rPr lang="en-US" sz="3200" i="1" dirty="0" smtClean="0">
                <a:solidFill>
                  <a:schemeClr val="bg1"/>
                </a:solidFill>
                <a:latin typeface="Bradley Hand ITC" panose="03070402050302030203" pitchFamily="66" charset="0"/>
              </a:rPr>
              <a:t>QUESTIONS</a:t>
            </a:r>
            <a:endParaRPr lang="en-US" sz="3200"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304801" y="2098767"/>
            <a:ext cx="11637818" cy="3479997"/>
          </a:xfrm>
        </p:spPr>
        <p:txBody>
          <a:bodyPr>
            <a:noAutofit/>
          </a:bodyPr>
          <a:lstStyle/>
          <a:p>
            <a:pPr lvl="1"/>
            <a:r>
              <a:rPr lang="en-US" dirty="0" smtClean="0">
                <a:solidFill>
                  <a:schemeClr val="accent1">
                    <a:lumMod val="20000"/>
                    <a:lumOff val="80000"/>
                  </a:schemeClr>
                </a:solidFill>
                <a:latin typeface="Lucida Bright" panose="02040602050505020304" pitchFamily="18" charset="0"/>
              </a:rPr>
              <a:t>What </a:t>
            </a:r>
            <a:r>
              <a:rPr lang="en-US" dirty="0">
                <a:solidFill>
                  <a:schemeClr val="accent1">
                    <a:lumMod val="20000"/>
                    <a:lumOff val="80000"/>
                  </a:schemeClr>
                </a:solidFill>
                <a:latin typeface="Lucida Bright" panose="02040602050505020304" pitchFamily="18" charset="0"/>
              </a:rPr>
              <a:t>is your travel plan/method to get to this </a:t>
            </a:r>
            <a:r>
              <a:rPr lang="en-US" dirty="0" smtClean="0">
                <a:solidFill>
                  <a:schemeClr val="accent1">
                    <a:lumMod val="20000"/>
                    <a:lumOff val="80000"/>
                  </a:schemeClr>
                </a:solidFill>
                <a:latin typeface="Lucida Bright" panose="02040602050505020304" pitchFamily="18" charset="0"/>
              </a:rPr>
              <a:t>location?</a:t>
            </a:r>
          </a:p>
          <a:p>
            <a:pPr lvl="2"/>
            <a:r>
              <a:rPr lang="en-US" sz="1600" dirty="0" smtClean="0">
                <a:solidFill>
                  <a:schemeClr val="accent1">
                    <a:lumMod val="20000"/>
                    <a:lumOff val="80000"/>
                  </a:schemeClr>
                </a:solidFill>
                <a:latin typeface="Lucida Bright" panose="02040602050505020304" pitchFamily="18" charset="0"/>
              </a:rPr>
              <a:t>Do </a:t>
            </a:r>
            <a:r>
              <a:rPr lang="en-US" sz="1600" dirty="0">
                <a:solidFill>
                  <a:schemeClr val="accent1">
                    <a:lumMod val="20000"/>
                    <a:lumOff val="80000"/>
                  </a:schemeClr>
                </a:solidFill>
                <a:latin typeface="Lucida Bright" panose="02040602050505020304" pitchFamily="18" charset="0"/>
              </a:rPr>
              <a:t>you have sufficient vehicles for travel or do you have arrangements with another </a:t>
            </a:r>
            <a:r>
              <a:rPr lang="en-US" sz="1600" dirty="0" smtClean="0">
                <a:solidFill>
                  <a:schemeClr val="accent1">
                    <a:lumMod val="20000"/>
                    <a:lumOff val="80000"/>
                  </a:schemeClr>
                </a:solidFill>
                <a:latin typeface="Lucida Bright" panose="02040602050505020304" pitchFamily="18" charset="0"/>
              </a:rPr>
              <a:t>entity/agency?</a:t>
            </a:r>
          </a:p>
          <a:p>
            <a:pPr lvl="2"/>
            <a:r>
              <a:rPr lang="en-US" sz="1600" dirty="0" smtClean="0">
                <a:solidFill>
                  <a:schemeClr val="accent1">
                    <a:lumMod val="20000"/>
                    <a:lumOff val="80000"/>
                  </a:schemeClr>
                </a:solidFill>
                <a:latin typeface="Lucida Bright" panose="02040602050505020304" pitchFamily="18" charset="0"/>
              </a:rPr>
              <a:t>What </a:t>
            </a:r>
            <a:r>
              <a:rPr lang="en-US" sz="1600" dirty="0">
                <a:solidFill>
                  <a:schemeClr val="accent1">
                    <a:lumMod val="20000"/>
                    <a:lumOff val="80000"/>
                  </a:schemeClr>
                </a:solidFill>
                <a:latin typeface="Lucida Bright" panose="02040602050505020304" pitchFamily="18" charset="0"/>
              </a:rPr>
              <a:t>type of advance notice/planning for travel is needed once need for evacuation is </a:t>
            </a:r>
            <a:r>
              <a:rPr lang="en-US" sz="1600" dirty="0" smtClean="0">
                <a:solidFill>
                  <a:schemeClr val="accent1">
                    <a:lumMod val="20000"/>
                    <a:lumOff val="80000"/>
                  </a:schemeClr>
                </a:solidFill>
                <a:latin typeface="Lucida Bright" panose="02040602050505020304" pitchFamily="18" charset="0"/>
              </a:rPr>
              <a:t>identified?</a:t>
            </a:r>
          </a:p>
          <a:p>
            <a:pPr lvl="2"/>
            <a:r>
              <a:rPr lang="en-US" sz="1600" dirty="0" smtClean="0">
                <a:solidFill>
                  <a:schemeClr val="accent1">
                    <a:lumMod val="20000"/>
                    <a:lumOff val="80000"/>
                  </a:schemeClr>
                </a:solidFill>
                <a:latin typeface="Lucida Bright" panose="02040602050505020304" pitchFamily="18" charset="0"/>
              </a:rPr>
              <a:t>How </a:t>
            </a:r>
            <a:r>
              <a:rPr lang="en-US" sz="1600" dirty="0">
                <a:solidFill>
                  <a:schemeClr val="accent1">
                    <a:lumMod val="20000"/>
                    <a:lumOff val="80000"/>
                  </a:schemeClr>
                </a:solidFill>
                <a:latin typeface="Lucida Bright" panose="02040602050505020304" pitchFamily="18" charset="0"/>
              </a:rPr>
              <a:t>will needed basic needs be addressed during travel – meals, changing, positioning </a:t>
            </a:r>
            <a:r>
              <a:rPr lang="en-US" sz="1600" dirty="0" smtClean="0">
                <a:solidFill>
                  <a:schemeClr val="accent1">
                    <a:lumMod val="20000"/>
                    <a:lumOff val="80000"/>
                  </a:schemeClr>
                </a:solidFill>
                <a:latin typeface="Lucida Bright" panose="02040602050505020304" pitchFamily="18" charset="0"/>
              </a:rPr>
              <a:t>issues?</a:t>
            </a:r>
          </a:p>
          <a:p>
            <a:pPr lvl="2"/>
            <a:r>
              <a:rPr lang="en-US" sz="1600" dirty="0" smtClean="0">
                <a:solidFill>
                  <a:schemeClr val="accent1">
                    <a:lumMod val="20000"/>
                    <a:lumOff val="80000"/>
                  </a:schemeClr>
                </a:solidFill>
                <a:latin typeface="Lucida Bright" panose="02040602050505020304" pitchFamily="18" charset="0"/>
              </a:rPr>
              <a:t>Do </a:t>
            </a:r>
            <a:r>
              <a:rPr lang="en-US" sz="1600" dirty="0">
                <a:solidFill>
                  <a:schemeClr val="accent1">
                    <a:lumMod val="20000"/>
                    <a:lumOff val="80000"/>
                  </a:schemeClr>
                </a:solidFill>
                <a:latin typeface="Lucida Bright" panose="02040602050505020304" pitchFamily="18" charset="0"/>
              </a:rPr>
              <a:t>travel arrangements consider the needed supplies and equipment that must also be </a:t>
            </a:r>
            <a:r>
              <a:rPr lang="en-US" sz="1600" dirty="0" smtClean="0">
                <a:solidFill>
                  <a:schemeClr val="accent1">
                    <a:lumMod val="20000"/>
                    <a:lumOff val="80000"/>
                  </a:schemeClr>
                </a:solidFill>
                <a:latin typeface="Lucida Bright" panose="02040602050505020304" pitchFamily="18" charset="0"/>
              </a:rPr>
              <a:t>transported and include </a:t>
            </a:r>
            <a:r>
              <a:rPr lang="en-US" sz="1600" dirty="0">
                <a:solidFill>
                  <a:schemeClr val="accent1">
                    <a:lumMod val="20000"/>
                    <a:lumOff val="80000"/>
                  </a:schemeClr>
                </a:solidFill>
                <a:latin typeface="Lucida Bright" panose="02040602050505020304" pitchFamily="18" charset="0"/>
              </a:rPr>
              <a:t>identification of individuals for each vehicle and needed staff on each </a:t>
            </a:r>
            <a:r>
              <a:rPr lang="en-US" sz="1600" dirty="0" smtClean="0">
                <a:solidFill>
                  <a:schemeClr val="accent1">
                    <a:lumMod val="20000"/>
                    <a:lumOff val="80000"/>
                  </a:schemeClr>
                </a:solidFill>
                <a:latin typeface="Lucida Bright" panose="02040602050505020304" pitchFamily="18" charset="0"/>
              </a:rPr>
              <a:t>vehicle?</a:t>
            </a:r>
          </a:p>
          <a:p>
            <a:pPr marL="914400" lvl="2" indent="0">
              <a:buNone/>
            </a:pPr>
            <a:endParaRPr lang="en-US" sz="1600" dirty="0" smtClean="0">
              <a:solidFill>
                <a:schemeClr val="accent1">
                  <a:lumMod val="20000"/>
                  <a:lumOff val="80000"/>
                </a:schemeClr>
              </a:solidFill>
              <a:latin typeface="Lucida Bright" panose="02040602050505020304" pitchFamily="18" charset="0"/>
            </a:endParaRPr>
          </a:p>
          <a:p>
            <a:r>
              <a:rPr lang="en-US" sz="1700" dirty="0" smtClean="0">
                <a:solidFill>
                  <a:schemeClr val="accent1">
                    <a:lumMod val="20000"/>
                    <a:lumOff val="80000"/>
                  </a:schemeClr>
                </a:solidFill>
                <a:latin typeface="Lucida Bright" panose="02040602050505020304" pitchFamily="18" charset="0"/>
              </a:rPr>
              <a:t>Who </a:t>
            </a:r>
            <a:r>
              <a:rPr lang="en-US" sz="1700" dirty="0">
                <a:solidFill>
                  <a:schemeClr val="accent1">
                    <a:lumMod val="20000"/>
                    <a:lumOff val="80000"/>
                  </a:schemeClr>
                </a:solidFill>
                <a:latin typeface="Lucida Bright" panose="02040602050505020304" pitchFamily="18" charset="0"/>
              </a:rPr>
              <a:t>is responsible for reviewing and ensuring the checklist and emergency plans are completed and all things are accounted for and in place to evacuate at each evacuation site and then for your entire agency?</a:t>
            </a:r>
          </a:p>
          <a:p>
            <a:pPr lvl="2"/>
            <a:endParaRPr lang="en-US" sz="1600" dirty="0" smtClean="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4126671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564492"/>
          </a:xfrm>
        </p:spPr>
        <p:txBody>
          <a:bodyPr/>
          <a:lstStyle/>
          <a:p>
            <a:pPr algn="ctr"/>
            <a:r>
              <a:rPr lang="en-US" sz="5400" i="1" dirty="0" smtClean="0">
                <a:solidFill>
                  <a:schemeClr val="bg1"/>
                </a:solidFill>
                <a:latin typeface="Bradley Hand ITC" panose="03070402050302030203" pitchFamily="66" charset="0"/>
              </a:rPr>
              <a:t>EMERGENCY </a:t>
            </a:r>
            <a:r>
              <a:rPr lang="en-US" sz="5400" i="1" dirty="0">
                <a:solidFill>
                  <a:schemeClr val="bg1"/>
                </a:solidFill>
                <a:latin typeface="Bradley Hand ITC" panose="03070402050302030203" pitchFamily="66" charset="0"/>
              </a:rPr>
              <a:t>PREPAREDNESS</a:t>
            </a:r>
            <a:br>
              <a:rPr lang="en-US" sz="5400" i="1" dirty="0">
                <a:solidFill>
                  <a:schemeClr val="bg1"/>
                </a:solidFill>
                <a:latin typeface="Bradley Hand ITC" panose="03070402050302030203" pitchFamily="66" charset="0"/>
              </a:rPr>
            </a:br>
            <a:r>
              <a:rPr lang="en-US" sz="3200" i="1" dirty="0">
                <a:solidFill>
                  <a:schemeClr val="bg1"/>
                </a:solidFill>
                <a:latin typeface="Bradley Hand ITC" panose="03070402050302030203" pitchFamily="66" charset="0"/>
              </a:rPr>
              <a:t>QUESTIONS</a:t>
            </a:r>
          </a:p>
        </p:txBody>
      </p:sp>
      <p:sp>
        <p:nvSpPr>
          <p:cNvPr id="3" name="Content Placeholder 2"/>
          <p:cNvSpPr>
            <a:spLocks noGrp="1"/>
          </p:cNvSpPr>
          <p:nvPr>
            <p:ph idx="1"/>
          </p:nvPr>
        </p:nvSpPr>
        <p:spPr>
          <a:xfrm>
            <a:off x="322216" y="2257121"/>
            <a:ext cx="11591109" cy="4936159"/>
          </a:xfrm>
        </p:spPr>
        <p:txBody>
          <a:bodyPr>
            <a:noAutofit/>
          </a:bodyPr>
          <a:lstStyle/>
          <a:p>
            <a:pPr marL="0" indent="0">
              <a:buNone/>
            </a:pPr>
            <a:r>
              <a:rPr lang="en-US" sz="1300" b="1" i="1" dirty="0">
                <a:solidFill>
                  <a:schemeClr val="accent1">
                    <a:lumMod val="20000"/>
                    <a:lumOff val="80000"/>
                  </a:schemeClr>
                </a:solidFill>
                <a:latin typeface="Lucida Bright" panose="02040602050505020304" pitchFamily="18" charset="0"/>
              </a:rPr>
              <a:t>Communications &amp; </a:t>
            </a:r>
            <a:r>
              <a:rPr lang="en-US" sz="1300" b="1" i="1" dirty="0" smtClean="0">
                <a:solidFill>
                  <a:schemeClr val="accent1">
                    <a:lumMod val="20000"/>
                    <a:lumOff val="80000"/>
                  </a:schemeClr>
                </a:solidFill>
                <a:latin typeface="Lucida Bright" panose="02040602050505020304" pitchFamily="18" charset="0"/>
              </a:rPr>
              <a:t>Reporting</a:t>
            </a:r>
          </a:p>
          <a:p>
            <a:r>
              <a:rPr lang="en-US" sz="1300" dirty="0" smtClean="0">
                <a:solidFill>
                  <a:schemeClr val="accent1">
                    <a:lumMod val="20000"/>
                    <a:lumOff val="80000"/>
                  </a:schemeClr>
                </a:solidFill>
                <a:latin typeface="Lucida Bright" panose="02040602050505020304" pitchFamily="18" charset="0"/>
              </a:rPr>
              <a:t>Who </a:t>
            </a:r>
            <a:r>
              <a:rPr lang="en-US" sz="1300" dirty="0">
                <a:solidFill>
                  <a:schemeClr val="accent1">
                    <a:lumMod val="20000"/>
                    <a:lumOff val="80000"/>
                  </a:schemeClr>
                </a:solidFill>
                <a:latin typeface="Lucida Bright" panose="02040602050505020304" pitchFamily="18" charset="0"/>
              </a:rPr>
              <a:t>is responsible for initially notifying families and keeping them updated throughout the weather event? </a:t>
            </a:r>
          </a:p>
          <a:p>
            <a:pPr lvl="1"/>
            <a:r>
              <a:rPr lang="en-US" sz="1300" dirty="0" smtClean="0">
                <a:solidFill>
                  <a:schemeClr val="accent1">
                    <a:lumMod val="20000"/>
                    <a:lumOff val="80000"/>
                  </a:schemeClr>
                </a:solidFill>
                <a:latin typeface="Lucida Bright" panose="02040602050505020304" pitchFamily="18" charset="0"/>
              </a:rPr>
              <a:t>How </a:t>
            </a:r>
            <a:r>
              <a:rPr lang="en-US" sz="1300" dirty="0">
                <a:solidFill>
                  <a:schemeClr val="accent1">
                    <a:lumMod val="20000"/>
                    <a:lumOff val="80000"/>
                  </a:schemeClr>
                </a:solidFill>
                <a:latin typeface="Lucida Bright" panose="02040602050505020304" pitchFamily="18" charset="0"/>
              </a:rPr>
              <a:t>often are families updated</a:t>
            </a:r>
            <a:r>
              <a:rPr lang="en-US" sz="1300" dirty="0" smtClean="0">
                <a:solidFill>
                  <a:schemeClr val="accent1">
                    <a:lumMod val="20000"/>
                    <a:lumOff val="80000"/>
                  </a:schemeClr>
                </a:solidFill>
                <a:latin typeface="Lucida Bright" panose="02040602050505020304" pitchFamily="18" charset="0"/>
              </a:rPr>
              <a:t>?  Who </a:t>
            </a:r>
            <a:r>
              <a:rPr lang="en-US" sz="1300" dirty="0">
                <a:solidFill>
                  <a:schemeClr val="accent1">
                    <a:lumMod val="20000"/>
                    <a:lumOff val="80000"/>
                  </a:schemeClr>
                </a:solidFill>
                <a:latin typeface="Lucida Bright" panose="02040602050505020304" pitchFamily="18" charset="0"/>
              </a:rPr>
              <a:t>is your single point of contact for families during the event?  </a:t>
            </a:r>
          </a:p>
          <a:p>
            <a:pPr lvl="1"/>
            <a:r>
              <a:rPr lang="en-US" sz="1300" dirty="0" smtClean="0">
                <a:solidFill>
                  <a:schemeClr val="accent1">
                    <a:lumMod val="20000"/>
                    <a:lumOff val="80000"/>
                  </a:schemeClr>
                </a:solidFill>
                <a:latin typeface="Lucida Bright" panose="02040602050505020304" pitchFamily="18" charset="0"/>
              </a:rPr>
              <a:t>What </a:t>
            </a:r>
            <a:r>
              <a:rPr lang="en-US" sz="1300" dirty="0">
                <a:solidFill>
                  <a:schemeClr val="accent1">
                    <a:lumMod val="20000"/>
                    <a:lumOff val="80000"/>
                  </a:schemeClr>
                </a:solidFill>
                <a:latin typeface="Lucida Bright" panose="02040602050505020304" pitchFamily="18" charset="0"/>
              </a:rPr>
              <a:t>is your plan to assure that the identified contact is reachable and is receiving updates to share with families? </a:t>
            </a:r>
          </a:p>
          <a:p>
            <a:r>
              <a:rPr lang="en-US" sz="1300" dirty="0">
                <a:solidFill>
                  <a:schemeClr val="accent1">
                    <a:lumMod val="20000"/>
                    <a:lumOff val="80000"/>
                  </a:schemeClr>
                </a:solidFill>
                <a:latin typeface="Lucida Bright" panose="02040602050505020304" pitchFamily="18" charset="0"/>
              </a:rPr>
              <a:t>Who is responsible for entering the required data into the Health Standards System</a:t>
            </a:r>
            <a:r>
              <a:rPr lang="en-US" sz="1300" dirty="0" smtClean="0">
                <a:solidFill>
                  <a:schemeClr val="accent1">
                    <a:lumMod val="20000"/>
                    <a:lumOff val="80000"/>
                  </a:schemeClr>
                </a:solidFill>
                <a:latin typeface="Lucida Bright" panose="02040602050505020304" pitchFamily="18" charset="0"/>
              </a:rPr>
              <a:t>?  Who is the </a:t>
            </a:r>
            <a:r>
              <a:rPr lang="en-US" sz="1300" dirty="0">
                <a:solidFill>
                  <a:schemeClr val="accent1">
                    <a:lumMod val="20000"/>
                    <a:lumOff val="80000"/>
                  </a:schemeClr>
                </a:solidFill>
                <a:latin typeface="Lucida Bright" panose="02040602050505020304" pitchFamily="18" charset="0"/>
              </a:rPr>
              <a:t>lead person in your agency who will provide updates to </a:t>
            </a:r>
            <a:r>
              <a:rPr lang="en-US" sz="1300" dirty="0" smtClean="0">
                <a:solidFill>
                  <a:schemeClr val="accent1">
                    <a:lumMod val="20000"/>
                    <a:lumOff val="80000"/>
                  </a:schemeClr>
                </a:solidFill>
                <a:latin typeface="Lucida Bright" panose="02040602050505020304" pitchFamily="18" charset="0"/>
              </a:rPr>
              <a:t>Health Standards during the </a:t>
            </a:r>
            <a:r>
              <a:rPr lang="en-US" sz="1300" dirty="0">
                <a:solidFill>
                  <a:schemeClr val="accent1">
                    <a:lumMod val="20000"/>
                    <a:lumOff val="80000"/>
                  </a:schemeClr>
                </a:solidFill>
                <a:latin typeface="Lucida Bright" panose="02040602050505020304" pitchFamily="18" charset="0"/>
              </a:rPr>
              <a:t>event? </a:t>
            </a:r>
            <a:r>
              <a:rPr lang="en-US" sz="1300" dirty="0" smtClean="0">
                <a:solidFill>
                  <a:schemeClr val="accent1">
                    <a:lumMod val="20000"/>
                    <a:lumOff val="80000"/>
                  </a:schemeClr>
                </a:solidFill>
                <a:latin typeface="Lucida Bright" panose="02040602050505020304" pitchFamily="18" charset="0"/>
              </a:rPr>
              <a:t>(NOTE</a:t>
            </a:r>
            <a:r>
              <a:rPr lang="en-US" sz="1300" dirty="0">
                <a:solidFill>
                  <a:schemeClr val="accent1">
                    <a:lumMod val="20000"/>
                    <a:lumOff val="80000"/>
                  </a:schemeClr>
                </a:solidFill>
                <a:latin typeface="Lucida Bright" panose="02040602050505020304" pitchFamily="18" charset="0"/>
              </a:rPr>
              <a:t>:  this person MUST have all the needed information across your agency and all locations; please specify how you will assure communication throughout the </a:t>
            </a:r>
            <a:r>
              <a:rPr lang="en-US" sz="1300" dirty="0" smtClean="0">
                <a:solidFill>
                  <a:schemeClr val="accent1">
                    <a:lumMod val="20000"/>
                    <a:lumOff val="80000"/>
                  </a:schemeClr>
                </a:solidFill>
                <a:latin typeface="Lucida Bright" panose="02040602050505020304" pitchFamily="18" charset="0"/>
              </a:rPr>
              <a:t>event)</a:t>
            </a:r>
          </a:p>
          <a:p>
            <a:pPr lvl="1"/>
            <a:r>
              <a:rPr lang="en-US" sz="1300" dirty="0" smtClean="0">
                <a:solidFill>
                  <a:schemeClr val="accent1">
                    <a:lumMod val="20000"/>
                    <a:lumOff val="80000"/>
                  </a:schemeClr>
                </a:solidFill>
                <a:latin typeface="Lucida Bright" panose="02040602050505020304" pitchFamily="18" charset="0"/>
              </a:rPr>
              <a:t>What </a:t>
            </a:r>
            <a:r>
              <a:rPr lang="en-US" sz="1300" dirty="0">
                <a:solidFill>
                  <a:schemeClr val="accent1">
                    <a:lumMod val="20000"/>
                    <a:lumOff val="80000"/>
                  </a:schemeClr>
                </a:solidFill>
                <a:latin typeface="Lucida Bright" panose="02040602050505020304" pitchFamily="18" charset="0"/>
              </a:rPr>
              <a:t>backup communications options do you have if regular telephone and/or cell service is out?</a:t>
            </a:r>
          </a:p>
          <a:p>
            <a:r>
              <a:rPr lang="en-US" sz="1300" dirty="0" smtClean="0">
                <a:solidFill>
                  <a:schemeClr val="accent1">
                    <a:lumMod val="20000"/>
                    <a:lumOff val="80000"/>
                  </a:schemeClr>
                </a:solidFill>
                <a:latin typeface="Lucida Bright" panose="02040602050505020304" pitchFamily="18" charset="0"/>
              </a:rPr>
              <a:t>Is </a:t>
            </a:r>
            <a:r>
              <a:rPr lang="en-US" sz="1300" dirty="0">
                <a:solidFill>
                  <a:schemeClr val="accent1">
                    <a:lumMod val="20000"/>
                    <a:lumOff val="80000"/>
                  </a:schemeClr>
                </a:solidFill>
                <a:latin typeface="Lucida Bright" panose="02040602050505020304" pitchFamily="18" charset="0"/>
              </a:rPr>
              <a:t>there an assigned person to complete local evaluation of home sites post-storm/event while homes remain evacuated? Does this person have multiple and reliable means of communications (</a:t>
            </a:r>
            <a:r>
              <a:rPr lang="en-US" sz="1300" dirty="0" smtClean="0">
                <a:solidFill>
                  <a:schemeClr val="accent1">
                    <a:lumMod val="20000"/>
                    <a:lumOff val="80000"/>
                  </a:schemeClr>
                </a:solidFill>
                <a:latin typeface="Lucida Bright" panose="02040602050505020304" pitchFamily="18" charset="0"/>
              </a:rPr>
              <a:t>especially </a:t>
            </a:r>
            <a:r>
              <a:rPr lang="en-US" sz="1300" dirty="0">
                <a:solidFill>
                  <a:schemeClr val="accent1">
                    <a:lumMod val="20000"/>
                    <a:lumOff val="80000"/>
                  </a:schemeClr>
                </a:solidFill>
                <a:latin typeface="Lucida Bright" panose="02040602050505020304" pitchFamily="18" charset="0"/>
              </a:rPr>
              <a:t>if </a:t>
            </a:r>
            <a:r>
              <a:rPr lang="en-US" sz="1300" dirty="0" smtClean="0">
                <a:solidFill>
                  <a:schemeClr val="accent1">
                    <a:lumMod val="20000"/>
                    <a:lumOff val="80000"/>
                  </a:schemeClr>
                </a:solidFill>
                <a:latin typeface="Lucida Bright" panose="02040602050505020304" pitchFamily="18" charset="0"/>
              </a:rPr>
              <a:t>communications </a:t>
            </a:r>
            <a:r>
              <a:rPr lang="en-US" sz="1300" dirty="0">
                <a:solidFill>
                  <a:schemeClr val="accent1">
                    <a:lumMod val="20000"/>
                    <a:lumOff val="80000"/>
                  </a:schemeClr>
                </a:solidFill>
                <a:latin typeface="Lucida Bright" panose="02040602050505020304" pitchFamily="18" charset="0"/>
              </a:rPr>
              <a:t>go down, such as satellite phones, etc.)?</a:t>
            </a:r>
          </a:p>
          <a:p>
            <a:r>
              <a:rPr lang="en-US" sz="1300" dirty="0" smtClean="0">
                <a:solidFill>
                  <a:schemeClr val="accent1">
                    <a:lumMod val="20000"/>
                    <a:lumOff val="80000"/>
                  </a:schemeClr>
                </a:solidFill>
                <a:latin typeface="Lucida Bright" panose="02040602050505020304" pitchFamily="18" charset="0"/>
              </a:rPr>
              <a:t>Provide </a:t>
            </a:r>
            <a:r>
              <a:rPr lang="en-US" sz="1300" dirty="0">
                <a:solidFill>
                  <a:schemeClr val="accent1">
                    <a:lumMod val="20000"/>
                    <a:lumOff val="80000"/>
                  </a:schemeClr>
                </a:solidFill>
                <a:latin typeface="Lucida Bright" panose="02040602050505020304" pitchFamily="18" charset="0"/>
              </a:rPr>
              <a:t>a list of any individuals who will not evacuate with you and their evacuation </a:t>
            </a:r>
            <a:r>
              <a:rPr lang="en-US" sz="1300" dirty="0" smtClean="0">
                <a:solidFill>
                  <a:schemeClr val="accent1">
                    <a:lumMod val="20000"/>
                    <a:lumOff val="80000"/>
                  </a:schemeClr>
                </a:solidFill>
                <a:latin typeface="Lucida Bright" panose="02040602050505020304" pitchFamily="18" charset="0"/>
              </a:rPr>
              <a:t>plan/location.</a:t>
            </a:r>
            <a:endParaRPr lang="en-US" sz="1300" dirty="0">
              <a:solidFill>
                <a:schemeClr val="accent1">
                  <a:lumMod val="20000"/>
                  <a:lumOff val="80000"/>
                </a:schemeClr>
              </a:solidFill>
              <a:latin typeface="Lucida Bright" panose="02040602050505020304" pitchFamily="18" charset="0"/>
            </a:endParaRPr>
          </a:p>
          <a:p>
            <a:pPr lvl="1"/>
            <a:r>
              <a:rPr lang="en-US" sz="1300" dirty="0" smtClean="0">
                <a:solidFill>
                  <a:schemeClr val="accent1">
                    <a:lumMod val="20000"/>
                    <a:lumOff val="80000"/>
                  </a:schemeClr>
                </a:solidFill>
                <a:latin typeface="Lucida Bright" panose="02040602050505020304" pitchFamily="18" charset="0"/>
              </a:rPr>
              <a:t>Who </a:t>
            </a:r>
            <a:r>
              <a:rPr lang="en-US" sz="1300" dirty="0">
                <a:solidFill>
                  <a:schemeClr val="accent1">
                    <a:lumMod val="20000"/>
                    <a:lumOff val="80000"/>
                  </a:schemeClr>
                </a:solidFill>
                <a:latin typeface="Lucida Bright" panose="02040602050505020304" pitchFamily="18" charset="0"/>
              </a:rPr>
              <a:t>will remain in contact with these individuals/families</a:t>
            </a:r>
            <a:r>
              <a:rPr lang="en-US" sz="1300" dirty="0" smtClean="0">
                <a:solidFill>
                  <a:schemeClr val="accent1">
                    <a:lumMod val="20000"/>
                    <a:lumOff val="80000"/>
                  </a:schemeClr>
                </a:solidFill>
                <a:latin typeface="Lucida Bright" panose="02040602050505020304" pitchFamily="18" charset="0"/>
              </a:rPr>
              <a:t>?  What </a:t>
            </a:r>
            <a:r>
              <a:rPr lang="en-US" sz="1300" dirty="0">
                <a:solidFill>
                  <a:schemeClr val="accent1">
                    <a:lumMod val="20000"/>
                    <a:lumOff val="80000"/>
                  </a:schemeClr>
                </a:solidFill>
                <a:latin typeface="Lucida Bright" panose="02040602050505020304" pitchFamily="18" charset="0"/>
              </a:rPr>
              <a:t>is frequency of contact with them throughout event and evacuation?</a:t>
            </a:r>
          </a:p>
          <a:p>
            <a:pPr lvl="1"/>
            <a:r>
              <a:rPr lang="en-US" sz="1300" dirty="0" smtClean="0">
                <a:solidFill>
                  <a:schemeClr val="accent1">
                    <a:lumMod val="20000"/>
                    <a:lumOff val="80000"/>
                  </a:schemeClr>
                </a:solidFill>
                <a:latin typeface="Lucida Bright" panose="02040602050505020304" pitchFamily="18" charset="0"/>
              </a:rPr>
              <a:t>What </a:t>
            </a:r>
            <a:r>
              <a:rPr lang="en-US" sz="1300" dirty="0">
                <a:solidFill>
                  <a:schemeClr val="accent1">
                    <a:lumMod val="20000"/>
                    <a:lumOff val="80000"/>
                  </a:schemeClr>
                </a:solidFill>
                <a:latin typeface="Lucida Bright" panose="02040602050505020304" pitchFamily="18" charset="0"/>
              </a:rPr>
              <a:t>planning has been done with them to address needed supplies, equipment (including medications)?</a:t>
            </a:r>
          </a:p>
          <a:p>
            <a:pPr lvl="1"/>
            <a:r>
              <a:rPr lang="en-US" sz="1300" dirty="0" smtClean="0">
                <a:solidFill>
                  <a:schemeClr val="accent1">
                    <a:lumMod val="20000"/>
                    <a:lumOff val="80000"/>
                  </a:schemeClr>
                </a:solidFill>
                <a:latin typeface="Lucida Bright" panose="02040602050505020304" pitchFamily="18" charset="0"/>
              </a:rPr>
              <a:t>Has </a:t>
            </a:r>
            <a:r>
              <a:rPr lang="en-US" sz="1300" dirty="0">
                <a:solidFill>
                  <a:schemeClr val="accent1">
                    <a:lumMod val="20000"/>
                    <a:lumOff val="80000"/>
                  </a:schemeClr>
                </a:solidFill>
                <a:latin typeface="Lucida Bright" panose="02040602050505020304" pitchFamily="18" charset="0"/>
              </a:rPr>
              <a:t>all needed information/documentation been provided to them so they can access additional supplies (including medications) if needed during the event/evacuation?</a:t>
            </a:r>
          </a:p>
          <a:p>
            <a:endParaRPr lang="en-US" sz="1200" dirty="0" smtClean="0">
              <a:solidFill>
                <a:schemeClr val="accent1">
                  <a:lumMod val="20000"/>
                  <a:lumOff val="80000"/>
                </a:schemeClr>
              </a:solidFill>
              <a:latin typeface="Lucida Bright" panose="02040602050505020304" pitchFamily="18" charset="0"/>
            </a:endParaRPr>
          </a:p>
          <a:p>
            <a:pPr marL="0" indent="0">
              <a:buNone/>
            </a:pPr>
            <a:endParaRPr lang="en-US" sz="1200"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3891033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i="1" dirty="0" smtClean="0">
                <a:solidFill>
                  <a:schemeClr val="bg1"/>
                </a:solidFill>
                <a:latin typeface="Bradley Hand ITC" panose="03070402050302030203" pitchFamily="66" charset="0"/>
              </a:rPr>
              <a:t>EMERGENCY PREPAREDNESS</a:t>
            </a:r>
            <a:endParaRPr lang="en-US" sz="5400" i="1" dirty="0">
              <a:solidFill>
                <a:schemeClr val="bg1"/>
              </a:solidFill>
              <a:latin typeface="Bradley Hand ITC" panose="03070402050302030203" pitchFamily="66" charset="0"/>
            </a:endParaRPr>
          </a:p>
        </p:txBody>
      </p:sp>
      <p:pic>
        <p:nvPicPr>
          <p:cNvPr id="4" name="Content Placeholder 3" descr="Jim Cantore | Bert Cash | Flick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39278" y="2588350"/>
            <a:ext cx="2427071" cy="3785652"/>
          </a:xfrm>
        </p:spPr>
      </p:pic>
      <p:sp>
        <p:nvSpPr>
          <p:cNvPr id="5" name="TextBox 4"/>
          <p:cNvSpPr txBox="1"/>
          <p:nvPr/>
        </p:nvSpPr>
        <p:spPr>
          <a:xfrm>
            <a:off x="1889759" y="2588350"/>
            <a:ext cx="5103223" cy="3785652"/>
          </a:xfrm>
          <a:prstGeom prst="rect">
            <a:avLst/>
          </a:prstGeom>
          <a:noFill/>
        </p:spPr>
        <p:txBody>
          <a:bodyPr wrap="square" rtlCol="0">
            <a:spAutoFit/>
          </a:bodyPr>
          <a:lstStyle/>
          <a:p>
            <a:pPr algn="ctr"/>
            <a:r>
              <a:rPr lang="en-US" sz="6000" b="1" dirty="0" smtClean="0">
                <a:solidFill>
                  <a:schemeClr val="accent1">
                    <a:lumMod val="20000"/>
                    <a:lumOff val="80000"/>
                  </a:schemeClr>
                </a:solidFill>
                <a:latin typeface="Juice ITC" panose="04040403040A02020202" pitchFamily="82" charset="0"/>
              </a:rPr>
              <a:t>LET’S HOPE AND PRAY WE DON’T SEE THIS GUY AROUND HERE ANYTIME SOON! </a:t>
            </a:r>
          </a:p>
        </p:txBody>
      </p:sp>
    </p:spTree>
    <p:extLst>
      <p:ext uri="{BB962C8B-B14F-4D97-AF65-F5344CB8AC3E}">
        <p14:creationId xmlns:p14="http://schemas.microsoft.com/office/powerpoint/2010/main" val="1251407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033270"/>
          </a:xfrm>
        </p:spPr>
        <p:txBody>
          <a:bodyPr/>
          <a:lstStyle/>
          <a:p>
            <a:pPr algn="ctr"/>
            <a:r>
              <a:rPr lang="en-US" sz="5400" b="1" i="1" dirty="0" smtClean="0">
                <a:solidFill>
                  <a:schemeClr val="bg1"/>
                </a:solidFill>
                <a:latin typeface="Bradley Hand ITC" panose="03070402050302030203" pitchFamily="66" charset="0"/>
              </a:rPr>
              <a:t/>
            </a:r>
            <a:br>
              <a:rPr lang="en-US" sz="5400" b="1" i="1" dirty="0" smtClean="0">
                <a:solidFill>
                  <a:schemeClr val="bg1"/>
                </a:solidFill>
                <a:latin typeface="Bradley Hand ITC" panose="03070402050302030203" pitchFamily="66" charset="0"/>
              </a:rPr>
            </a:br>
            <a:r>
              <a:rPr lang="en-US" sz="5400" b="1" i="1" dirty="0" smtClean="0">
                <a:solidFill>
                  <a:schemeClr val="bg1"/>
                </a:solidFill>
                <a:latin typeface="Bradley Hand ITC" panose="03070402050302030203" pitchFamily="66" charset="0"/>
              </a:rPr>
              <a:t>IMMEDIATE JEOPARDY </a:t>
            </a:r>
            <a:endParaRPr lang="en-US" sz="5400" b="1" i="1" dirty="0">
              <a:solidFill>
                <a:schemeClr val="bg1"/>
              </a:solidFill>
              <a:latin typeface="Bradley Hand ITC" panose="03070402050302030203" pitchFamily="66" charset="0"/>
            </a:endParaRPr>
          </a:p>
        </p:txBody>
      </p:sp>
      <p:sp>
        <p:nvSpPr>
          <p:cNvPr id="5" name="Content Placeholder 4"/>
          <p:cNvSpPr>
            <a:spLocks noGrp="1"/>
          </p:cNvSpPr>
          <p:nvPr>
            <p:ph idx="1"/>
          </p:nvPr>
        </p:nvSpPr>
        <p:spPr>
          <a:xfrm>
            <a:off x="241889" y="2222287"/>
            <a:ext cx="11697562" cy="4465896"/>
          </a:xfrm>
        </p:spPr>
        <p:txBody>
          <a:bodyPr>
            <a:normAutofit/>
          </a:bodyPr>
          <a:lstStyle/>
          <a:p>
            <a:pPr marL="0" indent="0">
              <a:buNone/>
            </a:pPr>
            <a:r>
              <a:rPr lang="en-US" sz="1600" b="1" i="1" dirty="0" smtClean="0">
                <a:solidFill>
                  <a:schemeClr val="accent1">
                    <a:lumMod val="20000"/>
                    <a:lumOff val="80000"/>
                  </a:schemeClr>
                </a:solidFill>
                <a:latin typeface="Lucida Bright" panose="02040602050505020304" pitchFamily="18" charset="0"/>
              </a:rPr>
              <a:t>Definitions</a:t>
            </a:r>
          </a:p>
          <a:p>
            <a:pPr marL="0" indent="0">
              <a:buNone/>
            </a:pPr>
            <a:endParaRPr lang="en-US" sz="1600" dirty="0" smtClean="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Standards </a:t>
            </a:r>
            <a:r>
              <a:rPr lang="en-US" sz="1600" dirty="0">
                <a:solidFill>
                  <a:schemeClr val="accent1">
                    <a:lumMod val="20000"/>
                    <a:lumOff val="80000"/>
                  </a:schemeClr>
                </a:solidFill>
                <a:latin typeface="Lucida Bright" panose="02040602050505020304" pitchFamily="18" charset="0"/>
              </a:rPr>
              <a:t>for Payments to Intermediate Care Facility/Individuals with Intellectual Disabilities (ICF/IID) and Nursing Facility (NF) -§442.2 </a:t>
            </a:r>
            <a:r>
              <a:rPr lang="en-US" sz="1600" dirty="0" smtClean="0">
                <a:solidFill>
                  <a:schemeClr val="accent1">
                    <a:lumMod val="20000"/>
                    <a:lumOff val="80000"/>
                  </a:schemeClr>
                </a:solidFill>
                <a:latin typeface="Lucida Bright" panose="02040602050505020304" pitchFamily="18" charset="0"/>
              </a:rPr>
              <a:t>defines Immediate Jeopardy as </a:t>
            </a:r>
            <a:r>
              <a:rPr lang="en-US" sz="1600" dirty="0">
                <a:solidFill>
                  <a:schemeClr val="accent1">
                    <a:lumMod val="20000"/>
                    <a:lumOff val="80000"/>
                  </a:schemeClr>
                </a:solidFill>
                <a:latin typeface="Lucida Bright" panose="02040602050505020304" pitchFamily="18" charset="0"/>
              </a:rPr>
              <a:t>a situation in which immediate corrective action is necessary because the provider’s noncompliance with one or more requirements of participation or conditions of participation has caused, or is likely to cause, serious injury, harm, impairment, or death to an individual receiving care in a facility. </a:t>
            </a:r>
            <a:endParaRPr lang="en-US" sz="1600" dirty="0" smtClean="0">
              <a:solidFill>
                <a:schemeClr val="accent1">
                  <a:lumMod val="20000"/>
                  <a:lumOff val="80000"/>
                </a:schemeClr>
              </a:solidFill>
              <a:latin typeface="Lucida Bright" panose="02040602050505020304" pitchFamily="18" charset="0"/>
            </a:endParaRPr>
          </a:p>
          <a:p>
            <a:pPr marL="0" indent="0">
              <a:buNone/>
            </a:pPr>
            <a:endParaRPr lang="en-US" sz="1600" dirty="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An </a:t>
            </a:r>
            <a:r>
              <a:rPr lang="en-US" sz="1600" dirty="0">
                <a:solidFill>
                  <a:schemeClr val="accent1">
                    <a:lumMod val="20000"/>
                    <a:lumOff val="80000"/>
                  </a:schemeClr>
                </a:solidFill>
                <a:latin typeface="Lucida Bright" panose="02040602050505020304" pitchFamily="18" charset="0"/>
              </a:rPr>
              <a:t>immediate jeopardy situation is one that is clearly identifiable due to the severity of its harm or likelihood for serious harm and the immediate need for it to be corrected to avoid further or future serious harm</a:t>
            </a:r>
            <a:r>
              <a:rPr lang="en-US" sz="1600" dirty="0" smtClean="0">
                <a:solidFill>
                  <a:schemeClr val="accent1">
                    <a:lumMod val="20000"/>
                    <a:lumOff val="80000"/>
                  </a:schemeClr>
                </a:solidFill>
                <a:latin typeface="Lucida Bright" panose="02040602050505020304" pitchFamily="18" charset="0"/>
              </a:rPr>
              <a:t>.</a:t>
            </a:r>
          </a:p>
          <a:p>
            <a:pPr marL="0" indent="0">
              <a:buNone/>
            </a:pPr>
            <a:endParaRPr lang="en-US" sz="1600" b="1" i="1" dirty="0">
              <a:solidFill>
                <a:schemeClr val="accent1">
                  <a:lumMod val="20000"/>
                  <a:lumOff val="80000"/>
                </a:schemeClr>
              </a:solidFill>
              <a:latin typeface="Lucida Bright" panose="02040602050505020304" pitchFamily="18" charset="0"/>
            </a:endParaRPr>
          </a:p>
          <a:p>
            <a:r>
              <a:rPr lang="en-US" sz="1600" dirty="0">
                <a:solidFill>
                  <a:schemeClr val="accent1">
                    <a:lumMod val="20000"/>
                    <a:lumOff val="80000"/>
                  </a:schemeClr>
                </a:solidFill>
                <a:latin typeface="Lucida Bright" panose="02040602050505020304" pitchFamily="18" charset="0"/>
              </a:rPr>
              <a:t>Likely/Likelihood means the nature and/or extent of the identified noncompliance creates a reasonable expectation that an adverse outcome resulting in serious injury, harm, impairment, or death will occur if not corrected. </a:t>
            </a:r>
          </a:p>
          <a:p>
            <a:endParaRPr lang="en-US" sz="1600" dirty="0" smtClean="0">
              <a:solidFill>
                <a:schemeClr val="accent1">
                  <a:lumMod val="20000"/>
                  <a:lumOff val="80000"/>
                </a:schemeClr>
              </a:solidFill>
              <a:latin typeface="Lucida Bright" panose="02040602050505020304" pitchFamily="18" charset="0"/>
            </a:endParaRPr>
          </a:p>
        </p:txBody>
      </p:sp>
      <p:pic>
        <p:nvPicPr>
          <p:cNvPr id="7" name="Picture 6" descr="Red signal light by qubodup - A red flashing signal ligh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62105">
            <a:off x="394062" y="409194"/>
            <a:ext cx="1504406" cy="1005886"/>
          </a:xfrm>
          <a:prstGeom prst="rect">
            <a:avLst/>
          </a:prstGeom>
        </p:spPr>
      </p:pic>
    </p:spTree>
    <p:extLst>
      <p:ext uri="{BB962C8B-B14F-4D97-AF65-F5344CB8AC3E}">
        <p14:creationId xmlns:p14="http://schemas.microsoft.com/office/powerpoint/2010/main" val="454465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i="1" dirty="0" smtClean="0">
                <a:solidFill>
                  <a:schemeClr val="bg1"/>
                </a:solidFill>
                <a:latin typeface="Bradley Hand ITC" panose="03070402050302030203" pitchFamily="66" charset="0"/>
              </a:rPr>
              <a:t>KACI OWENS, RN</a:t>
            </a:r>
            <a:endParaRPr lang="en-US" sz="5400" b="1" i="1" dirty="0">
              <a:solidFill>
                <a:schemeClr val="bg1"/>
              </a:solidFill>
              <a:latin typeface="Bradley Hand ITC" panose="03070402050302030203" pitchFamily="66" charset="0"/>
            </a:endParaRPr>
          </a:p>
        </p:txBody>
      </p:sp>
      <p:sp>
        <p:nvSpPr>
          <p:cNvPr id="9" name="TextBox 8"/>
          <p:cNvSpPr txBox="1"/>
          <p:nvPr/>
        </p:nvSpPr>
        <p:spPr>
          <a:xfrm>
            <a:off x="313509" y="2255520"/>
            <a:ext cx="11564982" cy="3139321"/>
          </a:xfrm>
          <a:prstGeom prst="rect">
            <a:avLst/>
          </a:prstGeom>
          <a:noFill/>
        </p:spPr>
        <p:txBody>
          <a:bodyPr wrap="square" rtlCol="0">
            <a:spAutoFit/>
          </a:bodyPr>
          <a:lstStyle/>
          <a:p>
            <a:pPr algn="ctr"/>
            <a:r>
              <a:rPr lang="en-US" dirty="0" smtClean="0">
                <a:solidFill>
                  <a:schemeClr val="accent1">
                    <a:lumMod val="20000"/>
                    <a:lumOff val="80000"/>
                  </a:schemeClr>
                </a:solidFill>
                <a:latin typeface="Lucida Bright" panose="02040602050505020304" pitchFamily="18" charset="0"/>
              </a:rPr>
              <a:t>ICF Program Manager since January 2021.</a:t>
            </a:r>
          </a:p>
          <a:p>
            <a:pPr algn="ctr"/>
            <a:endParaRPr lang="en-US" dirty="0" smtClean="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Graduated from Southeastern Louisiana University in 2004 with a degree in nursing.</a:t>
            </a:r>
          </a:p>
          <a:p>
            <a:pPr marL="285750" indent="-285750" algn="ctr">
              <a:buFont typeface="Arial" panose="020B0604020202020204" pitchFamily="34" charset="0"/>
              <a:buChar char="•"/>
            </a:pPr>
            <a:endParaRPr lang="en-US" dirty="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Nursing Specialties: Gynecologic Oncology, Med-</a:t>
            </a:r>
            <a:r>
              <a:rPr lang="en-US" dirty="0" err="1" smtClean="0">
                <a:solidFill>
                  <a:schemeClr val="accent1">
                    <a:lumMod val="20000"/>
                    <a:lumOff val="80000"/>
                  </a:schemeClr>
                </a:solidFill>
                <a:latin typeface="Lucida Bright" panose="02040602050505020304" pitchFamily="18" charset="0"/>
              </a:rPr>
              <a:t>Surg</a:t>
            </a:r>
            <a:r>
              <a:rPr lang="en-US" dirty="0" smtClean="0">
                <a:solidFill>
                  <a:schemeClr val="accent1">
                    <a:lumMod val="20000"/>
                    <a:lumOff val="80000"/>
                  </a:schemeClr>
                </a:solidFill>
                <a:latin typeface="Lucida Bright" panose="02040602050505020304" pitchFamily="18" charset="0"/>
              </a:rPr>
              <a:t>, Post-</a:t>
            </a:r>
            <a:r>
              <a:rPr lang="en-US" dirty="0" err="1" smtClean="0">
                <a:solidFill>
                  <a:schemeClr val="accent1">
                    <a:lumMod val="20000"/>
                    <a:lumOff val="80000"/>
                  </a:schemeClr>
                </a:solidFill>
                <a:latin typeface="Lucida Bright" panose="02040602050505020304" pitchFamily="18" charset="0"/>
              </a:rPr>
              <a:t>Partal</a:t>
            </a:r>
            <a:r>
              <a:rPr lang="en-US" dirty="0" smtClean="0">
                <a:solidFill>
                  <a:schemeClr val="accent1">
                    <a:lumMod val="20000"/>
                    <a:lumOff val="80000"/>
                  </a:schemeClr>
                </a:solidFill>
                <a:latin typeface="Lucida Bright" panose="02040602050505020304" pitchFamily="18" charset="0"/>
              </a:rPr>
              <a:t>, Post-Op Recovery, Psychiatrics, and Regulatory.</a:t>
            </a:r>
          </a:p>
          <a:p>
            <a:pPr marL="285750" indent="-285750" algn="ctr">
              <a:buFont typeface="Arial" panose="020B0604020202020204" pitchFamily="34" charset="0"/>
              <a:buChar char="•"/>
            </a:pPr>
            <a:endParaRPr lang="en-US" dirty="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Surveyed with Health Standards for 4 years – Nursing Home, ICF, ADHC, ARCP, and HCBS.</a:t>
            </a:r>
          </a:p>
          <a:p>
            <a:pPr marL="285750" indent="-285750" algn="ctr">
              <a:buFont typeface="Arial" panose="020B0604020202020204" pitchFamily="34" charset="0"/>
              <a:buChar char="•"/>
            </a:pPr>
            <a:endParaRPr lang="en-US" dirty="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Proud wife of a law enforcement officer and mother of two children and 5 fur babies.  Enjoys reading, playing piano, gardening and canning vegetables, traveling, and singing.</a:t>
            </a:r>
            <a:endParaRPr lang="en-US" dirty="0">
              <a:solidFill>
                <a:schemeClr val="accent1">
                  <a:lumMod val="20000"/>
                  <a:lumOff val="80000"/>
                </a:schemeClr>
              </a:solidFill>
              <a:latin typeface="Lucida Bright" panose="02040602050505020304" pitchFamily="18" charset="0"/>
            </a:endParaRPr>
          </a:p>
        </p:txBody>
      </p:sp>
    </p:spTree>
    <p:extLst>
      <p:ext uri="{BB962C8B-B14F-4D97-AF65-F5344CB8AC3E}">
        <p14:creationId xmlns:p14="http://schemas.microsoft.com/office/powerpoint/2010/main" val="3389928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015853"/>
          </a:xfrm>
        </p:spPr>
        <p:txBody>
          <a:bodyPr/>
          <a:lstStyle/>
          <a:p>
            <a:pPr algn="ctr"/>
            <a:r>
              <a:rPr lang="en-US" sz="5400" b="1" i="1" dirty="0" smtClean="0">
                <a:solidFill>
                  <a:schemeClr val="bg1"/>
                </a:solidFill>
                <a:latin typeface="Bradley Hand ITC" panose="03070402050302030203" pitchFamily="66" charset="0"/>
              </a:rPr>
              <a:t/>
            </a:r>
            <a:br>
              <a:rPr lang="en-US" sz="5400" b="1" i="1" dirty="0" smtClean="0">
                <a:solidFill>
                  <a:schemeClr val="bg1"/>
                </a:solidFill>
                <a:latin typeface="Bradley Hand ITC" panose="03070402050302030203" pitchFamily="66" charset="0"/>
              </a:rPr>
            </a:br>
            <a:r>
              <a:rPr lang="en-US" sz="5400" b="1" i="1" dirty="0" smtClean="0">
                <a:solidFill>
                  <a:schemeClr val="bg1"/>
                </a:solidFill>
                <a:latin typeface="Bradley Hand ITC" panose="03070402050302030203" pitchFamily="66" charset="0"/>
              </a:rPr>
              <a:t>IMMEDIATE JEOPARDY </a:t>
            </a:r>
            <a:endParaRPr lang="en-US" sz="5400" b="1" i="1" dirty="0">
              <a:solidFill>
                <a:schemeClr val="bg1"/>
              </a:solidFill>
              <a:latin typeface="Bradley Hand ITC" panose="03070402050302030203" pitchFamily="66" charset="0"/>
            </a:endParaRPr>
          </a:p>
        </p:txBody>
      </p:sp>
      <p:sp>
        <p:nvSpPr>
          <p:cNvPr id="5" name="Content Placeholder 4"/>
          <p:cNvSpPr>
            <a:spLocks noGrp="1"/>
          </p:cNvSpPr>
          <p:nvPr>
            <p:ph idx="1"/>
          </p:nvPr>
        </p:nvSpPr>
        <p:spPr>
          <a:xfrm>
            <a:off x="241889" y="2222286"/>
            <a:ext cx="11645311" cy="4518147"/>
          </a:xfrm>
        </p:spPr>
        <p:txBody>
          <a:bodyPr>
            <a:noAutofit/>
          </a:bodyPr>
          <a:lstStyle/>
          <a:p>
            <a:pPr marL="0" indent="0">
              <a:buNone/>
            </a:pPr>
            <a:r>
              <a:rPr lang="en-US" sz="1600" b="1" i="1" dirty="0" smtClean="0">
                <a:solidFill>
                  <a:schemeClr val="accent1">
                    <a:lumMod val="20000"/>
                    <a:lumOff val="80000"/>
                  </a:schemeClr>
                </a:solidFill>
                <a:latin typeface="Lucida Bright" panose="02040602050505020304" pitchFamily="18" charset="0"/>
              </a:rPr>
              <a:t>Key Components of Immediate Jeopardy </a:t>
            </a:r>
          </a:p>
          <a:p>
            <a:pPr marL="0" indent="0">
              <a:buNone/>
            </a:pPr>
            <a:endParaRPr lang="en-US" sz="1600" dirty="0" smtClean="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There are three </a:t>
            </a:r>
            <a:r>
              <a:rPr lang="en-US" sz="1600" dirty="0">
                <a:solidFill>
                  <a:schemeClr val="accent1">
                    <a:lumMod val="20000"/>
                    <a:lumOff val="80000"/>
                  </a:schemeClr>
                </a:solidFill>
                <a:latin typeface="Lucida Bright" panose="02040602050505020304" pitchFamily="18" charset="0"/>
              </a:rPr>
              <a:t>key components </a:t>
            </a:r>
            <a:r>
              <a:rPr lang="en-US" sz="1600" dirty="0" smtClean="0">
                <a:solidFill>
                  <a:schemeClr val="accent1">
                    <a:lumMod val="20000"/>
                    <a:lumOff val="80000"/>
                  </a:schemeClr>
                </a:solidFill>
                <a:latin typeface="Lucida Bright" panose="02040602050505020304" pitchFamily="18" charset="0"/>
              </a:rPr>
              <a:t>used </a:t>
            </a:r>
            <a:r>
              <a:rPr lang="en-US" sz="1600" dirty="0">
                <a:solidFill>
                  <a:schemeClr val="accent1">
                    <a:lumMod val="20000"/>
                    <a:lumOff val="80000"/>
                  </a:schemeClr>
                </a:solidFill>
                <a:latin typeface="Lucida Bright" panose="02040602050505020304" pitchFamily="18" charset="0"/>
              </a:rPr>
              <a:t>in determining the presence of IJ. These components include: </a:t>
            </a:r>
            <a:r>
              <a:rPr lang="en-US" sz="1600" dirty="0" smtClean="0">
                <a:solidFill>
                  <a:schemeClr val="accent1">
                    <a:lumMod val="20000"/>
                    <a:lumOff val="80000"/>
                  </a:schemeClr>
                </a:solidFill>
                <a:latin typeface="Lucida Bright" panose="02040602050505020304" pitchFamily="18" charset="0"/>
              </a:rPr>
              <a:t> </a:t>
            </a:r>
          </a:p>
          <a:p>
            <a:endParaRPr lang="en-US" sz="1600" dirty="0" smtClean="0">
              <a:solidFill>
                <a:schemeClr val="accent1">
                  <a:lumMod val="20000"/>
                  <a:lumOff val="80000"/>
                </a:schemeClr>
              </a:solidFill>
              <a:latin typeface="Lucida Bright" panose="02040602050505020304" pitchFamily="18" charset="0"/>
            </a:endParaRPr>
          </a:p>
          <a:p>
            <a:pPr lvl="1"/>
            <a:r>
              <a:rPr lang="en-US" dirty="0" smtClean="0">
                <a:solidFill>
                  <a:schemeClr val="accent1">
                    <a:lumMod val="20000"/>
                    <a:lumOff val="80000"/>
                  </a:schemeClr>
                </a:solidFill>
                <a:latin typeface="Lucida Bright" panose="02040602050505020304" pitchFamily="18" charset="0"/>
              </a:rPr>
              <a:t>Noncompliance</a:t>
            </a:r>
            <a:r>
              <a:rPr lang="en-US" dirty="0">
                <a:solidFill>
                  <a:schemeClr val="accent1">
                    <a:lumMod val="20000"/>
                    <a:lumOff val="80000"/>
                  </a:schemeClr>
                </a:solidFill>
                <a:latin typeface="Lucida Bright" panose="02040602050505020304" pitchFamily="18" charset="0"/>
              </a:rPr>
              <a:t>: An entity has failed to meet one or more federal health, safety, and/or quality regulations; AND </a:t>
            </a:r>
            <a:endParaRPr lang="en-US" dirty="0" smtClean="0">
              <a:solidFill>
                <a:schemeClr val="accent1">
                  <a:lumMod val="20000"/>
                  <a:lumOff val="80000"/>
                </a:schemeClr>
              </a:solidFill>
              <a:latin typeface="Lucida Bright" panose="02040602050505020304" pitchFamily="18" charset="0"/>
            </a:endParaRPr>
          </a:p>
          <a:p>
            <a:endParaRPr lang="en-US" sz="1600" dirty="0" smtClean="0">
              <a:solidFill>
                <a:schemeClr val="accent1">
                  <a:lumMod val="20000"/>
                  <a:lumOff val="80000"/>
                </a:schemeClr>
              </a:solidFill>
              <a:latin typeface="Lucida Bright" panose="02040602050505020304" pitchFamily="18" charset="0"/>
            </a:endParaRPr>
          </a:p>
          <a:p>
            <a:pPr lvl="1"/>
            <a:r>
              <a:rPr lang="en-US" dirty="0" smtClean="0">
                <a:solidFill>
                  <a:schemeClr val="accent1">
                    <a:lumMod val="20000"/>
                    <a:lumOff val="80000"/>
                  </a:schemeClr>
                </a:solidFill>
                <a:latin typeface="Lucida Bright" panose="02040602050505020304" pitchFamily="18" charset="0"/>
              </a:rPr>
              <a:t>Serious </a:t>
            </a:r>
            <a:r>
              <a:rPr lang="en-US" dirty="0">
                <a:solidFill>
                  <a:schemeClr val="accent1">
                    <a:lumMod val="20000"/>
                    <a:lumOff val="80000"/>
                  </a:schemeClr>
                </a:solidFill>
                <a:latin typeface="Lucida Bright" panose="02040602050505020304" pitchFamily="18" charset="0"/>
              </a:rPr>
              <a:t>Adverse Outcome or Likely Serious Adverse Outcome: As a result of the identified noncompliance, serious injury, serious harm, serious impairment or death has occurred, is occurring, or is likely to occur to one or more identified recipients at risk; AND </a:t>
            </a:r>
          </a:p>
          <a:p>
            <a:endParaRPr lang="en-US" sz="1600" dirty="0" smtClean="0">
              <a:solidFill>
                <a:schemeClr val="accent1">
                  <a:lumMod val="20000"/>
                  <a:lumOff val="80000"/>
                </a:schemeClr>
              </a:solidFill>
              <a:latin typeface="Lucida Bright" panose="02040602050505020304" pitchFamily="18" charset="0"/>
            </a:endParaRPr>
          </a:p>
          <a:p>
            <a:pPr lvl="1"/>
            <a:r>
              <a:rPr lang="en-US" dirty="0" smtClean="0">
                <a:solidFill>
                  <a:schemeClr val="accent1">
                    <a:lumMod val="20000"/>
                    <a:lumOff val="80000"/>
                  </a:schemeClr>
                </a:solidFill>
                <a:latin typeface="Lucida Bright" panose="02040602050505020304" pitchFamily="18" charset="0"/>
              </a:rPr>
              <a:t>Need </a:t>
            </a:r>
            <a:r>
              <a:rPr lang="en-US" dirty="0">
                <a:solidFill>
                  <a:schemeClr val="accent1">
                    <a:lumMod val="20000"/>
                    <a:lumOff val="80000"/>
                  </a:schemeClr>
                </a:solidFill>
                <a:latin typeface="Lucida Bright" panose="02040602050505020304" pitchFamily="18" charset="0"/>
              </a:rPr>
              <a:t>for Immediate Action: The noncompliance creates a need for immediate corrective action by the provider/supplier to prevent serious injury, serious harm, serious impairment or death from occurring or recurring.</a:t>
            </a:r>
          </a:p>
        </p:txBody>
      </p:sp>
      <p:pic>
        <p:nvPicPr>
          <p:cNvPr id="6" name="Picture 5" descr="Red signal light by qubodup - A red flashing signal ligh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62105">
            <a:off x="394062" y="409194"/>
            <a:ext cx="1504406" cy="1005886"/>
          </a:xfrm>
          <a:prstGeom prst="rect">
            <a:avLst/>
          </a:prstGeom>
        </p:spPr>
      </p:pic>
    </p:spTree>
    <p:extLst>
      <p:ext uri="{BB962C8B-B14F-4D97-AF65-F5344CB8AC3E}">
        <p14:creationId xmlns:p14="http://schemas.microsoft.com/office/powerpoint/2010/main" val="4126469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015853"/>
          </a:xfrm>
        </p:spPr>
        <p:txBody>
          <a:bodyPr/>
          <a:lstStyle/>
          <a:p>
            <a:pPr algn="ctr"/>
            <a:r>
              <a:rPr lang="en-US" sz="5400" b="1" i="1" dirty="0" smtClean="0">
                <a:solidFill>
                  <a:schemeClr val="bg1"/>
                </a:solidFill>
                <a:latin typeface="Bradley Hand ITC" panose="03070402050302030203" pitchFamily="66" charset="0"/>
              </a:rPr>
              <a:t/>
            </a:r>
            <a:br>
              <a:rPr lang="en-US" sz="5400" b="1" i="1" dirty="0" smtClean="0">
                <a:solidFill>
                  <a:schemeClr val="bg1"/>
                </a:solidFill>
                <a:latin typeface="Bradley Hand ITC" panose="03070402050302030203" pitchFamily="66" charset="0"/>
              </a:rPr>
            </a:br>
            <a:r>
              <a:rPr lang="en-US" sz="5400" b="1" i="1" dirty="0" smtClean="0">
                <a:solidFill>
                  <a:schemeClr val="bg1"/>
                </a:solidFill>
                <a:latin typeface="Bradley Hand ITC" panose="03070402050302030203" pitchFamily="66" charset="0"/>
              </a:rPr>
              <a:t>IMMEDIATE JEOPARDY </a:t>
            </a:r>
            <a:endParaRPr lang="en-US" sz="5400" b="1" i="1" dirty="0">
              <a:solidFill>
                <a:schemeClr val="bg1"/>
              </a:solidFill>
              <a:latin typeface="Bradley Hand ITC" panose="03070402050302030203" pitchFamily="66" charset="0"/>
            </a:endParaRPr>
          </a:p>
        </p:txBody>
      </p:sp>
      <p:sp>
        <p:nvSpPr>
          <p:cNvPr id="5" name="Content Placeholder 4"/>
          <p:cNvSpPr>
            <a:spLocks noGrp="1"/>
          </p:cNvSpPr>
          <p:nvPr>
            <p:ph idx="1"/>
          </p:nvPr>
        </p:nvSpPr>
        <p:spPr>
          <a:xfrm>
            <a:off x="241889" y="1907179"/>
            <a:ext cx="11645311" cy="4711336"/>
          </a:xfrm>
        </p:spPr>
        <p:txBody>
          <a:bodyPr>
            <a:noAutofit/>
          </a:bodyPr>
          <a:lstStyle/>
          <a:p>
            <a:pPr marL="0" indent="0">
              <a:buNone/>
            </a:pPr>
            <a:r>
              <a:rPr lang="en-US" sz="1600" b="1" i="1" dirty="0" smtClean="0">
                <a:solidFill>
                  <a:schemeClr val="accent1">
                    <a:lumMod val="20000"/>
                    <a:lumOff val="80000"/>
                  </a:schemeClr>
                </a:solidFill>
                <a:latin typeface="Lucida Bright" panose="02040602050505020304" pitchFamily="18" charset="0"/>
              </a:rPr>
              <a:t>Removal Plan</a:t>
            </a:r>
          </a:p>
          <a:p>
            <a:pPr marL="0" indent="0">
              <a:buNone/>
            </a:pPr>
            <a:endParaRPr lang="en-US" sz="1600" b="1" i="1" dirty="0" smtClean="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A </a:t>
            </a:r>
            <a:r>
              <a:rPr lang="en-US" sz="1600" dirty="0">
                <a:solidFill>
                  <a:schemeClr val="accent1">
                    <a:lumMod val="20000"/>
                    <a:lumOff val="80000"/>
                  </a:schemeClr>
                </a:solidFill>
                <a:latin typeface="Lucida Bright" panose="02040602050505020304" pitchFamily="18" charset="0"/>
              </a:rPr>
              <a:t>removal plan documents the immediate action an entity will take to prevent serious harm from occurring or recurring. The removal plan identifies all actions the entity will take to immediately address the noncompliance that has resulted in or made serious injury, serious harm, serious impairment, or death likely by detailing how the entity will keep recipients safe and free from serious harm or death caused by the noncompliance.  </a:t>
            </a:r>
          </a:p>
          <a:p>
            <a:endParaRPr lang="en-US" sz="1600" dirty="0" smtClean="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A </a:t>
            </a:r>
            <a:r>
              <a:rPr lang="en-US" sz="1600" dirty="0">
                <a:solidFill>
                  <a:schemeClr val="accent1">
                    <a:lumMod val="20000"/>
                    <a:lumOff val="80000"/>
                  </a:schemeClr>
                </a:solidFill>
                <a:latin typeface="Lucida Bright" panose="02040602050505020304" pitchFamily="18" charset="0"/>
              </a:rPr>
              <a:t>removal plan will be required and must be provided to the </a:t>
            </a:r>
            <a:r>
              <a:rPr lang="en-US" sz="1600" dirty="0" smtClean="0">
                <a:solidFill>
                  <a:schemeClr val="accent1">
                    <a:lumMod val="20000"/>
                    <a:lumOff val="80000"/>
                  </a:schemeClr>
                </a:solidFill>
                <a:latin typeface="Lucida Bright" panose="02040602050505020304" pitchFamily="18" charset="0"/>
              </a:rPr>
              <a:t>State Agency </a:t>
            </a:r>
            <a:r>
              <a:rPr lang="en-US" sz="1600" dirty="0">
                <a:solidFill>
                  <a:schemeClr val="accent1">
                    <a:lumMod val="20000"/>
                    <a:lumOff val="80000"/>
                  </a:schemeClr>
                </a:solidFill>
                <a:latin typeface="Lucida Bright" panose="02040602050505020304" pitchFamily="18" charset="0"/>
              </a:rPr>
              <a:t>as soon as the entity has identified the steps it will take to ensure that no recipients are suffering or </a:t>
            </a:r>
            <a:r>
              <a:rPr lang="en-US" sz="1600" i="1" u="sng" dirty="0">
                <a:solidFill>
                  <a:schemeClr val="accent1">
                    <a:lumMod val="20000"/>
                    <a:lumOff val="80000"/>
                  </a:schemeClr>
                </a:solidFill>
                <a:latin typeface="Lucida Bright" panose="02040602050505020304" pitchFamily="18" charset="0"/>
              </a:rPr>
              <a:t>are likely</a:t>
            </a:r>
            <a:r>
              <a:rPr lang="en-US" sz="1600" i="1" dirty="0">
                <a:solidFill>
                  <a:schemeClr val="accent1">
                    <a:lumMod val="20000"/>
                    <a:lumOff val="80000"/>
                  </a:schemeClr>
                </a:solidFill>
                <a:latin typeface="Lucida Bright" panose="02040602050505020304" pitchFamily="18" charset="0"/>
              </a:rPr>
              <a:t> </a:t>
            </a:r>
            <a:r>
              <a:rPr lang="en-US" sz="1600" dirty="0">
                <a:solidFill>
                  <a:schemeClr val="accent1">
                    <a:lumMod val="20000"/>
                    <a:lumOff val="80000"/>
                  </a:schemeClr>
                </a:solidFill>
                <a:latin typeface="Lucida Bright" panose="02040602050505020304" pitchFamily="18" charset="0"/>
              </a:rPr>
              <a:t>to suffer serious injury, serious harm, serious impairment or death as a result of the entity’s noncompliance. </a:t>
            </a:r>
            <a:r>
              <a:rPr lang="en-US" sz="1600" dirty="0" smtClean="0">
                <a:solidFill>
                  <a:schemeClr val="accent1">
                    <a:lumMod val="20000"/>
                    <a:lumOff val="80000"/>
                  </a:schemeClr>
                </a:solidFill>
                <a:latin typeface="Lucida Bright" panose="02040602050505020304" pitchFamily="18" charset="0"/>
              </a:rPr>
              <a:t> The </a:t>
            </a:r>
            <a:r>
              <a:rPr lang="en-US" sz="1600" dirty="0">
                <a:solidFill>
                  <a:schemeClr val="accent1">
                    <a:lumMod val="20000"/>
                    <a:lumOff val="80000"/>
                  </a:schemeClr>
                </a:solidFill>
                <a:latin typeface="Lucida Bright" panose="02040602050505020304" pitchFamily="18" charset="0"/>
              </a:rPr>
              <a:t>removal plan must include a date by which the entity asserts the likelihood for serious harm to any recipient no longer exists. </a:t>
            </a:r>
          </a:p>
          <a:p>
            <a:endParaRPr lang="en-US" sz="1600" dirty="0" smtClean="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Unlike </a:t>
            </a:r>
            <a:r>
              <a:rPr lang="en-US" sz="1600" dirty="0">
                <a:solidFill>
                  <a:schemeClr val="accent1">
                    <a:lumMod val="20000"/>
                    <a:lumOff val="80000"/>
                  </a:schemeClr>
                </a:solidFill>
                <a:latin typeface="Lucida Bright" panose="02040602050505020304" pitchFamily="18" charset="0"/>
              </a:rPr>
              <a:t>a plan of correction, it is not necessary that the removal plan completely correct all noncompliance associated with the IJ, but rather it must ensure serious harm will not occur or recur. </a:t>
            </a:r>
            <a:r>
              <a:rPr lang="en-US" sz="1600" dirty="0" smtClean="0">
                <a:solidFill>
                  <a:schemeClr val="accent1">
                    <a:lumMod val="20000"/>
                    <a:lumOff val="80000"/>
                  </a:schemeClr>
                </a:solidFill>
                <a:latin typeface="Lucida Bright" panose="02040602050505020304" pitchFamily="18" charset="0"/>
              </a:rPr>
              <a:t> </a:t>
            </a:r>
          </a:p>
        </p:txBody>
      </p:sp>
      <p:pic>
        <p:nvPicPr>
          <p:cNvPr id="6" name="Picture 5" descr="Red signal light by qubodup - A red flashing signal ligh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62105">
            <a:off x="394062" y="409194"/>
            <a:ext cx="1504406" cy="1005886"/>
          </a:xfrm>
          <a:prstGeom prst="rect">
            <a:avLst/>
          </a:prstGeom>
        </p:spPr>
      </p:pic>
    </p:spTree>
    <p:extLst>
      <p:ext uri="{BB962C8B-B14F-4D97-AF65-F5344CB8AC3E}">
        <p14:creationId xmlns:p14="http://schemas.microsoft.com/office/powerpoint/2010/main" val="3341897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719762"/>
          </a:xfrm>
        </p:spPr>
        <p:txBody>
          <a:bodyPr/>
          <a:lstStyle/>
          <a:p>
            <a:pPr algn="ctr"/>
            <a:r>
              <a:rPr lang="en-US" sz="5400" b="1" i="1" dirty="0" smtClean="0">
                <a:solidFill>
                  <a:schemeClr val="bg1"/>
                </a:solidFill>
                <a:latin typeface="Bradley Hand ITC" panose="03070402050302030203" pitchFamily="66" charset="0"/>
              </a:rPr>
              <a:t>PLANS OF </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287383" y="2222287"/>
            <a:ext cx="11643359" cy="3088622"/>
          </a:xfrm>
        </p:spPr>
        <p:txBody>
          <a:bodyPr>
            <a:normAutofit/>
          </a:bodyPr>
          <a:lstStyle/>
          <a:p>
            <a:r>
              <a:rPr lang="en-US" sz="1600" dirty="0">
                <a:solidFill>
                  <a:schemeClr val="accent1">
                    <a:lumMod val="20000"/>
                    <a:lumOff val="80000"/>
                  </a:schemeClr>
                </a:solidFill>
                <a:latin typeface="Lucida Bright" panose="02040602050505020304" pitchFamily="18" charset="0"/>
              </a:rPr>
              <a:t>The Plan of Correction (</a:t>
            </a:r>
            <a:r>
              <a:rPr lang="en-US" sz="1600" dirty="0" err="1">
                <a:solidFill>
                  <a:schemeClr val="accent1">
                    <a:lumMod val="20000"/>
                    <a:lumOff val="80000"/>
                  </a:schemeClr>
                </a:solidFill>
                <a:latin typeface="Lucida Bright" panose="02040602050505020304" pitchFamily="18" charset="0"/>
              </a:rPr>
              <a:t>PoC</a:t>
            </a:r>
            <a:r>
              <a:rPr lang="en-US" sz="1600" dirty="0">
                <a:solidFill>
                  <a:schemeClr val="accent1">
                    <a:lumMod val="20000"/>
                    <a:lumOff val="80000"/>
                  </a:schemeClr>
                </a:solidFill>
                <a:latin typeface="Lucida Bright" panose="02040602050505020304" pitchFamily="18" charset="0"/>
              </a:rPr>
              <a:t>) for the deficiencies </a:t>
            </a:r>
            <a:r>
              <a:rPr lang="en-US" sz="1600" dirty="0" smtClean="0">
                <a:solidFill>
                  <a:schemeClr val="accent1">
                    <a:lumMod val="20000"/>
                    <a:lumOff val="80000"/>
                  </a:schemeClr>
                </a:solidFill>
                <a:latin typeface="Lucida Bright" panose="02040602050505020304" pitchFamily="18" charset="0"/>
              </a:rPr>
              <a:t>cited must </a:t>
            </a:r>
            <a:r>
              <a:rPr lang="en-US" sz="1600" dirty="0">
                <a:solidFill>
                  <a:schemeClr val="accent1">
                    <a:lumMod val="20000"/>
                    <a:lumOff val="80000"/>
                  </a:schemeClr>
                </a:solidFill>
                <a:latin typeface="Lucida Bright" panose="02040602050505020304" pitchFamily="18" charset="0"/>
              </a:rPr>
              <a:t>be submitted within </a:t>
            </a:r>
            <a:r>
              <a:rPr lang="en-US" sz="1600" dirty="0" smtClean="0">
                <a:solidFill>
                  <a:schemeClr val="accent1">
                    <a:lumMod val="20000"/>
                    <a:lumOff val="80000"/>
                  </a:schemeClr>
                </a:solidFill>
                <a:latin typeface="Lucida Bright" panose="02040602050505020304" pitchFamily="18" charset="0"/>
              </a:rPr>
              <a:t>ten (10) </a:t>
            </a:r>
            <a:r>
              <a:rPr lang="en-US" sz="1600" dirty="0">
                <a:solidFill>
                  <a:schemeClr val="accent1">
                    <a:lumMod val="20000"/>
                    <a:lumOff val="80000"/>
                  </a:schemeClr>
                </a:solidFill>
                <a:latin typeface="Lucida Bright" panose="02040602050505020304" pitchFamily="18" charset="0"/>
              </a:rPr>
              <a:t>calendar days after receipt of the email with the attached Statement of Deficiencies (FORM CMS-2567 and/or STATE FORM</a:t>
            </a:r>
            <a:r>
              <a:rPr lang="en-US" sz="1600" dirty="0" smtClean="0">
                <a:solidFill>
                  <a:schemeClr val="accent1">
                    <a:lumMod val="20000"/>
                    <a:lumOff val="80000"/>
                  </a:schemeClr>
                </a:solidFill>
                <a:latin typeface="Lucida Bright" panose="02040602050505020304" pitchFamily="18" charset="0"/>
              </a:rPr>
              <a:t>).</a:t>
            </a:r>
          </a:p>
          <a:p>
            <a:pPr marL="0" indent="0">
              <a:buNone/>
            </a:pPr>
            <a:endParaRPr lang="en-US" sz="1600" dirty="0" smtClean="0">
              <a:solidFill>
                <a:schemeClr val="accent1">
                  <a:lumMod val="20000"/>
                  <a:lumOff val="80000"/>
                </a:schemeClr>
              </a:solidFill>
              <a:latin typeface="Lucida Bright" panose="02040602050505020304" pitchFamily="18" charset="0"/>
            </a:endParaRPr>
          </a:p>
          <a:p>
            <a:r>
              <a:rPr lang="en-US" sz="1600" dirty="0">
                <a:solidFill>
                  <a:schemeClr val="accent1">
                    <a:lumMod val="20000"/>
                    <a:lumOff val="80000"/>
                  </a:schemeClr>
                </a:solidFill>
                <a:latin typeface="Lucida Bright" panose="02040602050505020304" pitchFamily="18" charset="0"/>
              </a:rPr>
              <a:t>The Statement of Deficiencies (FORM CMS-2567 and/or STATE FORM) form must be SIGNED by the administrator or other authorized official as indicated (including position and title) and DATED on the first page.</a:t>
            </a:r>
          </a:p>
          <a:p>
            <a:endParaRPr lang="en-US" sz="1600" dirty="0" smtClean="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The </a:t>
            </a:r>
            <a:r>
              <a:rPr lang="en-US" sz="1600" dirty="0" err="1">
                <a:solidFill>
                  <a:schemeClr val="accent1">
                    <a:lumMod val="20000"/>
                    <a:lumOff val="80000"/>
                  </a:schemeClr>
                </a:solidFill>
                <a:latin typeface="Lucida Bright" panose="02040602050505020304" pitchFamily="18" charset="0"/>
              </a:rPr>
              <a:t>PoC</a:t>
            </a:r>
            <a:r>
              <a:rPr lang="en-US" sz="1600" dirty="0">
                <a:solidFill>
                  <a:schemeClr val="accent1">
                    <a:lumMod val="20000"/>
                    <a:lumOff val="80000"/>
                  </a:schemeClr>
                </a:solidFill>
                <a:latin typeface="Lucida Bright" panose="02040602050505020304" pitchFamily="18" charset="0"/>
              </a:rPr>
              <a:t> may be documented on the right side of the Statement of Deficiencies (or) submitted as a separate document attachment. </a:t>
            </a:r>
            <a:r>
              <a:rPr lang="en-US" sz="1600" dirty="0" smtClean="0">
                <a:solidFill>
                  <a:schemeClr val="accent1">
                    <a:lumMod val="20000"/>
                    <a:lumOff val="80000"/>
                  </a:schemeClr>
                </a:solidFill>
                <a:latin typeface="Lucida Bright" panose="02040602050505020304" pitchFamily="18" charset="0"/>
              </a:rPr>
              <a:t> Include </a:t>
            </a:r>
            <a:r>
              <a:rPr lang="en-US" sz="1600" dirty="0">
                <a:solidFill>
                  <a:schemeClr val="accent1">
                    <a:lumMod val="20000"/>
                    <a:lumOff val="80000"/>
                  </a:schemeClr>
                </a:solidFill>
                <a:latin typeface="Lucida Bright" panose="02040602050505020304" pitchFamily="18" charset="0"/>
              </a:rPr>
              <a:t>a projected date of correction. </a:t>
            </a:r>
            <a:r>
              <a:rPr lang="en-US" sz="1600" dirty="0" smtClean="0">
                <a:solidFill>
                  <a:schemeClr val="accent1">
                    <a:lumMod val="20000"/>
                    <a:lumOff val="80000"/>
                  </a:schemeClr>
                </a:solidFill>
                <a:latin typeface="Lucida Bright" panose="02040602050505020304" pitchFamily="18" charset="0"/>
              </a:rPr>
              <a:t> An </a:t>
            </a:r>
            <a:r>
              <a:rPr lang="en-US" sz="1600" dirty="0">
                <a:solidFill>
                  <a:schemeClr val="accent1">
                    <a:lumMod val="20000"/>
                    <a:lumOff val="80000"/>
                  </a:schemeClr>
                </a:solidFill>
                <a:latin typeface="Lucida Bright" panose="02040602050505020304" pitchFamily="18" charset="0"/>
              </a:rPr>
              <a:t>explicit date must be shown</a:t>
            </a:r>
            <a:r>
              <a:rPr lang="en-US" sz="1600" dirty="0" smtClean="0">
                <a:solidFill>
                  <a:schemeClr val="accent1">
                    <a:lumMod val="20000"/>
                    <a:lumOff val="80000"/>
                  </a:schemeClr>
                </a:solidFill>
                <a:latin typeface="Lucida Bright" panose="02040602050505020304" pitchFamily="18" charset="0"/>
              </a:rPr>
              <a:t>.  </a:t>
            </a:r>
            <a:r>
              <a:rPr lang="en-US" sz="1600" dirty="0">
                <a:solidFill>
                  <a:schemeClr val="accent1">
                    <a:lumMod val="20000"/>
                    <a:lumOff val="80000"/>
                  </a:schemeClr>
                </a:solidFill>
                <a:latin typeface="Lucida Bright" panose="02040602050505020304" pitchFamily="18" charset="0"/>
              </a:rPr>
              <a:t>This date may not exceed </a:t>
            </a:r>
            <a:r>
              <a:rPr lang="en-US" sz="1600" dirty="0" smtClean="0">
                <a:solidFill>
                  <a:schemeClr val="accent1">
                    <a:lumMod val="20000"/>
                    <a:lumOff val="80000"/>
                  </a:schemeClr>
                </a:solidFill>
                <a:latin typeface="Lucida Bright" panose="02040602050505020304" pitchFamily="18" charset="0"/>
              </a:rPr>
              <a:t>sixty (60) </a:t>
            </a:r>
            <a:r>
              <a:rPr lang="en-US" sz="1600" dirty="0">
                <a:solidFill>
                  <a:schemeClr val="accent1">
                    <a:lumMod val="20000"/>
                    <a:lumOff val="80000"/>
                  </a:schemeClr>
                </a:solidFill>
                <a:latin typeface="Lucida Bright" panose="02040602050505020304" pitchFamily="18" charset="0"/>
              </a:rPr>
              <a:t>days from the exit date of the survey.</a:t>
            </a:r>
          </a:p>
        </p:txBody>
      </p:sp>
      <p:pic>
        <p:nvPicPr>
          <p:cNvPr id="4" name="Picture 3" descr="CORRECTION: A mouse model of osteonecrotic femoral head induced b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7372" y="930945"/>
            <a:ext cx="2252477" cy="920498"/>
          </a:xfrm>
          <a:prstGeom prst="rect">
            <a:avLst/>
          </a:prstGeom>
        </p:spPr>
      </p:pic>
    </p:spTree>
    <p:extLst>
      <p:ext uri="{BB962C8B-B14F-4D97-AF65-F5344CB8AC3E}">
        <p14:creationId xmlns:p14="http://schemas.microsoft.com/office/powerpoint/2010/main" val="4183274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719762"/>
          </a:xfrm>
        </p:spPr>
        <p:txBody>
          <a:bodyPr/>
          <a:lstStyle/>
          <a:p>
            <a:pPr algn="ctr"/>
            <a:r>
              <a:rPr lang="en-US" sz="5400" b="1" i="1" dirty="0" smtClean="0">
                <a:solidFill>
                  <a:schemeClr val="bg1"/>
                </a:solidFill>
                <a:latin typeface="Bradley Hand ITC" panose="03070402050302030203" pitchFamily="66" charset="0"/>
              </a:rPr>
              <a:t>PLANS OF </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191590" y="2011680"/>
            <a:ext cx="11660776" cy="4693920"/>
          </a:xfrm>
        </p:spPr>
        <p:txBody>
          <a:bodyPr>
            <a:normAutofit/>
          </a:bodyPr>
          <a:lstStyle/>
          <a:p>
            <a:pPr marL="0" indent="0">
              <a:buNone/>
            </a:pPr>
            <a:r>
              <a:rPr lang="en-US" sz="1600" dirty="0">
                <a:solidFill>
                  <a:schemeClr val="accent1">
                    <a:lumMod val="20000"/>
                    <a:lumOff val="80000"/>
                  </a:schemeClr>
                </a:solidFill>
                <a:latin typeface="Lucida Bright" panose="02040602050505020304" pitchFamily="18" charset="0"/>
              </a:rPr>
              <a:t>REQUIRED COMPONENTS FOR A PLAN OF CORRECTION</a:t>
            </a:r>
          </a:p>
          <a:p>
            <a:r>
              <a:rPr lang="en-US" sz="1600" dirty="0" smtClean="0">
                <a:solidFill>
                  <a:schemeClr val="accent1">
                    <a:lumMod val="20000"/>
                    <a:lumOff val="80000"/>
                  </a:schemeClr>
                </a:solidFill>
                <a:latin typeface="Lucida Bright" panose="02040602050505020304" pitchFamily="18" charset="0"/>
              </a:rPr>
              <a:t>An </a:t>
            </a:r>
            <a:r>
              <a:rPr lang="en-US" sz="1600" dirty="0">
                <a:solidFill>
                  <a:schemeClr val="accent1">
                    <a:lumMod val="20000"/>
                    <a:lumOff val="80000"/>
                  </a:schemeClr>
                </a:solidFill>
                <a:latin typeface="Lucida Bright" panose="02040602050505020304" pitchFamily="18" charset="0"/>
              </a:rPr>
              <a:t>acceptable plan of correction MUST contain the following FIVE components:</a:t>
            </a:r>
          </a:p>
          <a:p>
            <a:pPr lvl="1"/>
            <a:r>
              <a:rPr lang="en-US" dirty="0" smtClean="0">
                <a:solidFill>
                  <a:schemeClr val="accent1">
                    <a:lumMod val="20000"/>
                    <a:lumOff val="80000"/>
                  </a:schemeClr>
                </a:solidFill>
                <a:latin typeface="Lucida Bright" panose="02040602050505020304" pitchFamily="18" charset="0"/>
              </a:rPr>
              <a:t>Address </a:t>
            </a:r>
            <a:r>
              <a:rPr lang="en-US" dirty="0">
                <a:solidFill>
                  <a:schemeClr val="accent1">
                    <a:lumMod val="20000"/>
                    <a:lumOff val="80000"/>
                  </a:schemeClr>
                </a:solidFill>
                <a:latin typeface="Lucida Bright" panose="02040602050505020304" pitchFamily="18" charset="0"/>
              </a:rPr>
              <a:t>how corrective actions were accomplished for those residents/clients/patients found to have been affected by the deficient practice.</a:t>
            </a:r>
          </a:p>
          <a:p>
            <a:pPr lvl="1"/>
            <a:r>
              <a:rPr lang="en-US" dirty="0" smtClean="0">
                <a:solidFill>
                  <a:schemeClr val="accent1">
                    <a:lumMod val="20000"/>
                    <a:lumOff val="80000"/>
                  </a:schemeClr>
                </a:solidFill>
                <a:latin typeface="Lucida Bright" panose="02040602050505020304" pitchFamily="18" charset="0"/>
              </a:rPr>
              <a:t>Describe </a:t>
            </a:r>
            <a:r>
              <a:rPr lang="en-US" dirty="0">
                <a:solidFill>
                  <a:schemeClr val="accent1">
                    <a:lumMod val="20000"/>
                    <a:lumOff val="80000"/>
                  </a:schemeClr>
                </a:solidFill>
                <a:latin typeface="Lucida Bright" panose="02040602050505020304" pitchFamily="18" charset="0"/>
              </a:rPr>
              <a:t>how other residents/clients/patients that have the potential to be affected by the deficient practice will be identified; and what will be done for them.</a:t>
            </a:r>
          </a:p>
          <a:p>
            <a:pPr lvl="1"/>
            <a:r>
              <a:rPr lang="en-US" dirty="0" smtClean="0">
                <a:solidFill>
                  <a:schemeClr val="accent1">
                    <a:lumMod val="20000"/>
                    <a:lumOff val="80000"/>
                  </a:schemeClr>
                </a:solidFill>
                <a:latin typeface="Lucida Bright" panose="02040602050505020304" pitchFamily="18" charset="0"/>
              </a:rPr>
              <a:t>The </a:t>
            </a:r>
            <a:r>
              <a:rPr lang="en-US" dirty="0">
                <a:solidFill>
                  <a:schemeClr val="accent1">
                    <a:lumMod val="20000"/>
                    <a:lumOff val="80000"/>
                  </a:schemeClr>
                </a:solidFill>
                <a:latin typeface="Lucida Bright" panose="02040602050505020304" pitchFamily="18" charset="0"/>
              </a:rPr>
              <a:t>measures that will be put in place or the system changes that will be made to ensure that the deficient practice will not recur.</a:t>
            </a:r>
          </a:p>
          <a:p>
            <a:pPr lvl="1"/>
            <a:r>
              <a:rPr lang="en-US" dirty="0" smtClean="0">
                <a:solidFill>
                  <a:schemeClr val="accent1">
                    <a:lumMod val="20000"/>
                    <a:lumOff val="80000"/>
                  </a:schemeClr>
                </a:solidFill>
                <a:latin typeface="Lucida Bright" panose="02040602050505020304" pitchFamily="18" charset="0"/>
              </a:rPr>
              <a:t>Indicate </a:t>
            </a:r>
            <a:r>
              <a:rPr lang="en-US" dirty="0">
                <a:solidFill>
                  <a:schemeClr val="accent1">
                    <a:lumMod val="20000"/>
                    <a:lumOff val="80000"/>
                  </a:schemeClr>
                </a:solidFill>
                <a:latin typeface="Lucida Bright" panose="02040602050505020304" pitchFamily="18" charset="0"/>
              </a:rPr>
              <a:t>how the facility plans to monitor its performance to make sure that solutions are sustained. The facility must develop a plan for ensuring that correction is achieved and sustained. Indicate how the corrective measures will be monitored. What quality assurance program will be put into place? Monitoring must include who (what discipline), how (chart audits, direct observations, specific procedures), how often (daily, weekly, twice a month), and what will be done if problems are discovered.</a:t>
            </a:r>
          </a:p>
          <a:p>
            <a:pPr lvl="1"/>
            <a:r>
              <a:rPr lang="en-US" dirty="0" smtClean="0">
                <a:solidFill>
                  <a:schemeClr val="accent1">
                    <a:lumMod val="20000"/>
                    <a:lumOff val="80000"/>
                  </a:schemeClr>
                </a:solidFill>
                <a:latin typeface="Lucida Bright" panose="02040602050505020304" pitchFamily="18" charset="0"/>
              </a:rPr>
              <a:t>Include </a:t>
            </a:r>
            <a:r>
              <a:rPr lang="en-US" dirty="0">
                <a:solidFill>
                  <a:schemeClr val="accent1">
                    <a:lumMod val="20000"/>
                    <a:lumOff val="80000"/>
                  </a:schemeClr>
                </a:solidFill>
                <a:latin typeface="Lucida Bright" panose="02040602050505020304" pitchFamily="18" charset="0"/>
              </a:rPr>
              <a:t>dates when corrective action will be completed.</a:t>
            </a:r>
          </a:p>
        </p:txBody>
      </p:sp>
      <p:pic>
        <p:nvPicPr>
          <p:cNvPr id="5" name="Picture 4" descr="CORRECTION: A mouse model of osteonecrotic femoral head induced b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7372" y="930945"/>
            <a:ext cx="2252477" cy="920498"/>
          </a:xfrm>
          <a:prstGeom prst="rect">
            <a:avLst/>
          </a:prstGeom>
        </p:spPr>
      </p:pic>
    </p:spTree>
    <p:extLst>
      <p:ext uri="{BB962C8B-B14F-4D97-AF65-F5344CB8AC3E}">
        <p14:creationId xmlns:p14="http://schemas.microsoft.com/office/powerpoint/2010/main" val="3165699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477406"/>
          </a:xfrm>
        </p:spPr>
        <p:txBody>
          <a:bodyPr/>
          <a:lstStyle/>
          <a:p>
            <a:pPr algn="ctr"/>
            <a:r>
              <a:rPr lang="en-US" sz="5400" b="1" i="1" dirty="0" smtClean="0">
                <a:solidFill>
                  <a:schemeClr val="bg1"/>
                </a:solidFill>
                <a:latin typeface="Bradley Hand ITC" panose="03070402050302030203" pitchFamily="66" charset="0"/>
              </a:rPr>
              <a:t>TOP CITED DEFICIENCIES </a:t>
            </a:r>
            <a:br>
              <a:rPr lang="en-US" sz="5400" b="1" i="1" dirty="0" smtClean="0">
                <a:solidFill>
                  <a:schemeClr val="bg1"/>
                </a:solidFill>
                <a:latin typeface="Bradley Hand ITC" panose="03070402050302030203" pitchFamily="66" charset="0"/>
              </a:rPr>
            </a:br>
            <a:r>
              <a:rPr lang="en-US" sz="5400" b="1" i="1" dirty="0" smtClean="0">
                <a:solidFill>
                  <a:schemeClr val="bg1"/>
                </a:solidFill>
                <a:latin typeface="Bradley Hand ITC" panose="03070402050302030203" pitchFamily="66" charset="0"/>
              </a:rPr>
              <a:t>IN 2021-2022</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313509" y="2222288"/>
            <a:ext cx="10258697" cy="4178512"/>
          </a:xfrm>
        </p:spPr>
        <p:txBody>
          <a:bodyPr>
            <a:normAutofit/>
          </a:bodyPr>
          <a:lstStyle/>
          <a:p>
            <a:pPr marL="1371600" lvl="3" indent="0" algn="ctr">
              <a:buNone/>
            </a:pPr>
            <a:r>
              <a:rPr lang="en-US" sz="3200" dirty="0" smtClean="0">
                <a:solidFill>
                  <a:schemeClr val="accent1">
                    <a:lumMod val="20000"/>
                    <a:lumOff val="80000"/>
                  </a:schemeClr>
                </a:solidFill>
                <a:latin typeface="Lucida Bright" panose="02040602050505020304" pitchFamily="18" charset="0"/>
              </a:rPr>
              <a:t>Most commonly cited deficiencies from </a:t>
            </a:r>
            <a:r>
              <a:rPr lang="en-US" sz="3200" dirty="0" smtClean="0">
                <a:solidFill>
                  <a:schemeClr val="accent1">
                    <a:lumMod val="20000"/>
                    <a:lumOff val="80000"/>
                  </a:schemeClr>
                </a:solidFill>
                <a:latin typeface="Lucida Bright" panose="02040602050505020304" pitchFamily="18" charset="0"/>
              </a:rPr>
              <a:t>August </a:t>
            </a:r>
            <a:r>
              <a:rPr lang="en-US" sz="3200" dirty="0" smtClean="0">
                <a:solidFill>
                  <a:schemeClr val="accent1">
                    <a:lumMod val="20000"/>
                    <a:lumOff val="80000"/>
                  </a:schemeClr>
                </a:solidFill>
                <a:latin typeface="Lucida Bright" panose="02040602050505020304" pitchFamily="18" charset="0"/>
              </a:rPr>
              <a:t>1, 2021 through </a:t>
            </a:r>
            <a:r>
              <a:rPr lang="en-US" sz="3200" dirty="0" smtClean="0">
                <a:solidFill>
                  <a:schemeClr val="accent1">
                    <a:lumMod val="20000"/>
                    <a:lumOff val="80000"/>
                  </a:schemeClr>
                </a:solidFill>
                <a:latin typeface="Lucida Bright" panose="02040602050505020304" pitchFamily="18" charset="0"/>
              </a:rPr>
              <a:t>September 13</a:t>
            </a:r>
            <a:r>
              <a:rPr lang="en-US" sz="3200" dirty="0" smtClean="0">
                <a:solidFill>
                  <a:schemeClr val="accent1">
                    <a:lumMod val="20000"/>
                    <a:lumOff val="80000"/>
                  </a:schemeClr>
                </a:solidFill>
                <a:latin typeface="Lucida Bright" panose="02040602050505020304" pitchFamily="18" charset="0"/>
              </a:rPr>
              <a:t>, </a:t>
            </a:r>
            <a:r>
              <a:rPr lang="en-US" sz="3200" dirty="0" smtClean="0">
                <a:solidFill>
                  <a:schemeClr val="accent1">
                    <a:lumMod val="20000"/>
                    <a:lumOff val="80000"/>
                  </a:schemeClr>
                </a:solidFill>
                <a:latin typeface="Lucida Bright" panose="02040602050505020304" pitchFamily="18" charset="0"/>
              </a:rPr>
              <a:t>2022.  </a:t>
            </a:r>
            <a:endParaRPr lang="en-US" sz="3200" dirty="0">
              <a:solidFill>
                <a:schemeClr val="accent1">
                  <a:lumMod val="20000"/>
                  <a:lumOff val="80000"/>
                </a:schemeClr>
              </a:solidFill>
              <a:latin typeface="Lucida Bright" panose="02040602050505020304" pitchFamily="18" charset="0"/>
            </a:endParaRPr>
          </a:p>
        </p:txBody>
      </p:sp>
      <p:pic>
        <p:nvPicPr>
          <p:cNvPr id="4" name="Picture 3" descr="Free vector graphic: Clipboard, Icons, Rodentia Icons - Free Image 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0140">
            <a:off x="10624562" y="249025"/>
            <a:ext cx="1158135" cy="1663056"/>
          </a:xfrm>
          <a:prstGeom prst="rect">
            <a:avLst/>
          </a:prstGeom>
        </p:spPr>
      </p:pic>
    </p:spTree>
    <p:extLst>
      <p:ext uri="{BB962C8B-B14F-4D97-AF65-F5344CB8AC3E}">
        <p14:creationId xmlns:p14="http://schemas.microsoft.com/office/powerpoint/2010/main" val="2106492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477406"/>
          </a:xfrm>
        </p:spPr>
        <p:txBody>
          <a:bodyPr/>
          <a:lstStyle/>
          <a:p>
            <a:pPr algn="ctr"/>
            <a:r>
              <a:rPr lang="en-US" sz="5400" b="1" i="1" dirty="0" smtClean="0">
                <a:solidFill>
                  <a:schemeClr val="bg1"/>
                </a:solidFill>
                <a:latin typeface="Bradley Hand ITC" panose="03070402050302030203" pitchFamily="66" charset="0"/>
              </a:rPr>
              <a:t>TOP CITED DEFICIENCIES </a:t>
            </a:r>
            <a:br>
              <a:rPr lang="en-US" sz="5400" b="1" i="1" dirty="0" smtClean="0">
                <a:solidFill>
                  <a:schemeClr val="bg1"/>
                </a:solidFill>
                <a:latin typeface="Bradley Hand ITC" panose="03070402050302030203" pitchFamily="66" charset="0"/>
              </a:rPr>
            </a:br>
            <a:r>
              <a:rPr lang="en-US" sz="5400" b="1" i="1" dirty="0" smtClean="0">
                <a:solidFill>
                  <a:schemeClr val="bg1"/>
                </a:solidFill>
                <a:latin typeface="Bradley Hand ITC" panose="03070402050302030203" pitchFamily="66" charset="0"/>
              </a:rPr>
              <a:t>IN 2021-2022</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313509" y="2222288"/>
            <a:ext cx="11573691" cy="4178512"/>
          </a:xfrm>
        </p:spPr>
        <p:txBody>
          <a:bodyPr>
            <a:normAutofit lnSpcReduction="10000"/>
          </a:bodyPr>
          <a:lstStyle/>
          <a:p>
            <a:pPr marL="0" indent="0">
              <a:buNone/>
            </a:pPr>
            <a:r>
              <a:rPr lang="en-US" sz="1600" b="1" i="1" dirty="0" smtClean="0">
                <a:solidFill>
                  <a:schemeClr val="accent1">
                    <a:lumMod val="20000"/>
                    <a:lumOff val="80000"/>
                  </a:schemeClr>
                </a:solidFill>
                <a:latin typeface="Lucida Bright" panose="02040602050505020304" pitchFamily="18" charset="0"/>
              </a:rPr>
              <a:t>W104 – Governing Body </a:t>
            </a:r>
          </a:p>
          <a:p>
            <a:pPr lvl="1"/>
            <a:r>
              <a:rPr lang="en-US" dirty="0" smtClean="0">
                <a:solidFill>
                  <a:schemeClr val="accent1">
                    <a:lumMod val="20000"/>
                    <a:lumOff val="80000"/>
                  </a:schemeClr>
                </a:solidFill>
                <a:latin typeface="Lucida Bright" panose="02040602050505020304" pitchFamily="18" charset="0"/>
              </a:rPr>
              <a:t>§483.410(a)(1) The governing body must exercise general policy, budget, and operating direction over the facility.</a:t>
            </a:r>
          </a:p>
          <a:p>
            <a:pPr lvl="2"/>
            <a:r>
              <a:rPr lang="en-US" sz="1600" dirty="0">
                <a:solidFill>
                  <a:schemeClr val="accent1">
                    <a:lumMod val="20000"/>
                    <a:lumOff val="80000"/>
                  </a:schemeClr>
                </a:solidFill>
                <a:latin typeface="Lucida Bright" panose="02040602050505020304" pitchFamily="18" charset="0"/>
              </a:rPr>
              <a:t>Guidance §483.410(a)(1)</a:t>
            </a:r>
          </a:p>
          <a:p>
            <a:pPr lvl="3"/>
            <a:r>
              <a:rPr lang="en-US" sz="1600" dirty="0">
                <a:solidFill>
                  <a:schemeClr val="accent1">
                    <a:lumMod val="20000"/>
                    <a:lumOff val="80000"/>
                  </a:schemeClr>
                </a:solidFill>
                <a:latin typeface="Lucida Bright" panose="02040602050505020304" pitchFamily="18" charset="0"/>
              </a:rPr>
              <a:t>The governing body develops, monitors, and revises, as necessary, policies and operating directions which ensure the necessary staffing, training resources, equipment and environment to provide clients with active treatment and to provide for their health and safety.</a:t>
            </a:r>
          </a:p>
          <a:p>
            <a:pPr lvl="3"/>
            <a:r>
              <a:rPr lang="en-US" sz="1600" dirty="0">
                <a:solidFill>
                  <a:schemeClr val="accent1">
                    <a:lumMod val="20000"/>
                    <a:lumOff val="80000"/>
                  </a:schemeClr>
                </a:solidFill>
                <a:latin typeface="Lucida Bright" panose="02040602050505020304" pitchFamily="18" charset="0"/>
              </a:rPr>
              <a:t>Direction by the Governing Body includes areas such as health, safety, sanitation, maintenance and repair, and utilization and management of staff.</a:t>
            </a:r>
          </a:p>
          <a:p>
            <a:pPr lvl="3"/>
            <a:r>
              <a:rPr lang="en-US" sz="1600" dirty="0">
                <a:solidFill>
                  <a:schemeClr val="accent1">
                    <a:lumMod val="20000"/>
                    <a:lumOff val="80000"/>
                  </a:schemeClr>
                </a:solidFill>
                <a:latin typeface="Lucida Bright" panose="02040602050505020304" pitchFamily="18" charset="0"/>
              </a:rPr>
              <a:t>Condition level operational deficiencies may be associated with a failure by the Governing Body to exercise general direction of the facility.</a:t>
            </a:r>
          </a:p>
          <a:p>
            <a:pPr marL="457200" lvl="1" indent="0">
              <a:buNone/>
            </a:pPr>
            <a:endParaRPr lang="en-US" dirty="0" smtClean="0">
              <a:solidFill>
                <a:schemeClr val="accent1">
                  <a:lumMod val="20000"/>
                  <a:lumOff val="80000"/>
                </a:schemeClr>
              </a:solidFill>
              <a:latin typeface="Lucida Bright" panose="02040602050505020304" pitchFamily="18" charset="0"/>
            </a:endParaRPr>
          </a:p>
          <a:p>
            <a:pPr lvl="1"/>
            <a:r>
              <a:rPr lang="en-US" dirty="0" smtClean="0">
                <a:solidFill>
                  <a:schemeClr val="accent1">
                    <a:lumMod val="20000"/>
                    <a:lumOff val="80000"/>
                  </a:schemeClr>
                </a:solidFill>
                <a:latin typeface="Lucida Bright" panose="02040602050505020304" pitchFamily="18" charset="0"/>
              </a:rPr>
              <a:t>Usually cited related to the environmental issues found in an owned home.</a:t>
            </a:r>
          </a:p>
          <a:p>
            <a:pPr marL="1371600" lvl="3" indent="0">
              <a:buNone/>
            </a:pPr>
            <a:endParaRPr lang="en-US" sz="1600" dirty="0">
              <a:solidFill>
                <a:schemeClr val="accent1">
                  <a:lumMod val="20000"/>
                  <a:lumOff val="80000"/>
                </a:schemeClr>
              </a:solidFill>
              <a:latin typeface="Lucida Bright" panose="02040602050505020304" pitchFamily="18" charset="0"/>
            </a:endParaRPr>
          </a:p>
        </p:txBody>
      </p:sp>
      <p:pic>
        <p:nvPicPr>
          <p:cNvPr id="4" name="Picture 3" descr="Free vector graphic: Clipboard, Icons, Rodentia Icons - Free Image 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0140">
            <a:off x="10624562" y="249025"/>
            <a:ext cx="1158135" cy="1663056"/>
          </a:xfrm>
          <a:prstGeom prst="rect">
            <a:avLst/>
          </a:prstGeom>
        </p:spPr>
      </p:pic>
    </p:spTree>
    <p:extLst>
      <p:ext uri="{BB962C8B-B14F-4D97-AF65-F5344CB8AC3E}">
        <p14:creationId xmlns:p14="http://schemas.microsoft.com/office/powerpoint/2010/main" val="2487686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446003"/>
          </a:xfrm>
        </p:spPr>
        <p:txBody>
          <a:bodyPr/>
          <a:lstStyle/>
          <a:p>
            <a:pPr algn="ctr"/>
            <a:r>
              <a:rPr lang="en-US" sz="5400" i="1" dirty="0">
                <a:solidFill>
                  <a:prstClr val="black"/>
                </a:solidFill>
                <a:latin typeface="Bradley Hand ITC" panose="03070402050302030203" pitchFamily="66" charset="0"/>
              </a:rPr>
              <a:t>TOP CITED DEFICIENCIES </a:t>
            </a:r>
            <a:br>
              <a:rPr lang="en-US" sz="5400" i="1" dirty="0">
                <a:solidFill>
                  <a:prstClr val="black"/>
                </a:solidFill>
                <a:latin typeface="Bradley Hand ITC" panose="03070402050302030203" pitchFamily="66" charset="0"/>
              </a:rPr>
            </a:br>
            <a:r>
              <a:rPr lang="en-US" sz="5400" i="1" dirty="0" smtClean="0">
                <a:solidFill>
                  <a:prstClr val="black"/>
                </a:solidFill>
                <a:latin typeface="Bradley Hand ITC" panose="03070402050302030203" pitchFamily="66" charset="0"/>
              </a:rPr>
              <a:t>IN </a:t>
            </a:r>
            <a:r>
              <a:rPr lang="en-US" sz="5400" i="1" dirty="0">
                <a:solidFill>
                  <a:prstClr val="black"/>
                </a:solidFill>
                <a:latin typeface="Bradley Hand ITC" panose="03070402050302030203" pitchFamily="66" charset="0"/>
              </a:rPr>
              <a:t>2021-2022</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313509" y="2222287"/>
            <a:ext cx="11608525" cy="2811267"/>
          </a:xfrm>
        </p:spPr>
        <p:txBody>
          <a:bodyPr>
            <a:normAutofit lnSpcReduction="10000"/>
          </a:bodyPr>
          <a:lstStyle/>
          <a:p>
            <a:pPr marL="0" indent="0">
              <a:buNone/>
            </a:pPr>
            <a:r>
              <a:rPr lang="en-US" sz="1600" b="1" i="1" dirty="0">
                <a:solidFill>
                  <a:schemeClr val="accent1">
                    <a:lumMod val="20000"/>
                    <a:lumOff val="80000"/>
                  </a:schemeClr>
                </a:solidFill>
                <a:latin typeface="Lucida Bright" panose="02040602050505020304" pitchFamily="18" charset="0"/>
              </a:rPr>
              <a:t>W189 – Staff Training</a:t>
            </a:r>
          </a:p>
          <a:p>
            <a:pPr lvl="1"/>
            <a:r>
              <a:rPr lang="en-US" dirty="0">
                <a:solidFill>
                  <a:schemeClr val="accent1">
                    <a:lumMod val="20000"/>
                    <a:lumOff val="80000"/>
                  </a:schemeClr>
                </a:solidFill>
                <a:latin typeface="Lucida Bright" panose="02040602050505020304" pitchFamily="18" charset="0"/>
              </a:rPr>
              <a:t>§483.430(e)(1) The facility must provide each employee with initial and continuing training that enables the employee to perform his or her duties effectively, efficiently, and competently.</a:t>
            </a:r>
          </a:p>
          <a:p>
            <a:pPr lvl="2"/>
            <a:r>
              <a:rPr lang="en-US" sz="1600" dirty="0">
                <a:solidFill>
                  <a:schemeClr val="accent1">
                    <a:lumMod val="20000"/>
                    <a:lumOff val="80000"/>
                  </a:schemeClr>
                </a:solidFill>
                <a:latin typeface="Lucida Bright" panose="02040602050505020304" pitchFamily="18" charset="0"/>
              </a:rPr>
              <a:t>Guidance §483.430(e)(1)</a:t>
            </a:r>
          </a:p>
          <a:p>
            <a:pPr lvl="3"/>
            <a:r>
              <a:rPr lang="en-US" sz="1600" dirty="0">
                <a:solidFill>
                  <a:schemeClr val="accent1">
                    <a:lumMod val="20000"/>
                    <a:lumOff val="80000"/>
                  </a:schemeClr>
                </a:solidFill>
                <a:latin typeface="Lucida Bright" panose="02040602050505020304" pitchFamily="18" charset="0"/>
              </a:rPr>
              <a:t>Newly employed staff receive a supported orientation program (mentor or ongoing supervision) during their early employment. All staff receive continuing education on such issues as abuse and neglect, handling emergency situations, behavior management, and treating people with respect and dignity, etc.</a:t>
            </a:r>
          </a:p>
          <a:p>
            <a:pPr lvl="3"/>
            <a:r>
              <a:rPr lang="en-US" sz="1600" dirty="0">
                <a:solidFill>
                  <a:schemeClr val="accent1">
                    <a:lumMod val="20000"/>
                    <a:lumOff val="80000"/>
                  </a:schemeClr>
                </a:solidFill>
                <a:latin typeface="Lucida Bright" panose="02040602050505020304" pitchFamily="18" charset="0"/>
              </a:rPr>
              <a:t>The primary evidence of an effective staff training program is the observed competent interaction between staff and clients.</a:t>
            </a:r>
          </a:p>
        </p:txBody>
      </p:sp>
      <p:pic>
        <p:nvPicPr>
          <p:cNvPr id="6" name="Picture 5" descr="Free vector graphic: Clipboard, Icons, Rodentia Icons - Free Image 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0140">
            <a:off x="10624562" y="249025"/>
            <a:ext cx="1158135" cy="1663056"/>
          </a:xfrm>
          <a:prstGeom prst="rect">
            <a:avLst/>
          </a:prstGeom>
        </p:spPr>
      </p:pic>
    </p:spTree>
    <p:extLst>
      <p:ext uri="{BB962C8B-B14F-4D97-AF65-F5344CB8AC3E}">
        <p14:creationId xmlns:p14="http://schemas.microsoft.com/office/powerpoint/2010/main" val="3283840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477406"/>
          </a:xfrm>
        </p:spPr>
        <p:txBody>
          <a:bodyPr/>
          <a:lstStyle/>
          <a:p>
            <a:pPr algn="ctr"/>
            <a:r>
              <a:rPr lang="en-US" sz="5400" i="1" dirty="0">
                <a:solidFill>
                  <a:schemeClr val="bg1"/>
                </a:solidFill>
                <a:latin typeface="Bradley Hand ITC" panose="03070402050302030203" pitchFamily="66" charset="0"/>
              </a:rPr>
              <a:t>TOP CITED DEFICIENCIES </a:t>
            </a:r>
            <a:br>
              <a:rPr lang="en-US" sz="5400" i="1" dirty="0">
                <a:solidFill>
                  <a:schemeClr val="bg1"/>
                </a:solidFill>
                <a:latin typeface="Bradley Hand ITC" panose="03070402050302030203" pitchFamily="66" charset="0"/>
              </a:rPr>
            </a:br>
            <a:r>
              <a:rPr lang="en-US" sz="5400" i="1" dirty="0" smtClean="0">
                <a:solidFill>
                  <a:schemeClr val="bg1"/>
                </a:solidFill>
                <a:latin typeface="Bradley Hand ITC" panose="03070402050302030203" pitchFamily="66" charset="0"/>
              </a:rPr>
              <a:t>IN </a:t>
            </a:r>
            <a:r>
              <a:rPr lang="en-US" sz="5400" i="1" dirty="0">
                <a:solidFill>
                  <a:schemeClr val="bg1"/>
                </a:solidFill>
                <a:latin typeface="Bradley Hand ITC" panose="03070402050302030203" pitchFamily="66" charset="0"/>
              </a:rPr>
              <a:t>2021-2022</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261257" y="2222288"/>
            <a:ext cx="11538857" cy="1992661"/>
          </a:xfrm>
        </p:spPr>
        <p:txBody>
          <a:bodyPr>
            <a:normAutofit lnSpcReduction="10000"/>
          </a:bodyPr>
          <a:lstStyle/>
          <a:p>
            <a:pPr marL="0" indent="0">
              <a:buNone/>
            </a:pPr>
            <a:r>
              <a:rPr lang="en-US" sz="1600" b="1" i="1" dirty="0" smtClean="0">
                <a:solidFill>
                  <a:schemeClr val="accent1">
                    <a:lumMod val="20000"/>
                    <a:lumOff val="80000"/>
                  </a:schemeClr>
                </a:solidFill>
                <a:latin typeface="Lucida Bright" panose="02040602050505020304" pitchFamily="18" charset="0"/>
              </a:rPr>
              <a:t>W369 </a:t>
            </a:r>
            <a:r>
              <a:rPr lang="en-US" sz="1600" b="1" i="1" dirty="0">
                <a:solidFill>
                  <a:schemeClr val="accent1">
                    <a:lumMod val="20000"/>
                    <a:lumOff val="80000"/>
                  </a:schemeClr>
                </a:solidFill>
                <a:latin typeface="Lucida Bright" panose="02040602050505020304" pitchFamily="18" charset="0"/>
              </a:rPr>
              <a:t>– Drug Administration</a:t>
            </a:r>
          </a:p>
          <a:p>
            <a:pPr lvl="1"/>
            <a:r>
              <a:rPr lang="en-US" dirty="0">
                <a:solidFill>
                  <a:schemeClr val="accent1">
                    <a:lumMod val="20000"/>
                    <a:lumOff val="80000"/>
                  </a:schemeClr>
                </a:solidFill>
                <a:latin typeface="Lucida Bright" panose="02040602050505020304" pitchFamily="18" charset="0"/>
              </a:rPr>
              <a:t>§483.460(k)(2) All drugs, including those that are self-administered, are administered without error;</a:t>
            </a:r>
          </a:p>
          <a:p>
            <a:pPr lvl="2"/>
            <a:r>
              <a:rPr lang="en-US" sz="1600" dirty="0">
                <a:solidFill>
                  <a:schemeClr val="accent1">
                    <a:lumMod val="20000"/>
                    <a:lumOff val="80000"/>
                  </a:schemeClr>
                </a:solidFill>
                <a:latin typeface="Lucida Bright" panose="02040602050505020304" pitchFamily="18" charset="0"/>
              </a:rPr>
              <a:t>Guidance §483.460(k)(2)</a:t>
            </a:r>
          </a:p>
          <a:p>
            <a:pPr lvl="2"/>
            <a:r>
              <a:rPr lang="en-US" sz="1600" dirty="0">
                <a:solidFill>
                  <a:schemeClr val="accent1">
                    <a:lumMod val="20000"/>
                    <a:lumOff val="80000"/>
                  </a:schemeClr>
                </a:solidFill>
                <a:latin typeface="Lucida Bright" panose="02040602050505020304" pitchFamily="18" charset="0"/>
              </a:rPr>
              <a:t>A medication error is an observed discrepancy during the medication pass between what is ordered and what is administered.</a:t>
            </a:r>
          </a:p>
          <a:p>
            <a:pPr lvl="2"/>
            <a:r>
              <a:rPr lang="en-US" sz="1600" dirty="0">
                <a:solidFill>
                  <a:schemeClr val="accent1">
                    <a:lumMod val="20000"/>
                    <a:lumOff val="80000"/>
                  </a:schemeClr>
                </a:solidFill>
                <a:latin typeface="Lucida Bright" panose="02040602050505020304" pitchFamily="18" charset="0"/>
              </a:rPr>
              <a:t>This also applies to self-administered medications.</a:t>
            </a:r>
          </a:p>
        </p:txBody>
      </p:sp>
      <p:pic>
        <p:nvPicPr>
          <p:cNvPr id="6" name="Picture 5" descr="Free vector graphic: Clipboard, Icons, Rodentia Icons - Free Image 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0140">
            <a:off x="10624562" y="249025"/>
            <a:ext cx="1158135" cy="1663056"/>
          </a:xfrm>
          <a:prstGeom prst="rect">
            <a:avLst/>
          </a:prstGeom>
        </p:spPr>
      </p:pic>
    </p:spTree>
    <p:extLst>
      <p:ext uri="{BB962C8B-B14F-4D97-AF65-F5344CB8AC3E}">
        <p14:creationId xmlns:p14="http://schemas.microsoft.com/office/powerpoint/2010/main" val="648465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477406"/>
          </a:xfrm>
        </p:spPr>
        <p:txBody>
          <a:bodyPr/>
          <a:lstStyle/>
          <a:p>
            <a:pPr algn="ctr"/>
            <a:r>
              <a:rPr lang="en-US" sz="5400" i="1" dirty="0">
                <a:solidFill>
                  <a:schemeClr val="bg1"/>
                </a:solidFill>
                <a:latin typeface="Bradley Hand ITC" panose="03070402050302030203" pitchFamily="66" charset="0"/>
              </a:rPr>
              <a:t>TOP CITED DEFICIENCIES </a:t>
            </a:r>
            <a:r>
              <a:rPr lang="en-US" sz="5400" i="1" dirty="0" smtClean="0">
                <a:solidFill>
                  <a:schemeClr val="bg1"/>
                </a:solidFill>
                <a:latin typeface="Bradley Hand ITC" panose="03070402050302030203" pitchFamily="66" charset="0"/>
              </a:rPr>
              <a:t/>
            </a:r>
            <a:br>
              <a:rPr lang="en-US" sz="5400" i="1" dirty="0" smtClean="0">
                <a:solidFill>
                  <a:schemeClr val="bg1"/>
                </a:solidFill>
                <a:latin typeface="Bradley Hand ITC" panose="03070402050302030203" pitchFamily="66" charset="0"/>
              </a:rPr>
            </a:br>
            <a:r>
              <a:rPr lang="en-US" sz="5400" i="1" dirty="0" smtClean="0">
                <a:solidFill>
                  <a:schemeClr val="bg1"/>
                </a:solidFill>
                <a:latin typeface="Bradley Hand ITC" panose="03070402050302030203" pitchFamily="66" charset="0"/>
              </a:rPr>
              <a:t>IN </a:t>
            </a:r>
            <a:r>
              <a:rPr lang="en-US" sz="5400" i="1" dirty="0">
                <a:solidFill>
                  <a:schemeClr val="bg1"/>
                </a:solidFill>
                <a:latin typeface="Bradley Hand ITC" panose="03070402050302030203" pitchFamily="66" charset="0"/>
              </a:rPr>
              <a:t>2021-2022</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278674" y="2073442"/>
            <a:ext cx="11573692" cy="3874776"/>
          </a:xfrm>
        </p:spPr>
        <p:txBody>
          <a:bodyPr>
            <a:normAutofit/>
          </a:bodyPr>
          <a:lstStyle/>
          <a:p>
            <a:pPr marL="0" indent="0">
              <a:buNone/>
            </a:pPr>
            <a:r>
              <a:rPr lang="en-US" sz="1600" b="1" i="1" dirty="0">
                <a:solidFill>
                  <a:schemeClr val="accent1">
                    <a:lumMod val="20000"/>
                    <a:lumOff val="80000"/>
                  </a:schemeClr>
                </a:solidFill>
                <a:latin typeface="Lucida Bright" panose="02040602050505020304" pitchFamily="18" charset="0"/>
              </a:rPr>
              <a:t>W508 – COVID Vaccination of Facility Staff</a:t>
            </a:r>
          </a:p>
          <a:p>
            <a:pPr lvl="1"/>
            <a:r>
              <a:rPr lang="en-US" dirty="0">
                <a:solidFill>
                  <a:schemeClr val="accent1">
                    <a:lumMod val="20000"/>
                    <a:lumOff val="80000"/>
                  </a:schemeClr>
                </a:solidFill>
                <a:latin typeface="Lucida Bright" panose="02040602050505020304" pitchFamily="18" charset="0"/>
              </a:rPr>
              <a:t>§ 483.430 Condition of Participation: Facility </a:t>
            </a:r>
            <a:r>
              <a:rPr lang="en-US" dirty="0" smtClean="0">
                <a:solidFill>
                  <a:schemeClr val="accent1">
                    <a:lumMod val="20000"/>
                    <a:lumOff val="80000"/>
                  </a:schemeClr>
                </a:solidFill>
                <a:latin typeface="Lucida Bright" panose="02040602050505020304" pitchFamily="18" charset="0"/>
              </a:rPr>
              <a:t>Staffing</a:t>
            </a:r>
            <a:r>
              <a:rPr lang="en-US" dirty="0">
                <a:solidFill>
                  <a:schemeClr val="accent1">
                    <a:lumMod val="20000"/>
                    <a:lumOff val="80000"/>
                  </a:schemeClr>
                </a:solidFill>
                <a:latin typeface="Lucida Bright" panose="02040602050505020304" pitchFamily="18" charset="0"/>
              </a:rPr>
              <a:t>.</a:t>
            </a:r>
          </a:p>
          <a:p>
            <a:pPr lvl="2"/>
            <a:r>
              <a:rPr lang="en-US" sz="1600" dirty="0">
                <a:solidFill>
                  <a:schemeClr val="accent1">
                    <a:lumMod val="20000"/>
                    <a:lumOff val="80000"/>
                  </a:schemeClr>
                </a:solidFill>
                <a:latin typeface="Lucida Bright" panose="02040602050505020304" pitchFamily="18" charset="0"/>
              </a:rPr>
              <a:t>(f) Standard: COVID-19 Vaccination of facility staff. The facility must develop and implement policies and procedures to ensure that all staff are fully vaccinated for COVID-19. For purposes of this section, staff are considered fully vaccinated if it has been 2 weeks or more since they completed a primary vaccination series for COVID-19. The completion of a primary vaccination series for COVID-19 is defined here as the administration of a single-dose vaccine, or the administration of all required doses of a multi-dose vaccine. </a:t>
            </a:r>
            <a:endParaRPr lang="en-US" sz="1600" dirty="0" smtClean="0">
              <a:solidFill>
                <a:schemeClr val="accent1">
                  <a:lumMod val="20000"/>
                  <a:lumOff val="80000"/>
                </a:schemeClr>
              </a:solidFill>
              <a:latin typeface="Lucida Bright" panose="02040602050505020304" pitchFamily="18" charset="0"/>
            </a:endParaRPr>
          </a:p>
          <a:p>
            <a:pPr lvl="2"/>
            <a:endParaRPr lang="en-US" sz="1600" dirty="0">
              <a:solidFill>
                <a:schemeClr val="accent1">
                  <a:lumMod val="20000"/>
                  <a:lumOff val="80000"/>
                </a:schemeClr>
              </a:solidFill>
              <a:latin typeface="Lucida Bright" panose="02040602050505020304" pitchFamily="18" charset="0"/>
            </a:endParaRPr>
          </a:p>
          <a:p>
            <a:pPr lvl="1"/>
            <a:r>
              <a:rPr lang="en-US" dirty="0">
                <a:solidFill>
                  <a:schemeClr val="accent1">
                    <a:lumMod val="20000"/>
                    <a:lumOff val="80000"/>
                  </a:schemeClr>
                </a:solidFill>
                <a:latin typeface="Lucida Bright" panose="02040602050505020304" pitchFamily="18" charset="0"/>
              </a:rPr>
              <a:t>§ 483.460 Condition of </a:t>
            </a:r>
            <a:r>
              <a:rPr lang="en-US" dirty="0" smtClean="0">
                <a:solidFill>
                  <a:schemeClr val="accent1">
                    <a:lumMod val="20000"/>
                    <a:lumOff val="80000"/>
                  </a:schemeClr>
                </a:solidFill>
                <a:latin typeface="Lucida Bright" panose="02040602050505020304" pitchFamily="18" charset="0"/>
              </a:rPr>
              <a:t>Participation</a:t>
            </a:r>
            <a:r>
              <a:rPr lang="en-US" dirty="0">
                <a:solidFill>
                  <a:schemeClr val="accent1">
                    <a:lumMod val="20000"/>
                    <a:lumOff val="80000"/>
                  </a:schemeClr>
                </a:solidFill>
                <a:latin typeface="Lucida Bright" panose="02040602050505020304" pitchFamily="18" charset="0"/>
              </a:rPr>
              <a:t>: Health </a:t>
            </a:r>
            <a:r>
              <a:rPr lang="en-US" dirty="0" smtClean="0">
                <a:solidFill>
                  <a:schemeClr val="accent1">
                    <a:lumMod val="20000"/>
                    <a:lumOff val="80000"/>
                  </a:schemeClr>
                </a:solidFill>
                <a:latin typeface="Lucida Bright" panose="02040602050505020304" pitchFamily="18" charset="0"/>
              </a:rPr>
              <a:t>Care </a:t>
            </a:r>
            <a:r>
              <a:rPr lang="en-US" dirty="0">
                <a:solidFill>
                  <a:schemeClr val="accent1">
                    <a:lumMod val="20000"/>
                    <a:lumOff val="80000"/>
                  </a:schemeClr>
                </a:solidFill>
                <a:latin typeface="Lucida Bright" panose="02040602050505020304" pitchFamily="18" charset="0"/>
              </a:rPr>
              <a:t>S</a:t>
            </a:r>
            <a:r>
              <a:rPr lang="en-US" dirty="0" smtClean="0">
                <a:solidFill>
                  <a:schemeClr val="accent1">
                    <a:lumMod val="20000"/>
                    <a:lumOff val="80000"/>
                  </a:schemeClr>
                </a:solidFill>
                <a:latin typeface="Lucida Bright" panose="02040602050505020304" pitchFamily="18" charset="0"/>
              </a:rPr>
              <a:t>ervices</a:t>
            </a:r>
            <a:r>
              <a:rPr lang="en-US" dirty="0">
                <a:solidFill>
                  <a:schemeClr val="accent1">
                    <a:lumMod val="20000"/>
                    <a:lumOff val="80000"/>
                  </a:schemeClr>
                </a:solidFill>
                <a:latin typeface="Lucida Bright" panose="02040602050505020304" pitchFamily="18" charset="0"/>
              </a:rPr>
              <a:t>. </a:t>
            </a:r>
            <a:endParaRPr lang="en-US" dirty="0" smtClean="0">
              <a:solidFill>
                <a:schemeClr val="accent1">
                  <a:lumMod val="20000"/>
                  <a:lumOff val="80000"/>
                </a:schemeClr>
              </a:solidFill>
              <a:latin typeface="Lucida Bright" panose="02040602050505020304" pitchFamily="18" charset="0"/>
            </a:endParaRPr>
          </a:p>
          <a:p>
            <a:pPr lvl="2"/>
            <a:r>
              <a:rPr lang="en-US" sz="1600" dirty="0" smtClean="0">
                <a:solidFill>
                  <a:schemeClr val="accent1">
                    <a:lumMod val="20000"/>
                    <a:lumOff val="80000"/>
                  </a:schemeClr>
                </a:solidFill>
                <a:latin typeface="Lucida Bright" panose="02040602050505020304" pitchFamily="18" charset="0"/>
              </a:rPr>
              <a:t>(</a:t>
            </a:r>
            <a:r>
              <a:rPr lang="en-US" sz="1600" dirty="0">
                <a:solidFill>
                  <a:schemeClr val="accent1">
                    <a:lumMod val="20000"/>
                    <a:lumOff val="80000"/>
                  </a:schemeClr>
                </a:solidFill>
                <a:latin typeface="Lucida Bright" panose="02040602050505020304" pitchFamily="18" charset="0"/>
              </a:rPr>
              <a:t>v) The client, or client’s representative, has the opportunity to accept or refuse a COVID-19 vaccine, and change their </a:t>
            </a:r>
            <a:r>
              <a:rPr lang="en-US" sz="1600" dirty="0" smtClean="0">
                <a:solidFill>
                  <a:schemeClr val="accent1">
                    <a:lumMod val="20000"/>
                    <a:lumOff val="80000"/>
                  </a:schemeClr>
                </a:solidFill>
                <a:latin typeface="Lucida Bright" panose="02040602050505020304" pitchFamily="18" charset="0"/>
              </a:rPr>
              <a:t>decision. </a:t>
            </a:r>
            <a:endParaRPr lang="en-US" sz="1600" dirty="0">
              <a:solidFill>
                <a:schemeClr val="accent1">
                  <a:lumMod val="20000"/>
                  <a:lumOff val="80000"/>
                </a:schemeClr>
              </a:solidFill>
              <a:latin typeface="Lucida Bright" panose="02040602050505020304" pitchFamily="18" charset="0"/>
            </a:endParaRPr>
          </a:p>
        </p:txBody>
      </p:sp>
      <p:pic>
        <p:nvPicPr>
          <p:cNvPr id="6" name="Picture 5" descr="Free vector graphic: Clipboard, Icons, Rodentia Icons - Free Image 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0140">
            <a:off x="10624562" y="249025"/>
            <a:ext cx="1158135" cy="1663056"/>
          </a:xfrm>
          <a:prstGeom prst="rect">
            <a:avLst/>
          </a:prstGeom>
        </p:spPr>
      </p:pic>
    </p:spTree>
    <p:extLst>
      <p:ext uri="{BB962C8B-B14F-4D97-AF65-F5344CB8AC3E}">
        <p14:creationId xmlns:p14="http://schemas.microsoft.com/office/powerpoint/2010/main" val="3237969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451281"/>
          </a:xfrm>
        </p:spPr>
        <p:txBody>
          <a:bodyPr/>
          <a:lstStyle/>
          <a:p>
            <a:pPr algn="ctr"/>
            <a:r>
              <a:rPr lang="en-US" sz="5400" i="1" dirty="0">
                <a:solidFill>
                  <a:schemeClr val="bg1"/>
                </a:solidFill>
                <a:latin typeface="Bradley Hand ITC" panose="03070402050302030203" pitchFamily="66" charset="0"/>
              </a:rPr>
              <a:t>TOP CITED DEFICIENCIES </a:t>
            </a:r>
            <a:br>
              <a:rPr lang="en-US" sz="5400" i="1" dirty="0">
                <a:solidFill>
                  <a:schemeClr val="bg1"/>
                </a:solidFill>
                <a:latin typeface="Bradley Hand ITC" panose="03070402050302030203" pitchFamily="66" charset="0"/>
              </a:rPr>
            </a:br>
            <a:r>
              <a:rPr lang="en-US" sz="5400" i="1" dirty="0">
                <a:solidFill>
                  <a:schemeClr val="bg1"/>
                </a:solidFill>
                <a:latin typeface="Bradley Hand ITC" panose="03070402050302030203" pitchFamily="66" charset="0"/>
              </a:rPr>
              <a:t>IN 2021-2022</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269965" y="2168434"/>
            <a:ext cx="11599817" cy="2168435"/>
          </a:xfrm>
        </p:spPr>
        <p:txBody>
          <a:bodyPr>
            <a:noAutofit/>
          </a:bodyPr>
          <a:lstStyle/>
          <a:p>
            <a:pPr marL="0" indent="0">
              <a:buNone/>
            </a:pPr>
            <a:r>
              <a:rPr lang="en-US" sz="1600" b="1" i="1" dirty="0">
                <a:solidFill>
                  <a:schemeClr val="accent1">
                    <a:lumMod val="20000"/>
                    <a:lumOff val="80000"/>
                  </a:schemeClr>
                </a:solidFill>
                <a:latin typeface="Lucida Bright" panose="02040602050505020304" pitchFamily="18" charset="0"/>
              </a:rPr>
              <a:t>W331 – Nursing Services</a:t>
            </a:r>
          </a:p>
          <a:p>
            <a:pPr lvl="1"/>
            <a:r>
              <a:rPr lang="en-US" dirty="0">
                <a:solidFill>
                  <a:schemeClr val="accent1">
                    <a:lumMod val="20000"/>
                    <a:lumOff val="80000"/>
                  </a:schemeClr>
                </a:solidFill>
                <a:latin typeface="Lucida Bright" panose="02040602050505020304" pitchFamily="18" charset="0"/>
              </a:rPr>
              <a:t>§483.460(c) The facility must provide clients with nursing services in accordance with their needs.</a:t>
            </a:r>
          </a:p>
          <a:p>
            <a:pPr lvl="2"/>
            <a:r>
              <a:rPr lang="en-US" sz="1600" dirty="0">
                <a:solidFill>
                  <a:schemeClr val="accent1">
                    <a:lumMod val="20000"/>
                    <a:lumOff val="80000"/>
                  </a:schemeClr>
                </a:solidFill>
                <a:latin typeface="Lucida Bright" panose="02040602050505020304" pitchFamily="18" charset="0"/>
              </a:rPr>
              <a:t>Guidance §483.460(c)</a:t>
            </a:r>
          </a:p>
          <a:p>
            <a:pPr lvl="3"/>
            <a:r>
              <a:rPr lang="en-US" sz="1600" dirty="0">
                <a:solidFill>
                  <a:schemeClr val="accent1">
                    <a:lumMod val="20000"/>
                    <a:lumOff val="80000"/>
                  </a:schemeClr>
                </a:solidFill>
                <a:latin typeface="Lucida Bright" panose="02040602050505020304" pitchFamily="18" charset="0"/>
              </a:rPr>
              <a:t>The nurse responds in a timely manner to all medical concerns reported, conducts assessments as indicated, effects timely and appropriate interventions, communicates with the client’s physicians and other health care professionals as indicated, provides treatments as ordered, monitors client progress following illness or injury and provides training to clients and/or staff as indicated. </a:t>
            </a:r>
          </a:p>
        </p:txBody>
      </p:sp>
      <p:pic>
        <p:nvPicPr>
          <p:cNvPr id="6" name="Picture 5" descr="Free vector graphic: Clipboard, Icons, Rodentia Icons - Free Image 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0140">
            <a:off x="10624562" y="249025"/>
            <a:ext cx="1158135" cy="1663056"/>
          </a:xfrm>
          <a:prstGeom prst="rect">
            <a:avLst/>
          </a:prstGeom>
        </p:spPr>
      </p:pic>
    </p:spTree>
    <p:extLst>
      <p:ext uri="{BB962C8B-B14F-4D97-AF65-F5344CB8AC3E}">
        <p14:creationId xmlns:p14="http://schemas.microsoft.com/office/powerpoint/2010/main" val="66203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i="1" dirty="0" smtClean="0">
                <a:solidFill>
                  <a:schemeClr val="bg1"/>
                </a:solidFill>
                <a:latin typeface="Bradley Hand ITC" panose="03070402050302030203" pitchFamily="66" charset="0"/>
              </a:rPr>
              <a:t>WANDA RODNEY-WARNER, RN</a:t>
            </a:r>
            <a:endParaRPr lang="en-US" sz="5400" b="1" i="1" dirty="0">
              <a:solidFill>
                <a:schemeClr val="bg1"/>
              </a:solidFill>
              <a:latin typeface="Bradley Hand ITC" panose="03070402050302030203" pitchFamily="66" charset="0"/>
            </a:endParaRPr>
          </a:p>
        </p:txBody>
      </p:sp>
      <p:sp>
        <p:nvSpPr>
          <p:cNvPr id="9" name="TextBox 8"/>
          <p:cNvSpPr txBox="1"/>
          <p:nvPr/>
        </p:nvSpPr>
        <p:spPr>
          <a:xfrm>
            <a:off x="330926" y="2238103"/>
            <a:ext cx="11530148" cy="3693319"/>
          </a:xfrm>
          <a:prstGeom prst="rect">
            <a:avLst/>
          </a:prstGeom>
          <a:noFill/>
        </p:spPr>
        <p:txBody>
          <a:bodyPr wrap="square" rtlCol="0">
            <a:spAutoFit/>
          </a:bodyPr>
          <a:lstStyle/>
          <a:p>
            <a:pPr algn="ctr"/>
            <a:r>
              <a:rPr lang="en-US" dirty="0" smtClean="0">
                <a:solidFill>
                  <a:schemeClr val="accent1">
                    <a:lumMod val="20000"/>
                    <a:lumOff val="80000"/>
                  </a:schemeClr>
                </a:solidFill>
                <a:latin typeface="Lucida Bright" panose="02040602050505020304" pitchFamily="18" charset="0"/>
              </a:rPr>
              <a:t>HCBS/ICF Program 2-Supervisor </a:t>
            </a:r>
          </a:p>
          <a:p>
            <a:pPr marL="285750" indent="-285750" algn="ctr">
              <a:buFont typeface="Arial" panose="020B0604020202020204" pitchFamily="34" charset="0"/>
              <a:buChar char="•"/>
            </a:pPr>
            <a:endParaRPr lang="en-US" dirty="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Registered Nurse for over 29 years with a BSN and MPA.</a:t>
            </a:r>
            <a:endParaRPr lang="en-US" dirty="0">
              <a:solidFill>
                <a:schemeClr val="accent1">
                  <a:lumMod val="20000"/>
                  <a:lumOff val="80000"/>
                </a:schemeClr>
              </a:solidFill>
              <a:latin typeface="Lucida Bright" panose="02040602050505020304" pitchFamily="18" charset="0"/>
            </a:endParaRPr>
          </a:p>
          <a:p>
            <a:pPr algn="ctr"/>
            <a:endParaRPr lang="en-US" dirty="0" smtClean="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Nursing Specialties</a:t>
            </a:r>
            <a:r>
              <a:rPr lang="en-US" dirty="0">
                <a:solidFill>
                  <a:schemeClr val="accent1">
                    <a:lumMod val="20000"/>
                    <a:lumOff val="80000"/>
                  </a:schemeClr>
                </a:solidFill>
                <a:latin typeface="Lucida Bright" panose="02040602050505020304" pitchFamily="18" charset="0"/>
              </a:rPr>
              <a:t>: Administration, ICU, Psychiatric, Med. </a:t>
            </a:r>
            <a:r>
              <a:rPr lang="en-US" dirty="0" err="1">
                <a:solidFill>
                  <a:schemeClr val="accent1">
                    <a:lumMod val="20000"/>
                    <a:lumOff val="80000"/>
                  </a:schemeClr>
                </a:solidFill>
                <a:latin typeface="Lucida Bright" panose="02040602050505020304" pitchFamily="18" charset="0"/>
              </a:rPr>
              <a:t>Surg</a:t>
            </a:r>
            <a:r>
              <a:rPr lang="en-US" dirty="0">
                <a:solidFill>
                  <a:schemeClr val="accent1">
                    <a:lumMod val="20000"/>
                    <a:lumOff val="80000"/>
                  </a:schemeClr>
                </a:solidFill>
                <a:latin typeface="Lucida Bright" panose="02040602050505020304" pitchFamily="18" charset="0"/>
              </a:rPr>
              <a:t>, Corrections, Home Health, Hospice, Public Health, Pediatric, Healthy Start (First Time Mother Program), Nursing Home, Hospital, Case Management, Home and Community Based, ICF, Post-partum, Newborn </a:t>
            </a:r>
            <a:r>
              <a:rPr lang="en-US" dirty="0" smtClean="0">
                <a:solidFill>
                  <a:schemeClr val="accent1">
                    <a:lumMod val="20000"/>
                    <a:lumOff val="80000"/>
                  </a:schemeClr>
                </a:solidFill>
                <a:latin typeface="Lucida Bright" panose="02040602050505020304" pitchFamily="18" charset="0"/>
              </a:rPr>
              <a:t>Baby </a:t>
            </a:r>
            <a:r>
              <a:rPr lang="en-US" dirty="0">
                <a:solidFill>
                  <a:schemeClr val="accent1">
                    <a:lumMod val="20000"/>
                    <a:lumOff val="80000"/>
                  </a:schemeClr>
                </a:solidFill>
                <a:latin typeface="Lucida Bright" panose="02040602050505020304" pitchFamily="18" charset="0"/>
              </a:rPr>
              <a:t>and Emergency </a:t>
            </a:r>
            <a:r>
              <a:rPr lang="en-US" dirty="0" smtClean="0">
                <a:solidFill>
                  <a:schemeClr val="accent1">
                    <a:lumMod val="20000"/>
                    <a:lumOff val="80000"/>
                  </a:schemeClr>
                </a:solidFill>
                <a:latin typeface="Lucida Bright" panose="02040602050505020304" pitchFamily="18" charset="0"/>
              </a:rPr>
              <a:t>Preparedness.</a:t>
            </a:r>
          </a:p>
          <a:p>
            <a:pPr algn="ctr"/>
            <a:endParaRPr lang="en-US" dirty="0">
              <a:solidFill>
                <a:schemeClr val="accent1">
                  <a:lumMod val="20000"/>
                  <a:lumOff val="80000"/>
                </a:schemeClr>
              </a:solidFill>
              <a:latin typeface="Lucida Bright" panose="02040602050505020304" pitchFamily="18" charset="0"/>
            </a:endParaRPr>
          </a:p>
          <a:p>
            <a:pPr algn="ctr"/>
            <a:r>
              <a:rPr lang="en-US" dirty="0">
                <a:solidFill>
                  <a:schemeClr val="accent1">
                    <a:lumMod val="20000"/>
                    <a:lumOff val="80000"/>
                  </a:schemeClr>
                </a:solidFill>
                <a:latin typeface="Lucida Bright" panose="02040602050505020304" pitchFamily="18" charset="0"/>
              </a:rPr>
              <a:t>Some of </a:t>
            </a:r>
            <a:r>
              <a:rPr lang="en-US" dirty="0" smtClean="0">
                <a:solidFill>
                  <a:schemeClr val="accent1">
                    <a:lumMod val="20000"/>
                    <a:lumOff val="80000"/>
                  </a:schemeClr>
                </a:solidFill>
                <a:latin typeface="Lucida Bright" panose="02040602050505020304" pitchFamily="18" charset="0"/>
              </a:rPr>
              <a:t>her </a:t>
            </a:r>
            <a:r>
              <a:rPr lang="en-US" dirty="0">
                <a:solidFill>
                  <a:schemeClr val="accent1">
                    <a:lumMod val="20000"/>
                    <a:lumOff val="80000"/>
                  </a:schemeClr>
                </a:solidFill>
                <a:latin typeface="Lucida Bright" panose="02040602050505020304" pitchFamily="18" charset="0"/>
              </a:rPr>
              <a:t>supervision was to monitor infection control in the </a:t>
            </a:r>
            <a:r>
              <a:rPr lang="en-US" dirty="0" smtClean="0">
                <a:solidFill>
                  <a:schemeClr val="accent1">
                    <a:lumMod val="20000"/>
                    <a:lumOff val="80000"/>
                  </a:schemeClr>
                </a:solidFill>
                <a:latin typeface="Lucida Bright" panose="02040602050505020304" pitchFamily="18" charset="0"/>
              </a:rPr>
              <a:t>prisons, </a:t>
            </a:r>
            <a:r>
              <a:rPr lang="en-US" dirty="0">
                <a:solidFill>
                  <a:schemeClr val="accent1">
                    <a:lumMod val="20000"/>
                    <a:lumOff val="80000"/>
                  </a:schemeClr>
                </a:solidFill>
                <a:latin typeface="Lucida Bright" panose="02040602050505020304" pitchFamily="18" charset="0"/>
              </a:rPr>
              <a:t>which included </a:t>
            </a:r>
            <a:r>
              <a:rPr lang="en-US" dirty="0" smtClean="0">
                <a:solidFill>
                  <a:schemeClr val="accent1">
                    <a:lumMod val="20000"/>
                    <a:lumOff val="80000"/>
                  </a:schemeClr>
                </a:solidFill>
                <a:latin typeface="Lucida Bright" panose="02040602050505020304" pitchFamily="18" charset="0"/>
              </a:rPr>
              <a:t>mass </a:t>
            </a:r>
            <a:r>
              <a:rPr lang="en-US" dirty="0">
                <a:solidFill>
                  <a:schemeClr val="accent1">
                    <a:lumMod val="20000"/>
                    <a:lumOff val="80000"/>
                  </a:schemeClr>
                </a:solidFill>
                <a:latin typeface="Lucida Bright" panose="02040602050505020304" pitchFamily="18" charset="0"/>
              </a:rPr>
              <a:t>testing of over 1,000 inmates and staff in a week due to a breakout of TB. </a:t>
            </a:r>
          </a:p>
          <a:p>
            <a:pPr marL="285750" indent="-285750" algn="ctr">
              <a:buFont typeface="Arial" panose="020B0604020202020204" pitchFamily="34" charset="0"/>
              <a:buChar char="•"/>
            </a:pPr>
            <a:endParaRPr lang="en-US" dirty="0">
              <a:solidFill>
                <a:srgbClr val="63B1BC"/>
              </a:solidFill>
            </a:endParaRPr>
          </a:p>
          <a:p>
            <a:pPr marL="285750" indent="-285750" algn="ctr">
              <a:buFont typeface="Arial" panose="020B0604020202020204" pitchFamily="34" charset="0"/>
              <a:buChar char="•"/>
            </a:pPr>
            <a:endParaRPr lang="en-US" dirty="0">
              <a:solidFill>
                <a:srgbClr val="63B1BC"/>
              </a:solidFill>
            </a:endParaRPr>
          </a:p>
        </p:txBody>
      </p:sp>
    </p:spTree>
    <p:extLst>
      <p:ext uri="{BB962C8B-B14F-4D97-AF65-F5344CB8AC3E}">
        <p14:creationId xmlns:p14="http://schemas.microsoft.com/office/powerpoint/2010/main" val="25112934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477406"/>
          </a:xfrm>
        </p:spPr>
        <p:txBody>
          <a:bodyPr/>
          <a:lstStyle/>
          <a:p>
            <a:pPr algn="ctr"/>
            <a:r>
              <a:rPr lang="en-US" sz="5400" i="1" dirty="0">
                <a:solidFill>
                  <a:schemeClr val="bg1"/>
                </a:solidFill>
                <a:latin typeface="Bradley Hand ITC" panose="03070402050302030203" pitchFamily="66" charset="0"/>
              </a:rPr>
              <a:t>TOP CITED DEFICIENCIES </a:t>
            </a:r>
            <a:br>
              <a:rPr lang="en-US" sz="5400" i="1" dirty="0">
                <a:solidFill>
                  <a:schemeClr val="bg1"/>
                </a:solidFill>
                <a:latin typeface="Bradley Hand ITC" panose="03070402050302030203" pitchFamily="66" charset="0"/>
              </a:rPr>
            </a:br>
            <a:r>
              <a:rPr lang="en-US" sz="5400" i="1" dirty="0">
                <a:solidFill>
                  <a:schemeClr val="bg1"/>
                </a:solidFill>
                <a:latin typeface="Bradley Hand ITC" panose="03070402050302030203" pitchFamily="66" charset="0"/>
              </a:rPr>
              <a:t>IN 2021-2022</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165463" y="2002971"/>
            <a:ext cx="11782697" cy="4615543"/>
          </a:xfrm>
        </p:spPr>
        <p:txBody>
          <a:bodyPr>
            <a:noAutofit/>
          </a:bodyPr>
          <a:lstStyle/>
          <a:p>
            <a:pPr marL="0" indent="0">
              <a:buNone/>
            </a:pPr>
            <a:r>
              <a:rPr lang="en-US" sz="1600" b="1" i="1" dirty="0">
                <a:solidFill>
                  <a:schemeClr val="accent1">
                    <a:lumMod val="20000"/>
                    <a:lumOff val="80000"/>
                  </a:schemeClr>
                </a:solidFill>
                <a:latin typeface="Lucida Bright" panose="02040602050505020304" pitchFamily="18" charset="0"/>
              </a:rPr>
              <a:t>W460 – Food and Nutrition Services</a:t>
            </a:r>
          </a:p>
          <a:p>
            <a:pPr lvl="1"/>
            <a:r>
              <a:rPr lang="en-US" dirty="0" smtClean="0">
                <a:solidFill>
                  <a:schemeClr val="accent1">
                    <a:lumMod val="20000"/>
                    <a:lumOff val="80000"/>
                  </a:schemeClr>
                </a:solidFill>
                <a:latin typeface="Lucida Bright" panose="02040602050505020304" pitchFamily="18" charset="0"/>
              </a:rPr>
              <a:t>§</a:t>
            </a:r>
            <a:r>
              <a:rPr lang="en-US" dirty="0">
                <a:solidFill>
                  <a:schemeClr val="accent1">
                    <a:lumMod val="20000"/>
                    <a:lumOff val="80000"/>
                  </a:schemeClr>
                </a:solidFill>
                <a:latin typeface="Lucida Bright" panose="02040602050505020304" pitchFamily="18" charset="0"/>
              </a:rPr>
              <a:t>483.480(a)(1) Each client must receive a nourishing, well balanced, diet including modified and specially prescribed diets.</a:t>
            </a:r>
          </a:p>
          <a:p>
            <a:pPr lvl="2"/>
            <a:r>
              <a:rPr lang="en-US" sz="1600" dirty="0">
                <a:solidFill>
                  <a:schemeClr val="accent1">
                    <a:lumMod val="20000"/>
                    <a:lumOff val="80000"/>
                  </a:schemeClr>
                </a:solidFill>
                <a:latin typeface="Lucida Bright" panose="02040602050505020304" pitchFamily="18" charset="0"/>
              </a:rPr>
              <a:t>Guidance §483.480(a)(1)</a:t>
            </a:r>
          </a:p>
          <a:p>
            <a:pPr lvl="3"/>
            <a:r>
              <a:rPr lang="en-US" sz="1600" dirty="0">
                <a:solidFill>
                  <a:schemeClr val="accent1">
                    <a:lumMod val="20000"/>
                    <a:lumOff val="80000"/>
                  </a:schemeClr>
                </a:solidFill>
                <a:latin typeface="Lucida Bright" panose="02040602050505020304" pitchFamily="18" charset="0"/>
              </a:rPr>
              <a:t>“Well balanced diets” are defined as diets that contain a variety of foods from the food groups currently recommended by the Academy of Nutrition and Dietetics (AND).</a:t>
            </a:r>
          </a:p>
          <a:p>
            <a:pPr lvl="3"/>
            <a:r>
              <a:rPr lang="en-US" sz="1600" dirty="0">
                <a:solidFill>
                  <a:schemeClr val="accent1">
                    <a:lumMod val="20000"/>
                    <a:lumOff val="80000"/>
                  </a:schemeClr>
                </a:solidFill>
                <a:latin typeface="Lucida Bright" panose="02040602050505020304" pitchFamily="18" charset="0"/>
              </a:rPr>
              <a:t>"Modified and specially-prescribed" diets are defined as diets that are altered in any way to enable the client to eat (e.g. food that is chopped, pureed) or diets that are intended to correct or prevent a nutritional deficiency or health problem</a:t>
            </a:r>
            <a:r>
              <a:rPr lang="en-US" sz="1600" dirty="0" smtClean="0">
                <a:solidFill>
                  <a:schemeClr val="accent1">
                    <a:lumMod val="20000"/>
                    <a:lumOff val="80000"/>
                  </a:schemeClr>
                </a:solidFill>
                <a:latin typeface="Lucida Bright" panose="02040602050505020304" pitchFamily="18" charset="0"/>
              </a:rPr>
              <a:t>. </a:t>
            </a:r>
          </a:p>
          <a:p>
            <a:pPr lvl="3"/>
            <a:r>
              <a:rPr lang="en-US" sz="1600" dirty="0" smtClean="0">
                <a:solidFill>
                  <a:schemeClr val="accent1">
                    <a:lumMod val="20000"/>
                    <a:lumOff val="80000"/>
                  </a:schemeClr>
                </a:solidFill>
                <a:latin typeface="Lucida Bright" panose="02040602050505020304" pitchFamily="18" charset="0"/>
              </a:rPr>
              <a:t>The </a:t>
            </a:r>
            <a:r>
              <a:rPr lang="en-US" sz="1600" dirty="0">
                <a:solidFill>
                  <a:schemeClr val="accent1">
                    <a:lumMod val="20000"/>
                    <a:lumOff val="80000"/>
                  </a:schemeClr>
                </a:solidFill>
                <a:latin typeface="Lucida Bright" panose="02040602050505020304" pitchFamily="18" charset="0"/>
              </a:rPr>
              <a:t>following may be indicators of or may lead to compromised nutritional status:</a:t>
            </a:r>
          </a:p>
          <a:p>
            <a:pPr lvl="4"/>
            <a:r>
              <a:rPr lang="en-US" sz="1600" dirty="0" smtClean="0">
                <a:solidFill>
                  <a:schemeClr val="accent1">
                    <a:lumMod val="20000"/>
                    <a:lumOff val="80000"/>
                  </a:schemeClr>
                </a:solidFill>
                <a:latin typeface="Lucida Bright" panose="02040602050505020304" pitchFamily="18" charset="0"/>
              </a:rPr>
              <a:t>Unplanned </a:t>
            </a:r>
            <a:r>
              <a:rPr lang="en-US" sz="1600" dirty="0">
                <a:solidFill>
                  <a:schemeClr val="accent1">
                    <a:lumMod val="20000"/>
                    <a:lumOff val="80000"/>
                  </a:schemeClr>
                </a:solidFill>
                <a:latin typeface="Lucida Bright" panose="02040602050505020304" pitchFamily="18" charset="0"/>
              </a:rPr>
              <a:t>significant weight gain or loss</a:t>
            </a:r>
            <a:r>
              <a:rPr lang="en-US" sz="1600" dirty="0" smtClean="0">
                <a:solidFill>
                  <a:schemeClr val="accent1">
                    <a:lumMod val="20000"/>
                    <a:lumOff val="80000"/>
                  </a:schemeClr>
                </a:solidFill>
                <a:latin typeface="Lucida Bright" panose="02040602050505020304" pitchFamily="18" charset="0"/>
              </a:rPr>
              <a:t>; fever/infection; diarrhea; chronic </a:t>
            </a:r>
            <a:r>
              <a:rPr lang="en-US" sz="1600" dirty="0">
                <a:solidFill>
                  <a:schemeClr val="accent1">
                    <a:lumMod val="20000"/>
                    <a:lumOff val="80000"/>
                  </a:schemeClr>
                </a:solidFill>
                <a:latin typeface="Lucida Bright" panose="02040602050505020304" pitchFamily="18" charset="0"/>
              </a:rPr>
              <a:t>disease</a:t>
            </a:r>
            <a:r>
              <a:rPr lang="en-US" sz="1600" dirty="0" smtClean="0">
                <a:solidFill>
                  <a:schemeClr val="accent1">
                    <a:lumMod val="20000"/>
                    <a:lumOff val="80000"/>
                  </a:schemeClr>
                </a:solidFill>
                <a:latin typeface="Lucida Bright" panose="02040602050505020304" pitchFamily="18" charset="0"/>
              </a:rPr>
              <a:t>; chewing </a:t>
            </a:r>
            <a:r>
              <a:rPr lang="en-US" sz="1600" dirty="0">
                <a:solidFill>
                  <a:schemeClr val="accent1">
                    <a:lumMod val="20000"/>
                    <a:lumOff val="80000"/>
                  </a:schemeClr>
                </a:solidFill>
                <a:latin typeface="Lucida Bright" panose="02040602050505020304" pitchFamily="18" charset="0"/>
              </a:rPr>
              <a:t>and </a:t>
            </a:r>
            <a:r>
              <a:rPr lang="en-US" sz="1600" dirty="0" smtClean="0">
                <a:solidFill>
                  <a:schemeClr val="accent1">
                    <a:lumMod val="20000"/>
                    <a:lumOff val="80000"/>
                  </a:schemeClr>
                </a:solidFill>
                <a:latin typeface="Lucida Bright" panose="02040602050505020304" pitchFamily="18" charset="0"/>
              </a:rPr>
              <a:t>swallowing </a:t>
            </a:r>
            <a:r>
              <a:rPr lang="en-US" sz="1600" dirty="0">
                <a:solidFill>
                  <a:schemeClr val="accent1">
                    <a:lumMod val="20000"/>
                    <a:lumOff val="80000"/>
                  </a:schemeClr>
                </a:solidFill>
                <a:latin typeface="Lucida Bright" panose="02040602050505020304" pitchFamily="18" charset="0"/>
              </a:rPr>
              <a:t>problems</a:t>
            </a:r>
            <a:r>
              <a:rPr lang="en-US" sz="1600" dirty="0" smtClean="0">
                <a:solidFill>
                  <a:schemeClr val="accent1">
                    <a:lumMod val="20000"/>
                    <a:lumOff val="80000"/>
                  </a:schemeClr>
                </a:solidFill>
                <a:latin typeface="Lucida Bright" panose="02040602050505020304" pitchFamily="18" charset="0"/>
              </a:rPr>
              <a:t>; teeth </a:t>
            </a:r>
            <a:r>
              <a:rPr lang="en-US" sz="1600" dirty="0">
                <a:solidFill>
                  <a:schemeClr val="accent1">
                    <a:lumMod val="20000"/>
                    <a:lumOff val="80000"/>
                  </a:schemeClr>
                </a:solidFill>
                <a:latin typeface="Lucida Bright" panose="02040602050505020304" pitchFamily="18" charset="0"/>
              </a:rPr>
              <a:t>and gum </a:t>
            </a:r>
            <a:r>
              <a:rPr lang="en-US" sz="1600" dirty="0" smtClean="0">
                <a:solidFill>
                  <a:schemeClr val="accent1">
                    <a:lumMod val="20000"/>
                    <a:lumOff val="80000"/>
                  </a:schemeClr>
                </a:solidFill>
                <a:latin typeface="Lucida Bright" panose="02040602050505020304" pitchFamily="18" charset="0"/>
              </a:rPr>
              <a:t>diseases; excessive </a:t>
            </a:r>
            <a:r>
              <a:rPr lang="en-US" sz="1600" dirty="0">
                <a:solidFill>
                  <a:schemeClr val="accent1">
                    <a:lumMod val="20000"/>
                    <a:lumOff val="80000"/>
                  </a:schemeClr>
                </a:solidFill>
                <a:latin typeface="Lucida Bright" panose="02040602050505020304" pitchFamily="18" charset="0"/>
              </a:rPr>
              <a:t>use of laxatives</a:t>
            </a:r>
            <a:r>
              <a:rPr lang="en-US" sz="1600" dirty="0" smtClean="0">
                <a:solidFill>
                  <a:schemeClr val="accent1">
                    <a:lumMod val="20000"/>
                    <a:lumOff val="80000"/>
                  </a:schemeClr>
                </a:solidFill>
                <a:latin typeface="Lucida Bright" panose="02040602050505020304" pitchFamily="18" charset="0"/>
              </a:rPr>
              <a:t>; abnormal </a:t>
            </a:r>
            <a:r>
              <a:rPr lang="en-US" sz="1600" dirty="0">
                <a:solidFill>
                  <a:schemeClr val="accent1">
                    <a:lumMod val="20000"/>
                    <a:lumOff val="80000"/>
                  </a:schemeClr>
                </a:solidFill>
                <a:latin typeface="Lucida Bright" panose="02040602050505020304" pitchFamily="18" charset="0"/>
              </a:rPr>
              <a:t>laboratory values</a:t>
            </a:r>
            <a:r>
              <a:rPr lang="en-US" sz="1600" dirty="0" smtClean="0">
                <a:solidFill>
                  <a:schemeClr val="accent1">
                    <a:lumMod val="20000"/>
                    <a:lumOff val="80000"/>
                  </a:schemeClr>
                </a:solidFill>
                <a:latin typeface="Lucida Bright" panose="02040602050505020304" pitchFamily="18" charset="0"/>
              </a:rPr>
              <a:t>; brittle</a:t>
            </a:r>
            <a:r>
              <a:rPr lang="en-US" sz="1600" dirty="0">
                <a:solidFill>
                  <a:schemeClr val="accent1">
                    <a:lumMod val="20000"/>
                    <a:lumOff val="80000"/>
                  </a:schemeClr>
                </a:solidFill>
                <a:latin typeface="Lucida Bright" panose="02040602050505020304" pitchFamily="18" charset="0"/>
              </a:rPr>
              <a:t>, dry hair</a:t>
            </a:r>
            <a:r>
              <a:rPr lang="en-US" sz="1600" dirty="0" smtClean="0">
                <a:solidFill>
                  <a:schemeClr val="accent1">
                    <a:lumMod val="20000"/>
                    <a:lumOff val="80000"/>
                  </a:schemeClr>
                </a:solidFill>
                <a:latin typeface="Lucida Bright" panose="02040602050505020304" pitchFamily="18" charset="0"/>
              </a:rPr>
              <a:t>; ridged </a:t>
            </a:r>
            <a:r>
              <a:rPr lang="en-US" sz="1600" dirty="0">
                <a:solidFill>
                  <a:schemeClr val="accent1">
                    <a:lumMod val="20000"/>
                    <a:lumOff val="80000"/>
                  </a:schemeClr>
                </a:solidFill>
                <a:latin typeface="Lucida Bright" panose="02040602050505020304" pitchFamily="18" charset="0"/>
              </a:rPr>
              <a:t>or spoon shaped nails</a:t>
            </a:r>
            <a:r>
              <a:rPr lang="en-US" sz="1600" dirty="0" smtClean="0">
                <a:solidFill>
                  <a:schemeClr val="accent1">
                    <a:lumMod val="20000"/>
                    <a:lumOff val="80000"/>
                  </a:schemeClr>
                </a:solidFill>
                <a:latin typeface="Lucida Bright" panose="02040602050505020304" pitchFamily="18" charset="0"/>
              </a:rPr>
              <a:t>; dry </a:t>
            </a:r>
            <a:r>
              <a:rPr lang="en-US" sz="1600" dirty="0">
                <a:solidFill>
                  <a:schemeClr val="accent1">
                    <a:lumMod val="20000"/>
                    <a:lumOff val="80000"/>
                  </a:schemeClr>
                </a:solidFill>
                <a:latin typeface="Lucida Bright" panose="02040602050505020304" pitchFamily="18" charset="0"/>
              </a:rPr>
              <a:t>flaky skin; </a:t>
            </a:r>
            <a:r>
              <a:rPr lang="en-US" sz="1600" dirty="0" smtClean="0">
                <a:solidFill>
                  <a:schemeClr val="accent1">
                    <a:lumMod val="20000"/>
                    <a:lumOff val="80000"/>
                  </a:schemeClr>
                </a:solidFill>
                <a:latin typeface="Lucida Bright" panose="02040602050505020304" pitchFamily="18" charset="0"/>
              </a:rPr>
              <a:t>and unexplained </a:t>
            </a:r>
            <a:r>
              <a:rPr lang="en-US" sz="1600" dirty="0">
                <a:solidFill>
                  <a:schemeClr val="accent1">
                    <a:lumMod val="20000"/>
                    <a:lumOff val="80000"/>
                  </a:schemeClr>
                </a:solidFill>
                <a:latin typeface="Lucida Bright" panose="02040602050505020304" pitchFamily="18" charset="0"/>
              </a:rPr>
              <a:t>changed in mood such as general fatigue, apathy, irritability, lack of concentration</a:t>
            </a:r>
            <a:r>
              <a:rPr lang="en-US" sz="1600" dirty="0" smtClean="0">
                <a:solidFill>
                  <a:schemeClr val="accent1">
                    <a:lumMod val="20000"/>
                    <a:lumOff val="80000"/>
                  </a:schemeClr>
                </a:solidFill>
                <a:latin typeface="Lucida Bright" panose="02040602050505020304" pitchFamily="18" charset="0"/>
              </a:rPr>
              <a:t>.</a:t>
            </a:r>
            <a:endParaRPr lang="en-US" sz="1600" dirty="0">
              <a:solidFill>
                <a:schemeClr val="accent1">
                  <a:lumMod val="20000"/>
                  <a:lumOff val="80000"/>
                </a:schemeClr>
              </a:solidFill>
              <a:latin typeface="Lucida Bright" panose="02040602050505020304" pitchFamily="18" charset="0"/>
            </a:endParaRPr>
          </a:p>
        </p:txBody>
      </p:sp>
      <p:pic>
        <p:nvPicPr>
          <p:cNvPr id="6" name="Picture 5" descr="Free vector graphic: Clipboard, Icons, Rodentia Icons - Free Image 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0140">
            <a:off x="10624562" y="249025"/>
            <a:ext cx="1158135" cy="1663056"/>
          </a:xfrm>
          <a:prstGeom prst="rect">
            <a:avLst/>
          </a:prstGeom>
        </p:spPr>
      </p:pic>
    </p:spTree>
    <p:extLst>
      <p:ext uri="{BB962C8B-B14F-4D97-AF65-F5344CB8AC3E}">
        <p14:creationId xmlns:p14="http://schemas.microsoft.com/office/powerpoint/2010/main" val="2253384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477406"/>
          </a:xfrm>
        </p:spPr>
        <p:txBody>
          <a:bodyPr/>
          <a:lstStyle/>
          <a:p>
            <a:pPr algn="ctr"/>
            <a:r>
              <a:rPr lang="en-US" sz="5400" i="1" dirty="0">
                <a:solidFill>
                  <a:schemeClr val="bg1"/>
                </a:solidFill>
                <a:latin typeface="Bradley Hand ITC" panose="03070402050302030203" pitchFamily="66" charset="0"/>
              </a:rPr>
              <a:t>TOP CITED DEFICIENCIES </a:t>
            </a:r>
            <a:br>
              <a:rPr lang="en-US" sz="5400" i="1" dirty="0">
                <a:solidFill>
                  <a:schemeClr val="bg1"/>
                </a:solidFill>
                <a:latin typeface="Bradley Hand ITC" panose="03070402050302030203" pitchFamily="66" charset="0"/>
              </a:rPr>
            </a:br>
            <a:r>
              <a:rPr lang="en-US" sz="5400" i="1" dirty="0">
                <a:solidFill>
                  <a:schemeClr val="bg1"/>
                </a:solidFill>
                <a:latin typeface="Bradley Hand ITC" panose="03070402050302030203" pitchFamily="66" charset="0"/>
              </a:rPr>
              <a:t>IN 2021-2022</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374469" y="2222288"/>
            <a:ext cx="11434354" cy="1975244"/>
          </a:xfrm>
        </p:spPr>
        <p:txBody>
          <a:bodyPr>
            <a:normAutofit/>
          </a:bodyPr>
          <a:lstStyle/>
          <a:p>
            <a:pPr marL="0" indent="0">
              <a:buNone/>
            </a:pPr>
            <a:r>
              <a:rPr lang="en-US" sz="1600" b="1" i="1" dirty="0" smtClean="0">
                <a:solidFill>
                  <a:schemeClr val="accent1">
                    <a:lumMod val="20000"/>
                    <a:lumOff val="80000"/>
                  </a:schemeClr>
                </a:solidFill>
                <a:latin typeface="Lucida Bright" panose="02040602050505020304" pitchFamily="18" charset="0"/>
              </a:rPr>
              <a:t>W454 </a:t>
            </a:r>
            <a:r>
              <a:rPr lang="en-US" sz="1600" b="1" i="1" dirty="0">
                <a:solidFill>
                  <a:schemeClr val="accent1">
                    <a:lumMod val="20000"/>
                    <a:lumOff val="80000"/>
                  </a:schemeClr>
                </a:solidFill>
                <a:latin typeface="Lucida Bright" panose="02040602050505020304" pitchFamily="18" charset="0"/>
              </a:rPr>
              <a:t>– Infection Control</a:t>
            </a:r>
          </a:p>
          <a:p>
            <a:pPr lvl="1"/>
            <a:r>
              <a:rPr lang="en-US" dirty="0">
                <a:solidFill>
                  <a:schemeClr val="accent1">
                    <a:lumMod val="20000"/>
                    <a:lumOff val="80000"/>
                  </a:schemeClr>
                </a:solidFill>
                <a:latin typeface="Lucida Bright" panose="02040602050505020304" pitchFamily="18" charset="0"/>
              </a:rPr>
              <a:t>(1) The facility must provide a sanitary environment to avoid sources and transmission of infections.</a:t>
            </a:r>
          </a:p>
          <a:p>
            <a:pPr lvl="2"/>
            <a:r>
              <a:rPr lang="en-US" sz="1600" dirty="0">
                <a:solidFill>
                  <a:schemeClr val="accent1">
                    <a:lumMod val="20000"/>
                    <a:lumOff val="80000"/>
                  </a:schemeClr>
                </a:solidFill>
                <a:latin typeface="Lucida Bright" panose="02040602050505020304" pitchFamily="18" charset="0"/>
              </a:rPr>
              <a:t>Guidance §483.470(l)(1)</a:t>
            </a:r>
          </a:p>
          <a:p>
            <a:pPr lvl="3"/>
            <a:r>
              <a:rPr lang="en-US" sz="1600" dirty="0">
                <a:solidFill>
                  <a:schemeClr val="accent1">
                    <a:lumMod val="20000"/>
                    <a:lumOff val="80000"/>
                  </a:schemeClr>
                </a:solidFill>
                <a:latin typeface="Lucida Bright" panose="02040602050505020304" pitchFamily="18" charset="0"/>
              </a:rPr>
              <a:t>The facility is clean and staff have eliminated opportunities for cross-contamination of infections. Food is stored, prepared, distributed, and served in a sanitary manner to prevent food borne illness.</a:t>
            </a:r>
          </a:p>
        </p:txBody>
      </p:sp>
      <p:pic>
        <p:nvPicPr>
          <p:cNvPr id="6" name="Picture 5" descr="Free vector graphic: Clipboard, Icons, Rodentia Icons - Free Image 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0140">
            <a:off x="10624562" y="249025"/>
            <a:ext cx="1158135" cy="1663056"/>
          </a:xfrm>
          <a:prstGeom prst="rect">
            <a:avLst/>
          </a:prstGeom>
        </p:spPr>
      </p:pic>
    </p:spTree>
    <p:extLst>
      <p:ext uri="{BB962C8B-B14F-4D97-AF65-F5344CB8AC3E}">
        <p14:creationId xmlns:p14="http://schemas.microsoft.com/office/powerpoint/2010/main" val="861302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477406"/>
          </a:xfrm>
        </p:spPr>
        <p:txBody>
          <a:bodyPr/>
          <a:lstStyle/>
          <a:p>
            <a:pPr algn="ctr"/>
            <a:r>
              <a:rPr lang="en-US" sz="5400" i="1" dirty="0">
                <a:solidFill>
                  <a:schemeClr val="bg1"/>
                </a:solidFill>
                <a:latin typeface="Bradley Hand ITC" panose="03070402050302030203" pitchFamily="66" charset="0"/>
              </a:rPr>
              <a:t>TOP CITED DEFICIENCIES </a:t>
            </a:r>
            <a:br>
              <a:rPr lang="en-US" sz="5400" i="1" dirty="0">
                <a:solidFill>
                  <a:schemeClr val="bg1"/>
                </a:solidFill>
                <a:latin typeface="Bradley Hand ITC" panose="03070402050302030203" pitchFamily="66" charset="0"/>
              </a:rPr>
            </a:br>
            <a:r>
              <a:rPr lang="en-US" sz="5400" i="1" dirty="0">
                <a:solidFill>
                  <a:schemeClr val="bg1"/>
                </a:solidFill>
                <a:latin typeface="Bradley Hand ITC" panose="03070402050302030203" pitchFamily="66" charset="0"/>
              </a:rPr>
              <a:t>IN 2021-2022</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261257" y="2073441"/>
            <a:ext cx="11721737" cy="4784559"/>
          </a:xfrm>
        </p:spPr>
        <p:txBody>
          <a:bodyPr>
            <a:noAutofit/>
          </a:bodyPr>
          <a:lstStyle/>
          <a:p>
            <a:pPr marL="0" indent="0">
              <a:buNone/>
            </a:pPr>
            <a:r>
              <a:rPr lang="en-US" sz="1400" b="1" i="1" dirty="0">
                <a:solidFill>
                  <a:schemeClr val="accent1">
                    <a:lumMod val="20000"/>
                    <a:lumOff val="80000"/>
                  </a:schemeClr>
                </a:solidFill>
                <a:latin typeface="Lucida Bright" panose="02040602050505020304" pitchFamily="18" charset="0"/>
              </a:rPr>
              <a:t>W186 – Direct Care </a:t>
            </a:r>
            <a:r>
              <a:rPr lang="en-US" sz="1400" b="1" i="1" dirty="0" smtClean="0">
                <a:solidFill>
                  <a:schemeClr val="accent1">
                    <a:lumMod val="20000"/>
                    <a:lumOff val="80000"/>
                  </a:schemeClr>
                </a:solidFill>
                <a:latin typeface="Lucida Bright" panose="02040602050505020304" pitchFamily="18" charset="0"/>
              </a:rPr>
              <a:t>Staff</a:t>
            </a:r>
          </a:p>
          <a:p>
            <a:pPr lvl="1"/>
            <a:r>
              <a:rPr lang="en-US" sz="1400" dirty="0" smtClean="0">
                <a:solidFill>
                  <a:schemeClr val="accent1">
                    <a:lumMod val="20000"/>
                    <a:lumOff val="80000"/>
                  </a:schemeClr>
                </a:solidFill>
                <a:latin typeface="Lucida Bright" panose="02040602050505020304" pitchFamily="18" charset="0"/>
              </a:rPr>
              <a:t>§483.430(d</a:t>
            </a:r>
            <a:r>
              <a:rPr lang="en-US" sz="1400" dirty="0">
                <a:solidFill>
                  <a:schemeClr val="accent1">
                    <a:lumMod val="20000"/>
                    <a:lumOff val="80000"/>
                  </a:schemeClr>
                </a:solidFill>
                <a:latin typeface="Lucida Bright" panose="02040602050505020304" pitchFamily="18" charset="0"/>
              </a:rPr>
              <a:t>)(1) The facility must provide sufficient direct care staff to manage and supervise clients in accordance with their individual program </a:t>
            </a:r>
            <a:r>
              <a:rPr lang="en-US" sz="1400" dirty="0" smtClean="0">
                <a:solidFill>
                  <a:schemeClr val="accent1">
                    <a:lumMod val="20000"/>
                    <a:lumOff val="80000"/>
                  </a:schemeClr>
                </a:solidFill>
                <a:latin typeface="Lucida Bright" panose="02040602050505020304" pitchFamily="18" charset="0"/>
              </a:rPr>
              <a:t>plans.</a:t>
            </a:r>
          </a:p>
          <a:p>
            <a:pPr lvl="2"/>
            <a:r>
              <a:rPr lang="en-US" dirty="0" smtClean="0">
                <a:solidFill>
                  <a:schemeClr val="accent1">
                    <a:lumMod val="20000"/>
                    <a:lumOff val="80000"/>
                  </a:schemeClr>
                </a:solidFill>
                <a:latin typeface="Lucida Bright" panose="02040602050505020304" pitchFamily="18" charset="0"/>
              </a:rPr>
              <a:t>Guidance </a:t>
            </a:r>
            <a:r>
              <a:rPr lang="en-US" dirty="0">
                <a:solidFill>
                  <a:schemeClr val="accent1">
                    <a:lumMod val="20000"/>
                    <a:lumOff val="80000"/>
                  </a:schemeClr>
                </a:solidFill>
                <a:latin typeface="Lucida Bright" panose="02040602050505020304" pitchFamily="18" charset="0"/>
              </a:rPr>
              <a:t>§483.430(d)(1</a:t>
            </a:r>
            <a:r>
              <a:rPr lang="en-US" dirty="0" smtClean="0">
                <a:solidFill>
                  <a:schemeClr val="accent1">
                    <a:lumMod val="20000"/>
                    <a:lumOff val="80000"/>
                  </a:schemeClr>
                </a:solidFill>
                <a:latin typeface="Lucida Bright" panose="02040602050505020304" pitchFamily="18" charset="0"/>
              </a:rPr>
              <a:t>)</a:t>
            </a:r>
          </a:p>
          <a:p>
            <a:pPr lvl="3"/>
            <a:r>
              <a:rPr lang="en-US" sz="1400" dirty="0" smtClean="0">
                <a:solidFill>
                  <a:schemeClr val="accent1">
                    <a:lumMod val="20000"/>
                    <a:lumOff val="80000"/>
                  </a:schemeClr>
                </a:solidFill>
                <a:latin typeface="Lucida Bright" panose="02040602050505020304" pitchFamily="18" charset="0"/>
              </a:rPr>
              <a:t>“</a:t>
            </a:r>
            <a:r>
              <a:rPr lang="en-US" sz="1400" dirty="0">
                <a:solidFill>
                  <a:schemeClr val="accent1">
                    <a:lumMod val="20000"/>
                    <a:lumOff val="80000"/>
                  </a:schemeClr>
                </a:solidFill>
                <a:latin typeface="Lucida Bright" panose="02040602050505020304" pitchFamily="18" charset="0"/>
              </a:rPr>
              <a:t>Sufficient” means enough direct care staff to effectively implement the active treatment programs as defined in the IPP, to meet client needs, and to respond to emergencies, illness, or </a:t>
            </a:r>
            <a:r>
              <a:rPr lang="en-US" sz="1400" dirty="0" smtClean="0">
                <a:solidFill>
                  <a:schemeClr val="accent1">
                    <a:lumMod val="20000"/>
                    <a:lumOff val="80000"/>
                  </a:schemeClr>
                </a:solidFill>
                <a:latin typeface="Lucida Bright" panose="02040602050505020304" pitchFamily="18" charset="0"/>
              </a:rPr>
              <a:t>injuries.  Even </a:t>
            </a:r>
            <a:r>
              <a:rPr lang="en-US" sz="1400" dirty="0">
                <a:solidFill>
                  <a:schemeClr val="accent1">
                    <a:lumMod val="20000"/>
                    <a:lumOff val="80000"/>
                  </a:schemeClr>
                </a:solidFill>
                <a:latin typeface="Lucida Bright" panose="02040602050505020304" pitchFamily="18" charset="0"/>
              </a:rPr>
              <a:t>though minimum ratios are defined at §483.430(d)(3), active treatment may require more staff than the minimums required ratios, therefore compliance should not be based on staffing ratios alone.</a:t>
            </a:r>
          </a:p>
          <a:p>
            <a:pPr lvl="1"/>
            <a:r>
              <a:rPr lang="en-US" sz="1400" dirty="0" smtClean="0">
                <a:solidFill>
                  <a:schemeClr val="accent1">
                    <a:lumMod val="20000"/>
                    <a:lumOff val="80000"/>
                  </a:schemeClr>
                </a:solidFill>
                <a:latin typeface="Lucida Bright" panose="02040602050505020304" pitchFamily="18" charset="0"/>
              </a:rPr>
              <a:t>§</a:t>
            </a:r>
            <a:r>
              <a:rPr lang="en-US" sz="1400" dirty="0">
                <a:solidFill>
                  <a:schemeClr val="accent1">
                    <a:lumMod val="20000"/>
                    <a:lumOff val="80000"/>
                  </a:schemeClr>
                </a:solidFill>
                <a:latin typeface="Lucida Bright" panose="02040602050505020304" pitchFamily="18" charset="0"/>
              </a:rPr>
              <a:t>483.430(d)(2) Direct care staff are defined as the present on-duty staff calculated over all shifts in a 24-hour period for each defined residential living </a:t>
            </a:r>
            <a:r>
              <a:rPr lang="en-US" sz="1400" dirty="0" smtClean="0">
                <a:solidFill>
                  <a:schemeClr val="accent1">
                    <a:lumMod val="20000"/>
                    <a:lumOff val="80000"/>
                  </a:schemeClr>
                </a:solidFill>
                <a:latin typeface="Lucida Bright" panose="02040602050505020304" pitchFamily="18" charset="0"/>
              </a:rPr>
              <a:t>unit.</a:t>
            </a:r>
          </a:p>
          <a:p>
            <a:pPr lvl="2"/>
            <a:r>
              <a:rPr lang="en-US" dirty="0" smtClean="0">
                <a:solidFill>
                  <a:schemeClr val="accent1">
                    <a:lumMod val="20000"/>
                    <a:lumOff val="80000"/>
                  </a:schemeClr>
                </a:solidFill>
                <a:latin typeface="Lucida Bright" panose="02040602050505020304" pitchFamily="18" charset="0"/>
              </a:rPr>
              <a:t>Guidance </a:t>
            </a:r>
            <a:r>
              <a:rPr lang="en-US" dirty="0">
                <a:solidFill>
                  <a:schemeClr val="accent1">
                    <a:lumMod val="20000"/>
                    <a:lumOff val="80000"/>
                  </a:schemeClr>
                </a:solidFill>
                <a:latin typeface="Lucida Bright" panose="02040602050505020304" pitchFamily="18" charset="0"/>
              </a:rPr>
              <a:t>§483.430(d)(2</a:t>
            </a:r>
            <a:r>
              <a:rPr lang="en-US" dirty="0" smtClean="0">
                <a:solidFill>
                  <a:schemeClr val="accent1">
                    <a:lumMod val="20000"/>
                    <a:lumOff val="80000"/>
                  </a:schemeClr>
                </a:solidFill>
                <a:latin typeface="Lucida Bright" panose="02040602050505020304" pitchFamily="18" charset="0"/>
              </a:rPr>
              <a:t>)</a:t>
            </a:r>
          </a:p>
          <a:p>
            <a:pPr lvl="3"/>
            <a:r>
              <a:rPr lang="en-US" sz="1400" dirty="0" smtClean="0">
                <a:solidFill>
                  <a:schemeClr val="accent1">
                    <a:lumMod val="20000"/>
                    <a:lumOff val="80000"/>
                  </a:schemeClr>
                </a:solidFill>
                <a:latin typeface="Lucida Bright" panose="02040602050505020304" pitchFamily="18" charset="0"/>
              </a:rPr>
              <a:t>"</a:t>
            </a:r>
            <a:r>
              <a:rPr lang="en-US" sz="1400" dirty="0">
                <a:solidFill>
                  <a:schemeClr val="accent1">
                    <a:lumMod val="20000"/>
                    <a:lumOff val="80000"/>
                  </a:schemeClr>
                </a:solidFill>
                <a:latin typeface="Lucida Bright" panose="02040602050505020304" pitchFamily="18" charset="0"/>
              </a:rPr>
              <a:t>Direct care staff" are those personnel who are assigned to work directly with the clients providing support during activities of daily living and active treatment programs</a:t>
            </a:r>
            <a:r>
              <a:rPr lang="en-US" sz="1400" dirty="0" smtClean="0">
                <a:solidFill>
                  <a:schemeClr val="accent1">
                    <a:lumMod val="20000"/>
                    <a:lumOff val="80000"/>
                  </a:schemeClr>
                </a:solidFill>
                <a:latin typeface="Lucida Bright" panose="02040602050505020304" pitchFamily="18" charset="0"/>
              </a:rPr>
              <a:t>. Professional </a:t>
            </a:r>
            <a:r>
              <a:rPr lang="en-US" sz="1400" dirty="0">
                <a:solidFill>
                  <a:schemeClr val="accent1">
                    <a:lumMod val="20000"/>
                    <a:lumOff val="80000"/>
                  </a:schemeClr>
                </a:solidFill>
                <a:latin typeface="Lucida Bright" panose="02040602050505020304" pitchFamily="18" charset="0"/>
              </a:rPr>
              <a:t>staff who work with clients in a living unit on a periodic basis are not included in direct care staff </a:t>
            </a:r>
            <a:r>
              <a:rPr lang="en-US" sz="1400" dirty="0" smtClean="0">
                <a:solidFill>
                  <a:schemeClr val="accent1">
                    <a:lumMod val="20000"/>
                    <a:lumOff val="80000"/>
                  </a:schemeClr>
                </a:solidFill>
                <a:latin typeface="Lucida Bright" panose="02040602050505020304" pitchFamily="18" charset="0"/>
              </a:rPr>
              <a:t>ratios.  Supervisors </a:t>
            </a:r>
            <a:r>
              <a:rPr lang="en-US" sz="1400" dirty="0">
                <a:solidFill>
                  <a:schemeClr val="accent1">
                    <a:lumMod val="20000"/>
                    <a:lumOff val="80000"/>
                  </a:schemeClr>
                </a:solidFill>
                <a:latin typeface="Lucida Bright" panose="02040602050505020304" pitchFamily="18" charset="0"/>
              </a:rPr>
              <a:t>of direct care staff can be counted only if they share in the actual work of the direct care of clients on a continuous basis (e.g. take client assignment</a:t>
            </a:r>
            <a:r>
              <a:rPr lang="en-US" sz="1400" dirty="0" smtClean="0">
                <a:solidFill>
                  <a:schemeClr val="accent1">
                    <a:lumMod val="20000"/>
                    <a:lumOff val="80000"/>
                  </a:schemeClr>
                </a:solidFill>
                <a:latin typeface="Lucida Bright" panose="02040602050505020304" pitchFamily="18" charset="0"/>
              </a:rPr>
              <a:t>).  Direct </a:t>
            </a:r>
            <a:r>
              <a:rPr lang="en-US" sz="1400" dirty="0">
                <a:solidFill>
                  <a:schemeClr val="accent1">
                    <a:lumMod val="20000"/>
                    <a:lumOff val="80000"/>
                  </a:schemeClr>
                </a:solidFill>
                <a:latin typeface="Lucida Bright" panose="02040602050505020304" pitchFamily="18" charset="0"/>
              </a:rPr>
              <a:t>care supervisors whose principle assigned function is to supervise direct care staff may not be included in direct care staff ratios although they may occasionally provide direct services to </a:t>
            </a:r>
            <a:r>
              <a:rPr lang="en-US" sz="1400" dirty="0" smtClean="0">
                <a:solidFill>
                  <a:schemeClr val="accent1">
                    <a:lumMod val="20000"/>
                    <a:lumOff val="80000"/>
                  </a:schemeClr>
                </a:solidFill>
                <a:latin typeface="Lucida Bright" panose="02040602050505020304" pitchFamily="18" charset="0"/>
              </a:rPr>
              <a:t>clients.  Non-direct </a:t>
            </a:r>
            <a:r>
              <a:rPr lang="en-US" sz="1400" dirty="0">
                <a:solidFill>
                  <a:schemeClr val="accent1">
                    <a:lumMod val="20000"/>
                    <a:lumOff val="80000"/>
                  </a:schemeClr>
                </a:solidFill>
                <a:latin typeface="Lucida Bright" panose="02040602050505020304" pitchFamily="18" charset="0"/>
              </a:rPr>
              <a:t>care staff supervisors whose principle assigned function is to supervise non-direct care staff may not be included in direct care staff ratios.</a:t>
            </a:r>
          </a:p>
        </p:txBody>
      </p:sp>
      <p:pic>
        <p:nvPicPr>
          <p:cNvPr id="7" name="Picture 6" descr="Free vector graphic: Clipboard, Icons, Rodentia Icons - Free Image 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0140">
            <a:off x="10624562" y="249025"/>
            <a:ext cx="1158135" cy="1663056"/>
          </a:xfrm>
          <a:prstGeom prst="rect">
            <a:avLst/>
          </a:prstGeom>
        </p:spPr>
      </p:pic>
    </p:spTree>
    <p:extLst>
      <p:ext uri="{BB962C8B-B14F-4D97-AF65-F5344CB8AC3E}">
        <p14:creationId xmlns:p14="http://schemas.microsoft.com/office/powerpoint/2010/main" val="786645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459989"/>
          </a:xfrm>
        </p:spPr>
        <p:txBody>
          <a:bodyPr/>
          <a:lstStyle/>
          <a:p>
            <a:pPr algn="ctr"/>
            <a:r>
              <a:rPr lang="en-US" sz="5400" i="1" dirty="0">
                <a:solidFill>
                  <a:schemeClr val="bg1"/>
                </a:solidFill>
                <a:latin typeface="Bradley Hand ITC" panose="03070402050302030203" pitchFamily="66" charset="0"/>
              </a:rPr>
              <a:t>TOP CITED DEFICIENCIES </a:t>
            </a:r>
            <a:br>
              <a:rPr lang="en-US" sz="5400" i="1" dirty="0">
                <a:solidFill>
                  <a:schemeClr val="bg1"/>
                </a:solidFill>
                <a:latin typeface="Bradley Hand ITC" panose="03070402050302030203" pitchFamily="66" charset="0"/>
              </a:rPr>
            </a:br>
            <a:r>
              <a:rPr lang="en-US" sz="5400" i="1" dirty="0">
                <a:solidFill>
                  <a:schemeClr val="bg1"/>
                </a:solidFill>
                <a:latin typeface="Bradley Hand ITC" panose="03070402050302030203" pitchFamily="66" charset="0"/>
              </a:rPr>
              <a:t>IN 2021-2022</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261257" y="2073442"/>
            <a:ext cx="11643359" cy="4336068"/>
          </a:xfrm>
        </p:spPr>
        <p:txBody>
          <a:bodyPr>
            <a:normAutofit/>
          </a:bodyPr>
          <a:lstStyle/>
          <a:p>
            <a:pPr marL="0" indent="0">
              <a:buNone/>
            </a:pPr>
            <a:r>
              <a:rPr lang="en-US" sz="1600" b="1" i="1" dirty="0">
                <a:solidFill>
                  <a:schemeClr val="accent1">
                    <a:lumMod val="20000"/>
                    <a:lumOff val="80000"/>
                  </a:schemeClr>
                </a:solidFill>
                <a:latin typeface="Lucida Bright" panose="02040602050505020304" pitchFamily="18" charset="0"/>
              </a:rPr>
              <a:t>W455 – Infection Control</a:t>
            </a:r>
          </a:p>
          <a:p>
            <a:pPr lvl="1"/>
            <a:r>
              <a:rPr lang="en-US" dirty="0" smtClean="0">
                <a:solidFill>
                  <a:schemeClr val="accent1">
                    <a:lumMod val="20000"/>
                    <a:lumOff val="80000"/>
                  </a:schemeClr>
                </a:solidFill>
                <a:latin typeface="Lucida Bright" panose="02040602050505020304" pitchFamily="18" charset="0"/>
              </a:rPr>
              <a:t>There </a:t>
            </a:r>
            <a:r>
              <a:rPr lang="en-US" dirty="0">
                <a:solidFill>
                  <a:schemeClr val="accent1">
                    <a:lumMod val="20000"/>
                    <a:lumOff val="80000"/>
                  </a:schemeClr>
                </a:solidFill>
                <a:latin typeface="Lucida Bright" panose="02040602050505020304" pitchFamily="18" charset="0"/>
              </a:rPr>
              <a:t>must be an active program for the prevention, control, and investigation of infection and communicable diseases.</a:t>
            </a:r>
          </a:p>
          <a:p>
            <a:pPr lvl="2"/>
            <a:r>
              <a:rPr lang="en-US" sz="1600" dirty="0">
                <a:solidFill>
                  <a:schemeClr val="accent1">
                    <a:lumMod val="20000"/>
                    <a:lumOff val="80000"/>
                  </a:schemeClr>
                </a:solidFill>
                <a:latin typeface="Lucida Bright" panose="02040602050505020304" pitchFamily="18" charset="0"/>
              </a:rPr>
              <a:t>Guidance §483.470(l)(1)</a:t>
            </a:r>
          </a:p>
          <a:p>
            <a:pPr lvl="3"/>
            <a:r>
              <a:rPr lang="en-US" sz="1600" dirty="0">
                <a:solidFill>
                  <a:schemeClr val="accent1">
                    <a:lumMod val="20000"/>
                    <a:lumOff val="80000"/>
                  </a:schemeClr>
                </a:solidFill>
                <a:latin typeface="Lucida Bright" panose="02040602050505020304" pitchFamily="18" charset="0"/>
              </a:rPr>
              <a:t>Facilities maintain an ongoing surveillance program of communicable disease control and investigation of infections and an active training program that ensures the clients served receive adequate prevention of transmission information and skills, according to needs.</a:t>
            </a:r>
          </a:p>
          <a:p>
            <a:pPr lvl="3"/>
            <a:r>
              <a:rPr lang="en-US" sz="1600" dirty="0">
                <a:solidFill>
                  <a:schemeClr val="accent1">
                    <a:lumMod val="20000"/>
                    <a:lumOff val="80000"/>
                  </a:schemeClr>
                </a:solidFill>
                <a:latin typeface="Lucida Bright" panose="02040602050505020304" pitchFamily="18" charset="0"/>
              </a:rPr>
              <a:t>The facility’s infection control program should include procedures </a:t>
            </a:r>
            <a:r>
              <a:rPr lang="en-US" sz="1600" dirty="0" smtClean="0">
                <a:solidFill>
                  <a:schemeClr val="accent1">
                    <a:lumMod val="20000"/>
                    <a:lumOff val="80000"/>
                  </a:schemeClr>
                </a:solidFill>
                <a:latin typeface="Lucida Bright" panose="02040602050505020304" pitchFamily="18" charset="0"/>
              </a:rPr>
              <a:t>for identification </a:t>
            </a:r>
            <a:r>
              <a:rPr lang="en-US" sz="1600" dirty="0">
                <a:solidFill>
                  <a:schemeClr val="accent1">
                    <a:lumMod val="20000"/>
                    <a:lumOff val="80000"/>
                  </a:schemeClr>
                </a:solidFill>
                <a:latin typeface="Lucida Bright" panose="02040602050505020304" pitchFamily="18" charset="0"/>
              </a:rPr>
              <a:t>of the extent of infestation or </a:t>
            </a:r>
            <a:r>
              <a:rPr lang="en-US" sz="1600" dirty="0" smtClean="0">
                <a:solidFill>
                  <a:schemeClr val="accent1">
                    <a:lumMod val="20000"/>
                    <a:lumOff val="80000"/>
                  </a:schemeClr>
                </a:solidFill>
                <a:latin typeface="Lucida Bright" panose="02040602050505020304" pitchFamily="18" charset="0"/>
              </a:rPr>
              <a:t>infection; protection </a:t>
            </a:r>
            <a:r>
              <a:rPr lang="en-US" sz="1600" dirty="0">
                <a:solidFill>
                  <a:schemeClr val="accent1">
                    <a:lumMod val="20000"/>
                    <a:lumOff val="80000"/>
                  </a:schemeClr>
                </a:solidFill>
                <a:latin typeface="Lucida Bright" panose="02040602050505020304" pitchFamily="18" charset="0"/>
              </a:rPr>
              <a:t>of </a:t>
            </a:r>
            <a:r>
              <a:rPr lang="en-US" sz="1600" dirty="0" smtClean="0">
                <a:solidFill>
                  <a:schemeClr val="accent1">
                    <a:lumMod val="20000"/>
                    <a:lumOff val="80000"/>
                  </a:schemeClr>
                </a:solidFill>
                <a:latin typeface="Lucida Bright" panose="02040602050505020304" pitchFamily="18" charset="0"/>
              </a:rPr>
              <a:t>clients; treatment </a:t>
            </a:r>
            <a:r>
              <a:rPr lang="en-US" sz="1600" dirty="0">
                <a:solidFill>
                  <a:schemeClr val="accent1">
                    <a:lumMod val="20000"/>
                    <a:lumOff val="80000"/>
                  </a:schemeClr>
                </a:solidFill>
                <a:latin typeface="Lucida Bright" panose="02040602050505020304" pitchFamily="18" charset="0"/>
              </a:rPr>
              <a:t>of </a:t>
            </a:r>
            <a:r>
              <a:rPr lang="en-US" sz="1600" dirty="0" smtClean="0">
                <a:solidFill>
                  <a:schemeClr val="accent1">
                    <a:lumMod val="20000"/>
                    <a:lumOff val="80000"/>
                  </a:schemeClr>
                </a:solidFill>
                <a:latin typeface="Lucida Bright" panose="02040602050505020304" pitchFamily="18" charset="0"/>
              </a:rPr>
              <a:t>clients; notification </a:t>
            </a:r>
            <a:r>
              <a:rPr lang="en-US" sz="1600" dirty="0">
                <a:solidFill>
                  <a:schemeClr val="accent1">
                    <a:lumMod val="20000"/>
                    <a:lumOff val="80000"/>
                  </a:schemeClr>
                </a:solidFill>
                <a:latin typeface="Lucida Bright" panose="02040602050505020304" pitchFamily="18" charset="0"/>
              </a:rPr>
              <a:t>of family or legal </a:t>
            </a:r>
            <a:r>
              <a:rPr lang="en-US" sz="1600" dirty="0" smtClean="0">
                <a:solidFill>
                  <a:schemeClr val="accent1">
                    <a:lumMod val="20000"/>
                    <a:lumOff val="80000"/>
                  </a:schemeClr>
                </a:solidFill>
                <a:latin typeface="Lucida Bright" panose="02040602050505020304" pitchFamily="18" charset="0"/>
              </a:rPr>
              <a:t>guardian; reporting </a:t>
            </a:r>
            <a:r>
              <a:rPr lang="en-US" sz="1600" dirty="0">
                <a:solidFill>
                  <a:schemeClr val="accent1">
                    <a:lumMod val="20000"/>
                    <a:lumOff val="80000"/>
                  </a:schemeClr>
                </a:solidFill>
                <a:latin typeface="Lucida Bright" panose="02040602050505020304" pitchFamily="18" charset="0"/>
              </a:rPr>
              <a:t>to the health department as indicated; </a:t>
            </a:r>
            <a:r>
              <a:rPr lang="en-US" sz="1600" dirty="0" smtClean="0">
                <a:solidFill>
                  <a:schemeClr val="accent1">
                    <a:lumMod val="20000"/>
                    <a:lumOff val="80000"/>
                  </a:schemeClr>
                </a:solidFill>
                <a:latin typeface="Lucida Bright" panose="02040602050505020304" pitchFamily="18" charset="0"/>
              </a:rPr>
              <a:t>and continued </a:t>
            </a:r>
            <a:r>
              <a:rPr lang="en-US" sz="1600" dirty="0">
                <a:solidFill>
                  <a:schemeClr val="accent1">
                    <a:lumMod val="20000"/>
                    <a:lumOff val="80000"/>
                  </a:schemeClr>
                </a:solidFill>
                <a:latin typeface="Lucida Bright" panose="02040602050505020304" pitchFamily="18" charset="0"/>
              </a:rPr>
              <a:t>follow-up to resolution.</a:t>
            </a:r>
          </a:p>
          <a:p>
            <a:pPr lvl="3"/>
            <a:r>
              <a:rPr lang="en-US" sz="1600" dirty="0">
                <a:solidFill>
                  <a:schemeClr val="accent1">
                    <a:lumMod val="20000"/>
                    <a:lumOff val="80000"/>
                  </a:schemeClr>
                </a:solidFill>
                <a:latin typeface="Lucida Bright" panose="02040602050505020304" pitchFamily="18" charset="0"/>
              </a:rPr>
              <a:t>Both the Occupational Safety and Health Administration (OSHA) and the CDC have specific requirements regarding human immuno-deficiency virus (HIV), TB, and hepatitis precautions. These requirements should be incorporated into the facility's practices when relevant to the clients residing in the facility. Concerns about OSHA violations should be referred to OSHA.</a:t>
            </a:r>
          </a:p>
        </p:txBody>
      </p:sp>
      <p:pic>
        <p:nvPicPr>
          <p:cNvPr id="5" name="Picture 4" descr="Free vector graphic: Clipboard, Icons, Rodentia Icons - Free Image 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0140">
            <a:off x="10624562" y="249025"/>
            <a:ext cx="1158135" cy="1663056"/>
          </a:xfrm>
          <a:prstGeom prst="rect">
            <a:avLst/>
          </a:prstGeom>
        </p:spPr>
      </p:pic>
    </p:spTree>
    <p:extLst>
      <p:ext uri="{BB962C8B-B14F-4D97-AF65-F5344CB8AC3E}">
        <p14:creationId xmlns:p14="http://schemas.microsoft.com/office/powerpoint/2010/main" val="1569645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451281"/>
          </a:xfrm>
        </p:spPr>
        <p:txBody>
          <a:bodyPr/>
          <a:lstStyle/>
          <a:p>
            <a:pPr algn="ctr"/>
            <a:r>
              <a:rPr lang="en-US" sz="5400" i="1" dirty="0">
                <a:solidFill>
                  <a:schemeClr val="bg1"/>
                </a:solidFill>
                <a:latin typeface="Bradley Hand ITC" panose="03070402050302030203" pitchFamily="66" charset="0"/>
              </a:rPr>
              <a:t>TOP CITED DEFICIENCIES </a:t>
            </a:r>
            <a:br>
              <a:rPr lang="en-US" sz="5400" i="1" dirty="0">
                <a:solidFill>
                  <a:schemeClr val="bg1"/>
                </a:solidFill>
                <a:latin typeface="Bradley Hand ITC" panose="03070402050302030203" pitchFamily="66" charset="0"/>
              </a:rPr>
            </a:br>
            <a:r>
              <a:rPr lang="en-US" sz="5400" i="1" dirty="0">
                <a:solidFill>
                  <a:schemeClr val="bg1"/>
                </a:solidFill>
                <a:latin typeface="Bradley Hand ITC" panose="03070402050302030203" pitchFamily="66" charset="0"/>
              </a:rPr>
              <a:t>IN 2021-2022</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243840" y="2073440"/>
            <a:ext cx="11695610" cy="4784560"/>
          </a:xfrm>
        </p:spPr>
        <p:txBody>
          <a:bodyPr>
            <a:noAutofit/>
          </a:bodyPr>
          <a:lstStyle/>
          <a:p>
            <a:pPr marL="0" indent="0">
              <a:buNone/>
            </a:pPr>
            <a:r>
              <a:rPr lang="en-US" sz="1600" b="1" i="1" dirty="0">
                <a:solidFill>
                  <a:schemeClr val="accent1">
                    <a:lumMod val="20000"/>
                    <a:lumOff val="80000"/>
                  </a:schemeClr>
                </a:solidFill>
                <a:latin typeface="Lucida Bright" panose="02040602050505020304" pitchFamily="18" charset="0"/>
              </a:rPr>
              <a:t>W153 – Staff Treatment of Clients</a:t>
            </a:r>
          </a:p>
          <a:p>
            <a:pPr lvl="1"/>
            <a:r>
              <a:rPr lang="en-US" dirty="0">
                <a:solidFill>
                  <a:schemeClr val="accent1">
                    <a:lumMod val="20000"/>
                    <a:lumOff val="80000"/>
                  </a:schemeClr>
                </a:solidFill>
                <a:latin typeface="Lucida Bright" panose="02040602050505020304" pitchFamily="18" charset="0"/>
              </a:rPr>
              <a:t>§483.420(d)(2) The facility must ensure that all allegations of mistreatment, neglect or abuse, as well as injuries of unknown source, are reported immediately to the administrator or to other officials in accordance with State law through established procedures.</a:t>
            </a:r>
          </a:p>
          <a:p>
            <a:pPr lvl="2"/>
            <a:r>
              <a:rPr lang="en-US" sz="1600" dirty="0">
                <a:solidFill>
                  <a:schemeClr val="accent1">
                    <a:lumMod val="20000"/>
                    <a:lumOff val="80000"/>
                  </a:schemeClr>
                </a:solidFill>
                <a:latin typeface="Lucida Bright" panose="02040602050505020304" pitchFamily="18" charset="0"/>
              </a:rPr>
              <a:t>Guidance §483.420(d)(2)</a:t>
            </a:r>
          </a:p>
          <a:p>
            <a:pPr lvl="3"/>
            <a:r>
              <a:rPr lang="en-US" sz="1600" dirty="0">
                <a:solidFill>
                  <a:schemeClr val="accent1">
                    <a:lumMod val="20000"/>
                    <a:lumOff val="80000"/>
                  </a:schemeClr>
                </a:solidFill>
                <a:latin typeface="Lucida Bright" panose="02040602050505020304" pitchFamily="18" charset="0"/>
              </a:rPr>
              <a:t>Injuries of unknown source that give rise to a suspicion that they may be the result of abuse or neglect, should be reported immediately</a:t>
            </a:r>
            <a:r>
              <a:rPr lang="en-US" sz="1600" dirty="0" smtClean="0">
                <a:solidFill>
                  <a:schemeClr val="accent1">
                    <a:lumMod val="20000"/>
                    <a:lumOff val="80000"/>
                  </a:schemeClr>
                </a:solidFill>
                <a:latin typeface="Lucida Bright" panose="02040602050505020304" pitchFamily="18" charset="0"/>
              </a:rPr>
              <a:t>.  </a:t>
            </a:r>
            <a:endParaRPr lang="en-US" sz="1600" dirty="0">
              <a:solidFill>
                <a:schemeClr val="accent1">
                  <a:lumMod val="20000"/>
                  <a:lumOff val="80000"/>
                </a:schemeClr>
              </a:solidFill>
              <a:latin typeface="Lucida Bright" panose="02040602050505020304" pitchFamily="18" charset="0"/>
            </a:endParaRPr>
          </a:p>
          <a:p>
            <a:pPr lvl="3"/>
            <a:r>
              <a:rPr lang="en-US" sz="1600" dirty="0" smtClean="0">
                <a:solidFill>
                  <a:schemeClr val="accent1">
                    <a:lumMod val="20000"/>
                    <a:lumOff val="80000"/>
                  </a:schemeClr>
                </a:solidFill>
                <a:latin typeface="Lucida Bright" panose="02040602050505020304" pitchFamily="18" charset="0"/>
              </a:rPr>
              <a:t>The </a:t>
            </a:r>
            <a:r>
              <a:rPr lang="en-US" sz="1600" dirty="0">
                <a:solidFill>
                  <a:schemeClr val="accent1">
                    <a:lumMod val="20000"/>
                    <a:lumOff val="80000"/>
                  </a:schemeClr>
                </a:solidFill>
                <a:latin typeface="Lucida Bright" panose="02040602050505020304" pitchFamily="18" charset="0"/>
              </a:rPr>
              <a:t>facility must immediately report any suspicious injuries of unknown source and all allegations of mistreatment, neglect or abuse to a client residing in the facility regardless of who is the alleged </a:t>
            </a:r>
            <a:r>
              <a:rPr lang="en-US" sz="1600" dirty="0" smtClean="0">
                <a:solidFill>
                  <a:schemeClr val="accent1">
                    <a:lumMod val="20000"/>
                    <a:lumOff val="80000"/>
                  </a:schemeClr>
                </a:solidFill>
                <a:latin typeface="Lucida Bright" panose="02040602050505020304" pitchFamily="18" charset="0"/>
              </a:rPr>
              <a:t>perpetrator.  If </a:t>
            </a:r>
            <a:r>
              <a:rPr lang="en-US" sz="1600" dirty="0">
                <a:solidFill>
                  <a:schemeClr val="accent1">
                    <a:lumMod val="20000"/>
                    <a:lumOff val="80000"/>
                  </a:schemeClr>
                </a:solidFill>
                <a:latin typeface="Lucida Bright" panose="02040602050505020304" pitchFamily="18" charset="0"/>
              </a:rPr>
              <a:t>state law requires reporting to an agency or entity other than the administrator, the Centers for Medicare &amp; Medicaid Services (CMS) expects the administrator to be notified as well, in order to ensure facility response to promptly safeguard the client(s).</a:t>
            </a:r>
          </a:p>
          <a:p>
            <a:pPr lvl="3"/>
            <a:r>
              <a:rPr lang="en-US" sz="1600" dirty="0">
                <a:solidFill>
                  <a:schemeClr val="accent1">
                    <a:lumMod val="20000"/>
                    <a:lumOff val="80000"/>
                  </a:schemeClr>
                </a:solidFill>
                <a:latin typeface="Lucida Bright" panose="02040602050505020304" pitchFamily="18" charset="0"/>
              </a:rPr>
              <a:t>For the purposes of this regulation “immediately” means there should be no delay between staff awareness of the occurrence and reporting to the administrator or other officials in accordance with State law unless the situation is unstable in which case reporting should occur as soon as the safety of all clients is assured.</a:t>
            </a:r>
          </a:p>
        </p:txBody>
      </p:sp>
      <p:pic>
        <p:nvPicPr>
          <p:cNvPr id="5" name="Picture 4" descr="Free vector graphic: Clipboard, Icons, Rodentia Icons - Free Image 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0140">
            <a:off x="10624562" y="249025"/>
            <a:ext cx="1158135" cy="1663056"/>
          </a:xfrm>
          <a:prstGeom prst="rect">
            <a:avLst/>
          </a:prstGeom>
        </p:spPr>
      </p:pic>
    </p:spTree>
    <p:extLst>
      <p:ext uri="{BB962C8B-B14F-4D97-AF65-F5344CB8AC3E}">
        <p14:creationId xmlns:p14="http://schemas.microsoft.com/office/powerpoint/2010/main" val="2332913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459989"/>
          </a:xfrm>
        </p:spPr>
        <p:txBody>
          <a:bodyPr/>
          <a:lstStyle/>
          <a:p>
            <a:pPr algn="ctr"/>
            <a:r>
              <a:rPr lang="en-US" sz="5400" i="1" dirty="0">
                <a:solidFill>
                  <a:schemeClr val="bg1"/>
                </a:solidFill>
                <a:latin typeface="Bradley Hand ITC" panose="03070402050302030203" pitchFamily="66" charset="0"/>
              </a:rPr>
              <a:t>TOP CITED DEFICIENCIES </a:t>
            </a:r>
            <a:br>
              <a:rPr lang="en-US" sz="5400" i="1" dirty="0">
                <a:solidFill>
                  <a:schemeClr val="bg1"/>
                </a:solidFill>
                <a:latin typeface="Bradley Hand ITC" panose="03070402050302030203" pitchFamily="66" charset="0"/>
              </a:rPr>
            </a:br>
            <a:r>
              <a:rPr lang="en-US" sz="5400" i="1" dirty="0">
                <a:solidFill>
                  <a:schemeClr val="bg1"/>
                </a:solidFill>
                <a:latin typeface="Bradley Hand ITC" panose="03070402050302030203" pitchFamily="66" charset="0"/>
              </a:rPr>
              <a:t>IN 2021-2022</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269967" y="2073441"/>
            <a:ext cx="11582400" cy="2533393"/>
          </a:xfrm>
        </p:spPr>
        <p:txBody>
          <a:bodyPr>
            <a:normAutofit/>
          </a:bodyPr>
          <a:lstStyle/>
          <a:p>
            <a:pPr marL="0" indent="0">
              <a:buNone/>
            </a:pPr>
            <a:r>
              <a:rPr lang="en-US" sz="1600" b="1" i="1" dirty="0">
                <a:solidFill>
                  <a:schemeClr val="accent1">
                    <a:lumMod val="20000"/>
                    <a:lumOff val="80000"/>
                  </a:schemeClr>
                </a:solidFill>
                <a:latin typeface="Lucida Bright" panose="02040602050505020304" pitchFamily="18" charset="0"/>
              </a:rPr>
              <a:t>W121 – Services Provided with Outside Sources</a:t>
            </a:r>
          </a:p>
          <a:p>
            <a:pPr lvl="1"/>
            <a:r>
              <a:rPr lang="en-US" dirty="0" smtClean="0">
                <a:solidFill>
                  <a:schemeClr val="accent1">
                    <a:lumMod val="20000"/>
                    <a:lumOff val="80000"/>
                  </a:schemeClr>
                </a:solidFill>
                <a:latin typeface="Lucida Bright" panose="02040602050505020304" pitchFamily="18" charset="0"/>
              </a:rPr>
              <a:t>§</a:t>
            </a:r>
            <a:r>
              <a:rPr lang="en-US" dirty="0">
                <a:solidFill>
                  <a:schemeClr val="accent1">
                    <a:lumMod val="20000"/>
                    <a:lumOff val="80000"/>
                  </a:schemeClr>
                </a:solidFill>
                <a:latin typeface="Lucida Bright" panose="02040602050505020304" pitchFamily="18" charset="0"/>
              </a:rPr>
              <a:t>483.410(d)(4) If living quarters are not provided in a facility owned by the ICF/IID, the ICF/IID remains directly responsible for the standards relating to physical environment that are specified in §483.470(a) through (g), (j) and (k).</a:t>
            </a:r>
          </a:p>
          <a:p>
            <a:pPr lvl="2"/>
            <a:r>
              <a:rPr lang="en-US" sz="1600" dirty="0">
                <a:solidFill>
                  <a:schemeClr val="accent1">
                    <a:lumMod val="20000"/>
                    <a:lumOff val="80000"/>
                  </a:schemeClr>
                </a:solidFill>
                <a:latin typeface="Lucida Bright" panose="02040602050505020304" pitchFamily="18" charset="0"/>
              </a:rPr>
              <a:t>Guidance §483.410(d)(4)</a:t>
            </a:r>
          </a:p>
          <a:p>
            <a:pPr lvl="3"/>
            <a:r>
              <a:rPr lang="en-US" sz="1600" dirty="0">
                <a:solidFill>
                  <a:schemeClr val="accent1">
                    <a:lumMod val="20000"/>
                    <a:lumOff val="80000"/>
                  </a:schemeClr>
                </a:solidFill>
                <a:latin typeface="Lucida Bright" panose="02040602050505020304" pitchFamily="18" charset="0"/>
              </a:rPr>
              <a:t>Even though the facility's premises may be rented from a landlord, the facility must ensure that the requirements for physical environment are met, either through arrangement with the landlord or through the facility's own services</a:t>
            </a:r>
            <a:r>
              <a:rPr lang="en-US" sz="1000" dirty="0">
                <a:solidFill>
                  <a:schemeClr val="accent1">
                    <a:lumMod val="20000"/>
                    <a:lumOff val="80000"/>
                  </a:schemeClr>
                </a:solidFill>
                <a:latin typeface="Lucida Bright" panose="02040602050505020304" pitchFamily="18" charset="0"/>
              </a:rPr>
              <a:t>.</a:t>
            </a:r>
          </a:p>
        </p:txBody>
      </p:sp>
      <p:pic>
        <p:nvPicPr>
          <p:cNvPr id="5" name="Picture 4" descr="Free vector graphic: Clipboard, Icons, Rodentia Icons - Free Image 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0140">
            <a:off x="10624562" y="249025"/>
            <a:ext cx="1158135" cy="1663056"/>
          </a:xfrm>
          <a:prstGeom prst="rect">
            <a:avLst/>
          </a:prstGeom>
        </p:spPr>
      </p:pic>
    </p:spTree>
    <p:extLst>
      <p:ext uri="{BB962C8B-B14F-4D97-AF65-F5344CB8AC3E}">
        <p14:creationId xmlns:p14="http://schemas.microsoft.com/office/powerpoint/2010/main" val="3861297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477406"/>
          </a:xfrm>
        </p:spPr>
        <p:txBody>
          <a:bodyPr/>
          <a:lstStyle/>
          <a:p>
            <a:pPr algn="ctr"/>
            <a:r>
              <a:rPr lang="en-US" sz="5400" i="1" dirty="0">
                <a:solidFill>
                  <a:schemeClr val="bg1"/>
                </a:solidFill>
                <a:latin typeface="Bradley Hand ITC" panose="03070402050302030203" pitchFamily="66" charset="0"/>
              </a:rPr>
              <a:t>TOP CITED DEFICIENCIES </a:t>
            </a:r>
            <a:br>
              <a:rPr lang="en-US" sz="5400" i="1" dirty="0">
                <a:solidFill>
                  <a:schemeClr val="bg1"/>
                </a:solidFill>
                <a:latin typeface="Bradley Hand ITC" panose="03070402050302030203" pitchFamily="66" charset="0"/>
              </a:rPr>
            </a:br>
            <a:r>
              <a:rPr lang="en-US" sz="5400" i="1" dirty="0">
                <a:solidFill>
                  <a:schemeClr val="bg1"/>
                </a:solidFill>
                <a:latin typeface="Bradley Hand ITC" panose="03070402050302030203" pitchFamily="66" charset="0"/>
              </a:rPr>
              <a:t>IN 2021-2022</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296091" y="2222288"/>
            <a:ext cx="11538858" cy="877964"/>
          </a:xfrm>
        </p:spPr>
        <p:txBody>
          <a:bodyPr>
            <a:normAutofit lnSpcReduction="10000"/>
          </a:bodyPr>
          <a:lstStyle/>
          <a:p>
            <a:pPr marL="0" indent="0">
              <a:buNone/>
            </a:pPr>
            <a:r>
              <a:rPr lang="en-US" sz="1600" dirty="0">
                <a:solidFill>
                  <a:schemeClr val="accent1">
                    <a:lumMod val="20000"/>
                    <a:lumOff val="80000"/>
                  </a:schemeClr>
                </a:solidFill>
                <a:latin typeface="Lucida Bright" panose="02040602050505020304" pitchFamily="18" charset="0"/>
              </a:rPr>
              <a:t>W382 – Drug Storage and Recordkeeping</a:t>
            </a:r>
          </a:p>
          <a:p>
            <a:pPr lvl="1"/>
            <a:r>
              <a:rPr lang="en-US" dirty="0" smtClean="0">
                <a:solidFill>
                  <a:schemeClr val="accent1">
                    <a:lumMod val="20000"/>
                    <a:lumOff val="80000"/>
                  </a:schemeClr>
                </a:solidFill>
                <a:latin typeface="Lucida Bright" panose="02040602050505020304" pitchFamily="18" charset="0"/>
              </a:rPr>
              <a:t>§</a:t>
            </a:r>
            <a:r>
              <a:rPr lang="en-US" dirty="0">
                <a:solidFill>
                  <a:schemeClr val="accent1">
                    <a:lumMod val="20000"/>
                    <a:lumOff val="80000"/>
                  </a:schemeClr>
                </a:solidFill>
                <a:latin typeface="Lucida Bright" panose="02040602050505020304" pitchFamily="18" charset="0"/>
              </a:rPr>
              <a:t>483.460(l)(2) The facility must keep all drugs and biologicals locked except when being prepared for administration.</a:t>
            </a:r>
          </a:p>
        </p:txBody>
      </p:sp>
      <p:pic>
        <p:nvPicPr>
          <p:cNvPr id="5" name="Picture 4" descr="Free vector graphic: Clipboard, Icons, Rodentia Icons - Free Image 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0140">
            <a:off x="10624562" y="249025"/>
            <a:ext cx="1158135" cy="1663056"/>
          </a:xfrm>
          <a:prstGeom prst="rect">
            <a:avLst/>
          </a:prstGeom>
        </p:spPr>
      </p:pic>
    </p:spTree>
    <p:extLst>
      <p:ext uri="{BB962C8B-B14F-4D97-AF65-F5344CB8AC3E}">
        <p14:creationId xmlns:p14="http://schemas.microsoft.com/office/powerpoint/2010/main" val="41469094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i="1" dirty="0" smtClean="0">
                <a:solidFill>
                  <a:schemeClr val="bg1"/>
                </a:solidFill>
                <a:latin typeface="Bradley Hand ITC" panose="03070402050302030203" pitchFamily="66" charset="0"/>
              </a:rPr>
              <a:t>QUESTIONS/COMMENTS</a:t>
            </a:r>
            <a:endParaRPr lang="en-US" sz="5400" b="1" i="1" dirty="0">
              <a:solidFill>
                <a:schemeClr val="bg1"/>
              </a:solidFill>
              <a:latin typeface="Bradley Hand ITC" panose="03070402050302030203" pitchFamily="66" charset="0"/>
            </a:endParaRPr>
          </a:p>
        </p:txBody>
      </p:sp>
      <p:pic>
        <p:nvPicPr>
          <p:cNvPr id="4" name="Content Placeholder 3" descr="Download Text Question Blog Questions Logo Any HQ PNG Image | FreePNGIm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75784" y="2055045"/>
            <a:ext cx="5262972" cy="4354183"/>
          </a:xfrm>
        </p:spPr>
      </p:pic>
    </p:spTree>
    <p:extLst>
      <p:ext uri="{BB962C8B-B14F-4D97-AF65-F5344CB8AC3E}">
        <p14:creationId xmlns:p14="http://schemas.microsoft.com/office/powerpoint/2010/main" val="2681035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i="1" dirty="0" smtClean="0">
                <a:solidFill>
                  <a:schemeClr val="bg1"/>
                </a:solidFill>
                <a:latin typeface="Bradley Hand ITC" panose="03070402050302030203" pitchFamily="66" charset="0"/>
              </a:rPr>
              <a:t>CONTACT INFORMATION</a:t>
            </a:r>
            <a:endParaRPr lang="en-US" sz="5400"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818712" y="2325189"/>
            <a:ext cx="10554574" cy="4232365"/>
          </a:xfrm>
        </p:spPr>
        <p:txBody>
          <a:bodyPr>
            <a:normAutofit/>
          </a:bodyPr>
          <a:lstStyle/>
          <a:p>
            <a:r>
              <a:rPr lang="en-US" sz="2000" b="1" dirty="0" smtClean="0">
                <a:solidFill>
                  <a:schemeClr val="accent1">
                    <a:lumMod val="20000"/>
                    <a:lumOff val="80000"/>
                  </a:schemeClr>
                </a:solidFill>
                <a:latin typeface="Lucida Bright" panose="02040602050505020304" pitchFamily="18" charset="0"/>
              </a:rPr>
              <a:t>Stacey Forbes: </a:t>
            </a:r>
            <a:r>
              <a:rPr lang="en-US" sz="2000" b="1" dirty="0" smtClean="0">
                <a:solidFill>
                  <a:schemeClr val="accent1">
                    <a:lumMod val="20000"/>
                    <a:lumOff val="80000"/>
                  </a:schemeClr>
                </a:solidFill>
                <a:latin typeface="Lucida Bright" panose="02040602050505020304" pitchFamily="18" charset="0"/>
                <a:hlinkClick r:id="rId3"/>
              </a:rPr>
              <a:t>stacey.forbes@la.gov</a:t>
            </a:r>
            <a:r>
              <a:rPr lang="en-US" sz="2000" b="1" dirty="0" smtClean="0">
                <a:solidFill>
                  <a:schemeClr val="accent1">
                    <a:lumMod val="20000"/>
                    <a:lumOff val="80000"/>
                  </a:schemeClr>
                </a:solidFill>
                <a:latin typeface="Lucida Bright" panose="02040602050505020304" pitchFamily="18" charset="0"/>
              </a:rPr>
              <a:t> or (225) 342-0123</a:t>
            </a:r>
          </a:p>
          <a:p>
            <a:pPr marL="0" indent="0">
              <a:buNone/>
            </a:pPr>
            <a:endParaRPr lang="en-US" sz="2000" b="1" dirty="0" smtClean="0">
              <a:solidFill>
                <a:schemeClr val="accent1">
                  <a:lumMod val="20000"/>
                  <a:lumOff val="80000"/>
                </a:schemeClr>
              </a:solidFill>
              <a:latin typeface="Lucida Bright" panose="02040602050505020304" pitchFamily="18" charset="0"/>
            </a:endParaRPr>
          </a:p>
          <a:p>
            <a:r>
              <a:rPr lang="en-US" sz="2000" b="1" dirty="0" smtClean="0">
                <a:solidFill>
                  <a:schemeClr val="accent1">
                    <a:lumMod val="20000"/>
                    <a:lumOff val="80000"/>
                  </a:schemeClr>
                </a:solidFill>
                <a:latin typeface="Lucida Bright" panose="02040602050505020304" pitchFamily="18" charset="0"/>
              </a:rPr>
              <a:t>Stacy Hardy: </a:t>
            </a:r>
            <a:r>
              <a:rPr lang="en-US" sz="2000" b="1" dirty="0" smtClean="0">
                <a:solidFill>
                  <a:schemeClr val="accent1">
                    <a:lumMod val="20000"/>
                    <a:lumOff val="80000"/>
                  </a:schemeClr>
                </a:solidFill>
                <a:latin typeface="Lucida Bright" panose="02040602050505020304" pitchFamily="18" charset="0"/>
                <a:hlinkClick r:id="rId4"/>
              </a:rPr>
              <a:t>stacy.hardy@la.gov</a:t>
            </a:r>
            <a:r>
              <a:rPr lang="en-US" sz="2000" b="1" dirty="0" smtClean="0">
                <a:solidFill>
                  <a:schemeClr val="accent1">
                    <a:lumMod val="20000"/>
                    <a:lumOff val="80000"/>
                  </a:schemeClr>
                </a:solidFill>
                <a:latin typeface="Lucida Bright" panose="02040602050505020304" pitchFamily="18" charset="0"/>
              </a:rPr>
              <a:t> or (225) 342-5778</a:t>
            </a:r>
          </a:p>
          <a:p>
            <a:pPr marL="0" indent="0">
              <a:buNone/>
            </a:pPr>
            <a:endParaRPr lang="en-US" sz="2000" b="1" dirty="0" smtClean="0">
              <a:solidFill>
                <a:schemeClr val="accent1">
                  <a:lumMod val="20000"/>
                  <a:lumOff val="80000"/>
                </a:schemeClr>
              </a:solidFill>
              <a:latin typeface="Lucida Bright" panose="02040602050505020304" pitchFamily="18" charset="0"/>
            </a:endParaRPr>
          </a:p>
          <a:p>
            <a:r>
              <a:rPr lang="en-US" sz="2000" b="1" dirty="0" smtClean="0">
                <a:solidFill>
                  <a:schemeClr val="accent1">
                    <a:lumMod val="20000"/>
                    <a:lumOff val="80000"/>
                  </a:schemeClr>
                </a:solidFill>
                <a:latin typeface="Lucida Bright" panose="02040602050505020304" pitchFamily="18" charset="0"/>
              </a:rPr>
              <a:t>Wanda Rodney-Warner: </a:t>
            </a:r>
            <a:r>
              <a:rPr lang="en-US" sz="2000" b="1" dirty="0" smtClean="0">
                <a:solidFill>
                  <a:schemeClr val="accent1">
                    <a:lumMod val="20000"/>
                    <a:lumOff val="80000"/>
                  </a:schemeClr>
                </a:solidFill>
                <a:latin typeface="Lucida Bright" panose="02040602050505020304" pitchFamily="18" charset="0"/>
                <a:hlinkClick r:id="rId5"/>
              </a:rPr>
              <a:t>wanda.rodney-warner@la.gov</a:t>
            </a:r>
            <a:r>
              <a:rPr lang="en-US" sz="2000" b="1" dirty="0" smtClean="0">
                <a:solidFill>
                  <a:schemeClr val="accent1">
                    <a:lumMod val="20000"/>
                    <a:lumOff val="80000"/>
                  </a:schemeClr>
                </a:solidFill>
                <a:latin typeface="Lucida Bright" panose="02040602050505020304" pitchFamily="18" charset="0"/>
              </a:rPr>
              <a:t> or (225) 342-5780</a:t>
            </a:r>
          </a:p>
          <a:p>
            <a:pPr marL="0" indent="0">
              <a:buNone/>
            </a:pPr>
            <a:endParaRPr lang="en-US" sz="2000" b="1" dirty="0" smtClean="0">
              <a:solidFill>
                <a:schemeClr val="accent1">
                  <a:lumMod val="20000"/>
                  <a:lumOff val="80000"/>
                </a:schemeClr>
              </a:solidFill>
              <a:latin typeface="Lucida Bright" panose="02040602050505020304" pitchFamily="18" charset="0"/>
            </a:endParaRPr>
          </a:p>
          <a:p>
            <a:r>
              <a:rPr lang="en-US" sz="2000" b="1" dirty="0" smtClean="0">
                <a:solidFill>
                  <a:schemeClr val="accent1">
                    <a:lumMod val="20000"/>
                    <a:lumOff val="80000"/>
                  </a:schemeClr>
                </a:solidFill>
                <a:latin typeface="Lucida Bright" panose="02040602050505020304" pitchFamily="18" charset="0"/>
              </a:rPr>
              <a:t>Stacy Brown: </a:t>
            </a:r>
            <a:r>
              <a:rPr lang="en-US" sz="2000" b="1" dirty="0" smtClean="0">
                <a:solidFill>
                  <a:schemeClr val="accent1">
                    <a:lumMod val="20000"/>
                    <a:lumOff val="80000"/>
                  </a:schemeClr>
                </a:solidFill>
                <a:latin typeface="Lucida Bright" panose="02040602050505020304" pitchFamily="18" charset="0"/>
                <a:hlinkClick r:id="rId6"/>
              </a:rPr>
              <a:t>stacy.brown@la.gov</a:t>
            </a:r>
            <a:r>
              <a:rPr lang="en-US" sz="2000" b="1" dirty="0" smtClean="0">
                <a:solidFill>
                  <a:schemeClr val="accent1">
                    <a:lumMod val="20000"/>
                    <a:lumOff val="80000"/>
                  </a:schemeClr>
                </a:solidFill>
                <a:latin typeface="Lucida Bright" panose="02040602050505020304" pitchFamily="18" charset="0"/>
              </a:rPr>
              <a:t> or (225) 219-2862</a:t>
            </a:r>
          </a:p>
          <a:p>
            <a:pPr marL="0" indent="0">
              <a:buNone/>
            </a:pPr>
            <a:endParaRPr lang="en-US" sz="1600" dirty="0">
              <a:latin typeface="Lucida Bright" panose="02040602050505020304" pitchFamily="18" charset="0"/>
            </a:endParaRPr>
          </a:p>
        </p:txBody>
      </p:sp>
    </p:spTree>
    <p:extLst>
      <p:ext uri="{BB962C8B-B14F-4D97-AF65-F5344CB8AC3E}">
        <p14:creationId xmlns:p14="http://schemas.microsoft.com/office/powerpoint/2010/main" val="98208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i="1" dirty="0" smtClean="0">
                <a:solidFill>
                  <a:schemeClr val="bg1"/>
                </a:solidFill>
                <a:latin typeface="Bradley Hand ITC" panose="03070402050302030203" pitchFamily="66" charset="0"/>
              </a:rPr>
              <a:t>THANK YOU!!!!!</a:t>
            </a:r>
            <a:endParaRPr lang="en-US" sz="5400" i="1" dirty="0">
              <a:solidFill>
                <a:schemeClr val="bg1"/>
              </a:solidFill>
              <a:latin typeface="Bradley Hand ITC" panose="03070402050302030203" pitchFamily="66" charset="0"/>
            </a:endParaRPr>
          </a:p>
        </p:txBody>
      </p:sp>
      <p:pic>
        <p:nvPicPr>
          <p:cNvPr id="4" name="Content Placeholder 3" descr="The end | WholeNumbe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1909" y="2317172"/>
            <a:ext cx="7036525" cy="4153297"/>
          </a:xfrm>
        </p:spPr>
      </p:pic>
    </p:spTree>
    <p:extLst>
      <p:ext uri="{BB962C8B-B14F-4D97-AF65-F5344CB8AC3E}">
        <p14:creationId xmlns:p14="http://schemas.microsoft.com/office/powerpoint/2010/main" val="196331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i="1" dirty="0" smtClean="0">
                <a:solidFill>
                  <a:schemeClr val="bg1"/>
                </a:solidFill>
                <a:latin typeface="Bradley Hand ITC" panose="03070402050302030203" pitchFamily="66" charset="0"/>
              </a:rPr>
              <a:t>STACY BROWN, RN</a:t>
            </a:r>
            <a:endParaRPr lang="en-US" sz="5400" b="1" i="1" dirty="0">
              <a:solidFill>
                <a:schemeClr val="bg1"/>
              </a:solidFill>
              <a:latin typeface="Bradley Hand ITC" panose="03070402050302030203" pitchFamily="66" charset="0"/>
            </a:endParaRPr>
          </a:p>
        </p:txBody>
      </p:sp>
      <p:sp>
        <p:nvSpPr>
          <p:cNvPr id="9" name="TextBox 8"/>
          <p:cNvSpPr txBox="1"/>
          <p:nvPr/>
        </p:nvSpPr>
        <p:spPr>
          <a:xfrm>
            <a:off x="322217" y="2307771"/>
            <a:ext cx="11547566" cy="3139321"/>
          </a:xfrm>
          <a:prstGeom prst="rect">
            <a:avLst/>
          </a:prstGeom>
          <a:noFill/>
        </p:spPr>
        <p:txBody>
          <a:bodyPr wrap="square" rtlCol="0">
            <a:spAutoFit/>
          </a:bodyPr>
          <a:lstStyle/>
          <a:p>
            <a:pPr algn="ctr"/>
            <a:r>
              <a:rPr lang="en-US" dirty="0" smtClean="0">
                <a:solidFill>
                  <a:schemeClr val="accent1">
                    <a:lumMod val="20000"/>
                    <a:lumOff val="80000"/>
                  </a:schemeClr>
                </a:solidFill>
                <a:latin typeface="Lucida Bright" panose="02040602050505020304" pitchFamily="18" charset="0"/>
              </a:rPr>
              <a:t>ICF Complaint/SIMS Program Manager since December 2021.</a:t>
            </a:r>
          </a:p>
          <a:p>
            <a:pPr marL="285750" indent="-285750" algn="ctr">
              <a:buFont typeface="Arial" panose="020B0604020202020204" pitchFamily="34" charset="0"/>
              <a:buChar char="•"/>
            </a:pPr>
            <a:endParaRPr lang="en-US" dirty="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Graduated from Southeastern Louisiana University in 1995 with a degree in nursing.</a:t>
            </a:r>
          </a:p>
          <a:p>
            <a:pPr marL="285750" indent="-285750" algn="ctr">
              <a:buFont typeface="Arial" panose="020B0604020202020204" pitchFamily="34" charset="0"/>
              <a:buChar char="•"/>
            </a:pPr>
            <a:endParaRPr lang="en-US" dirty="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Nursing Specialties</a:t>
            </a:r>
            <a:r>
              <a:rPr lang="en-US" dirty="0">
                <a:solidFill>
                  <a:schemeClr val="accent1">
                    <a:lumMod val="20000"/>
                    <a:lumOff val="80000"/>
                  </a:schemeClr>
                </a:solidFill>
                <a:latin typeface="Lucida Bright" panose="02040602050505020304" pitchFamily="18" charset="0"/>
              </a:rPr>
              <a:t>: Med-</a:t>
            </a:r>
            <a:r>
              <a:rPr lang="en-US" dirty="0" err="1">
                <a:solidFill>
                  <a:schemeClr val="accent1">
                    <a:lumMod val="20000"/>
                    <a:lumOff val="80000"/>
                  </a:schemeClr>
                </a:solidFill>
                <a:latin typeface="Lucida Bright" panose="02040602050505020304" pitchFamily="18" charset="0"/>
              </a:rPr>
              <a:t>Surg</a:t>
            </a:r>
            <a:r>
              <a:rPr lang="en-US" dirty="0">
                <a:solidFill>
                  <a:schemeClr val="accent1">
                    <a:lumMod val="20000"/>
                    <a:lumOff val="80000"/>
                  </a:schemeClr>
                </a:solidFill>
                <a:latin typeface="Lucida Bright" panose="02040602050505020304" pitchFamily="18" charset="0"/>
              </a:rPr>
              <a:t>, Wound/Ostomy/Continence, HIV Primary </a:t>
            </a:r>
            <a:r>
              <a:rPr lang="en-US" dirty="0" smtClean="0">
                <a:solidFill>
                  <a:schemeClr val="accent1">
                    <a:lumMod val="20000"/>
                    <a:lumOff val="80000"/>
                  </a:schemeClr>
                </a:solidFill>
                <a:latin typeface="Lucida Bright" panose="02040602050505020304" pitchFamily="18" charset="0"/>
              </a:rPr>
              <a:t>Care, </a:t>
            </a:r>
            <a:r>
              <a:rPr lang="en-US" dirty="0">
                <a:solidFill>
                  <a:schemeClr val="accent1">
                    <a:lumMod val="20000"/>
                    <a:lumOff val="80000"/>
                  </a:schemeClr>
                </a:solidFill>
                <a:latin typeface="Lucida Bright" panose="02040602050505020304" pitchFamily="18" charset="0"/>
              </a:rPr>
              <a:t>Public </a:t>
            </a:r>
            <a:r>
              <a:rPr lang="en-US" dirty="0" smtClean="0">
                <a:solidFill>
                  <a:schemeClr val="accent1">
                    <a:lumMod val="20000"/>
                    <a:lumOff val="80000"/>
                  </a:schemeClr>
                </a:solidFill>
                <a:latin typeface="Lucida Bright" panose="02040602050505020304" pitchFamily="18" charset="0"/>
              </a:rPr>
              <a:t>Health and Regulatory.</a:t>
            </a:r>
          </a:p>
          <a:p>
            <a:pPr algn="ctr"/>
            <a:endParaRPr lang="en-US" dirty="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Surveyed with Health Standards for 4 ½ years – </a:t>
            </a:r>
            <a:r>
              <a:rPr lang="en-US" dirty="0">
                <a:solidFill>
                  <a:schemeClr val="accent1">
                    <a:lumMod val="20000"/>
                    <a:lumOff val="80000"/>
                  </a:schemeClr>
                </a:solidFill>
                <a:latin typeface="Lucida Bright" panose="02040602050505020304" pitchFamily="18" charset="0"/>
              </a:rPr>
              <a:t>Nursing Home, ICF, HCBS, ARCP, and ADHC</a:t>
            </a:r>
            <a:r>
              <a:rPr lang="en-US" dirty="0" smtClean="0">
                <a:solidFill>
                  <a:schemeClr val="accent1">
                    <a:lumMod val="20000"/>
                    <a:lumOff val="80000"/>
                  </a:schemeClr>
                </a:solidFill>
                <a:latin typeface="Lucida Bright" panose="02040602050505020304" pitchFamily="18" charset="0"/>
              </a:rPr>
              <a:t>. </a:t>
            </a:r>
          </a:p>
          <a:p>
            <a:pPr algn="ctr"/>
            <a:endParaRPr lang="en-US" dirty="0">
              <a:solidFill>
                <a:schemeClr val="accent1">
                  <a:lumMod val="20000"/>
                  <a:lumOff val="80000"/>
                </a:schemeClr>
              </a:solidFill>
              <a:latin typeface="Lucida Bright" panose="02040602050505020304" pitchFamily="18" charset="0"/>
            </a:endParaRPr>
          </a:p>
          <a:p>
            <a:pPr algn="ctr"/>
            <a:r>
              <a:rPr lang="en-US" dirty="0" smtClean="0">
                <a:solidFill>
                  <a:schemeClr val="accent1">
                    <a:lumMod val="20000"/>
                    <a:lumOff val="80000"/>
                  </a:schemeClr>
                </a:solidFill>
                <a:latin typeface="Lucida Bright" panose="02040602050505020304" pitchFamily="18" charset="0"/>
              </a:rPr>
              <a:t>Proud mother of two children.  Enjoys gardening and reading.  </a:t>
            </a:r>
          </a:p>
          <a:p>
            <a:pPr algn="ctr"/>
            <a:endParaRPr lang="en-US" dirty="0">
              <a:solidFill>
                <a:srgbClr val="63B1BC"/>
              </a:solidFill>
            </a:endParaRPr>
          </a:p>
        </p:txBody>
      </p:sp>
    </p:spTree>
    <p:extLst>
      <p:ext uri="{BB962C8B-B14F-4D97-AF65-F5344CB8AC3E}">
        <p14:creationId xmlns:p14="http://schemas.microsoft.com/office/powerpoint/2010/main" val="1460597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i="1" dirty="0" smtClean="0">
                <a:solidFill>
                  <a:schemeClr val="bg1"/>
                </a:solidFill>
                <a:latin typeface="Bradley Hand ITC" panose="03070402050302030203" pitchFamily="66" charset="0"/>
              </a:rPr>
              <a:t>HOT TOPIC!!!</a:t>
            </a:r>
            <a:endParaRPr lang="en-US" sz="5400" i="1" dirty="0">
              <a:solidFill>
                <a:schemeClr val="bg1"/>
              </a:solidFill>
              <a:latin typeface="Bradley Hand ITC" panose="03070402050302030203" pitchFamily="66" charset="0"/>
            </a:endParaRPr>
          </a:p>
        </p:txBody>
      </p:sp>
      <p:pic>
        <p:nvPicPr>
          <p:cNvPr id="4" name="Content Placeholder 3" descr="WORK PLACE VIOLENCE: A“ZERO TOLERANCE” POLICY BRIEF"/>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4091" y="2377440"/>
            <a:ext cx="5521236" cy="4171406"/>
          </a:xfrm>
        </p:spPr>
      </p:pic>
    </p:spTree>
    <p:extLst>
      <p:ext uri="{BB962C8B-B14F-4D97-AF65-F5344CB8AC3E}">
        <p14:creationId xmlns:p14="http://schemas.microsoft.com/office/powerpoint/2010/main" val="3230704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365761"/>
            <a:ext cx="10571998" cy="1123405"/>
          </a:xfrm>
        </p:spPr>
        <p:txBody>
          <a:bodyPr/>
          <a:lstStyle/>
          <a:p>
            <a:pPr algn="ctr"/>
            <a:r>
              <a:rPr lang="en-US" sz="5400" b="1" i="1" dirty="0" smtClean="0">
                <a:solidFill>
                  <a:schemeClr val="bg1"/>
                </a:solidFill>
                <a:latin typeface="Bradley Hand ITC" panose="03070402050302030203" pitchFamily="66" charset="0"/>
              </a:rPr>
              <a:t>VIOLENCE IN THE WORKPLACE</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296091" y="2272937"/>
            <a:ext cx="11582400" cy="4432663"/>
          </a:xfrm>
        </p:spPr>
        <p:txBody>
          <a:bodyPr>
            <a:normAutofit fontScale="92500" lnSpcReduction="20000"/>
          </a:bodyPr>
          <a:lstStyle/>
          <a:p>
            <a:pPr marL="0" indent="0">
              <a:buNone/>
            </a:pPr>
            <a:r>
              <a:rPr lang="en-US" sz="1700" b="1" i="1" dirty="0" smtClean="0">
                <a:solidFill>
                  <a:schemeClr val="accent1">
                    <a:lumMod val="20000"/>
                    <a:lumOff val="80000"/>
                  </a:schemeClr>
                </a:solidFill>
                <a:latin typeface="Lucida Bright" panose="02040602050505020304" pitchFamily="18" charset="0"/>
              </a:rPr>
              <a:t>Act No. 461 of the 2022 Regular </a:t>
            </a:r>
            <a:r>
              <a:rPr lang="en-US" sz="1700" b="1" i="1" dirty="0">
                <a:solidFill>
                  <a:schemeClr val="accent1">
                    <a:lumMod val="20000"/>
                    <a:lumOff val="80000"/>
                  </a:schemeClr>
                </a:solidFill>
                <a:latin typeface="Lucida Bright" panose="02040602050505020304" pitchFamily="18" charset="0"/>
              </a:rPr>
              <a:t>S</a:t>
            </a:r>
            <a:r>
              <a:rPr lang="en-US" sz="1700" b="1" i="1" dirty="0" smtClean="0">
                <a:solidFill>
                  <a:schemeClr val="accent1">
                    <a:lumMod val="20000"/>
                    <a:lumOff val="80000"/>
                  </a:schemeClr>
                </a:solidFill>
                <a:latin typeface="Lucida Bright" panose="02040602050505020304" pitchFamily="18" charset="0"/>
              </a:rPr>
              <a:t>ession; House Bill No. 312</a:t>
            </a:r>
          </a:p>
          <a:p>
            <a:pPr marL="0" indent="0">
              <a:buNone/>
            </a:pPr>
            <a:endParaRPr lang="en-US" sz="1700" dirty="0" smtClean="0">
              <a:solidFill>
                <a:schemeClr val="accent1">
                  <a:lumMod val="20000"/>
                  <a:lumOff val="80000"/>
                </a:schemeClr>
              </a:solidFill>
              <a:latin typeface="Lucida Bright" panose="02040602050505020304" pitchFamily="18" charset="0"/>
            </a:endParaRPr>
          </a:p>
          <a:p>
            <a:r>
              <a:rPr lang="en-US" sz="1700" dirty="0">
                <a:solidFill>
                  <a:schemeClr val="accent1">
                    <a:lumMod val="20000"/>
                    <a:lumOff val="80000"/>
                  </a:schemeClr>
                </a:solidFill>
                <a:latin typeface="Lucida Bright" panose="02040602050505020304" pitchFamily="18" charset="0"/>
              </a:rPr>
              <a:t>§</a:t>
            </a:r>
            <a:r>
              <a:rPr lang="en-US" sz="1700" dirty="0" smtClean="0">
                <a:solidFill>
                  <a:schemeClr val="accent1">
                    <a:lumMod val="20000"/>
                    <a:lumOff val="80000"/>
                  </a:schemeClr>
                </a:solidFill>
                <a:latin typeface="Lucida Bright" panose="02040602050505020304" pitchFamily="18" charset="0"/>
              </a:rPr>
              <a:t>2199.13. A. Each </a:t>
            </a:r>
            <a:r>
              <a:rPr lang="en-US" sz="1700" dirty="0">
                <a:solidFill>
                  <a:schemeClr val="accent1">
                    <a:lumMod val="20000"/>
                    <a:lumOff val="80000"/>
                  </a:schemeClr>
                </a:solidFill>
                <a:latin typeface="Lucida Bright" panose="02040602050505020304" pitchFamily="18" charset="0"/>
              </a:rPr>
              <a:t>regulated entity shall display at its premises at least one sign that conforms with the specifications of Subsection B of this section and indicates </a:t>
            </a:r>
            <a:r>
              <a:rPr lang="en-US" sz="1700" dirty="0" smtClean="0">
                <a:solidFill>
                  <a:schemeClr val="accent1">
                    <a:lumMod val="20000"/>
                    <a:lumOff val="80000"/>
                  </a:schemeClr>
                </a:solidFill>
                <a:latin typeface="Lucida Bright" panose="02040602050505020304" pitchFamily="18" charset="0"/>
              </a:rPr>
              <a:t>that </a:t>
            </a:r>
            <a:r>
              <a:rPr lang="en-US" sz="1700" dirty="0">
                <a:solidFill>
                  <a:schemeClr val="accent1">
                    <a:lumMod val="20000"/>
                    <a:lumOff val="80000"/>
                  </a:schemeClr>
                </a:solidFill>
                <a:latin typeface="Lucida Bright" panose="02040602050505020304" pitchFamily="18" charset="0"/>
              </a:rPr>
              <a:t>abuse of or workplace violence against healthcare staff will not be tolerated </a:t>
            </a:r>
            <a:r>
              <a:rPr lang="en-US" sz="1700" dirty="0" smtClean="0">
                <a:solidFill>
                  <a:schemeClr val="accent1">
                    <a:lumMod val="20000"/>
                    <a:lumOff val="80000"/>
                  </a:schemeClr>
                </a:solidFill>
                <a:latin typeface="Lucida Bright" panose="02040602050505020304" pitchFamily="18" charset="0"/>
              </a:rPr>
              <a:t>and could </a:t>
            </a:r>
            <a:r>
              <a:rPr lang="en-US" sz="1700" dirty="0">
                <a:solidFill>
                  <a:schemeClr val="accent1">
                    <a:lumMod val="20000"/>
                    <a:lumOff val="80000"/>
                  </a:schemeClr>
                </a:solidFill>
                <a:latin typeface="Lucida Bright" panose="02040602050505020304" pitchFamily="18" charset="0"/>
              </a:rPr>
              <a:t>result in a felony conviction under R.S. 14:38 or other applicable </a:t>
            </a:r>
            <a:r>
              <a:rPr lang="en-US" sz="1700" dirty="0" smtClean="0">
                <a:solidFill>
                  <a:schemeClr val="accent1">
                    <a:lumMod val="20000"/>
                    <a:lumOff val="80000"/>
                  </a:schemeClr>
                </a:solidFill>
                <a:latin typeface="Lucida Bright" panose="02040602050505020304" pitchFamily="18" charset="0"/>
              </a:rPr>
              <a:t>criminal laws</a:t>
            </a:r>
            <a:r>
              <a:rPr lang="en-US" sz="1700" dirty="0">
                <a:solidFill>
                  <a:schemeClr val="accent1">
                    <a:lumMod val="20000"/>
                    <a:lumOff val="80000"/>
                  </a:schemeClr>
                </a:solidFill>
                <a:latin typeface="Lucida Bright" panose="02040602050505020304" pitchFamily="18" charset="0"/>
              </a:rPr>
              <a:t>. </a:t>
            </a:r>
            <a:endParaRPr lang="en-US" sz="1700" dirty="0" smtClean="0">
              <a:solidFill>
                <a:schemeClr val="accent1">
                  <a:lumMod val="20000"/>
                  <a:lumOff val="80000"/>
                </a:schemeClr>
              </a:solidFill>
              <a:latin typeface="Lucida Bright" panose="02040602050505020304" pitchFamily="18" charset="0"/>
            </a:endParaRPr>
          </a:p>
          <a:p>
            <a:pPr marL="0" indent="0">
              <a:buNone/>
            </a:pPr>
            <a:endParaRPr lang="en-US" sz="1700" dirty="0" smtClean="0">
              <a:solidFill>
                <a:schemeClr val="accent1">
                  <a:lumMod val="20000"/>
                  <a:lumOff val="80000"/>
                </a:schemeClr>
              </a:solidFill>
              <a:latin typeface="Lucida Bright" panose="02040602050505020304" pitchFamily="18" charset="0"/>
            </a:endParaRPr>
          </a:p>
          <a:p>
            <a:r>
              <a:rPr lang="en-US" sz="1700" dirty="0">
                <a:solidFill>
                  <a:schemeClr val="accent1">
                    <a:lumMod val="20000"/>
                    <a:lumOff val="80000"/>
                  </a:schemeClr>
                </a:solidFill>
                <a:latin typeface="Lucida Bright" panose="02040602050505020304" pitchFamily="18" charset="0"/>
              </a:rPr>
              <a:t>§2199.13. </a:t>
            </a:r>
            <a:r>
              <a:rPr lang="en-US" sz="1700" dirty="0" smtClean="0">
                <a:solidFill>
                  <a:schemeClr val="accent1">
                    <a:lumMod val="20000"/>
                    <a:lumOff val="80000"/>
                  </a:schemeClr>
                </a:solidFill>
                <a:latin typeface="Lucida Bright" panose="02040602050505020304" pitchFamily="18" charset="0"/>
              </a:rPr>
              <a:t>B</a:t>
            </a:r>
            <a:r>
              <a:rPr lang="en-US" sz="1700" dirty="0">
                <a:solidFill>
                  <a:schemeClr val="accent1">
                    <a:lumMod val="20000"/>
                    <a:lumOff val="80000"/>
                  </a:schemeClr>
                </a:solidFill>
                <a:latin typeface="Lucida Bright" panose="02040602050505020304" pitchFamily="18" charset="0"/>
              </a:rPr>
              <a:t>. Each sign displayed in accordance with the requirements of this </a:t>
            </a:r>
            <a:r>
              <a:rPr lang="en-US" sz="1700" dirty="0" smtClean="0">
                <a:solidFill>
                  <a:schemeClr val="accent1">
                    <a:lumMod val="20000"/>
                    <a:lumOff val="80000"/>
                  </a:schemeClr>
                </a:solidFill>
                <a:latin typeface="Lucida Bright" panose="02040602050505020304" pitchFamily="18" charset="0"/>
              </a:rPr>
              <a:t>Section shall </a:t>
            </a:r>
            <a:r>
              <a:rPr lang="en-US" sz="1700" dirty="0">
                <a:solidFill>
                  <a:schemeClr val="accent1">
                    <a:lumMod val="20000"/>
                    <a:lumOff val="80000"/>
                  </a:schemeClr>
                </a:solidFill>
                <a:latin typeface="Lucida Bright" panose="02040602050505020304" pitchFamily="18" charset="0"/>
              </a:rPr>
              <a:t>conform with all of the following </a:t>
            </a:r>
            <a:r>
              <a:rPr lang="en-US" sz="1700" dirty="0" smtClean="0">
                <a:solidFill>
                  <a:schemeClr val="accent1">
                    <a:lumMod val="20000"/>
                    <a:lumOff val="80000"/>
                  </a:schemeClr>
                </a:solidFill>
                <a:latin typeface="Lucida Bright" panose="02040602050505020304" pitchFamily="18" charset="0"/>
              </a:rPr>
              <a:t>specifications:</a:t>
            </a:r>
          </a:p>
          <a:p>
            <a:pPr lvl="1"/>
            <a:r>
              <a:rPr lang="en-US" sz="1700" dirty="0" smtClean="0">
                <a:solidFill>
                  <a:schemeClr val="accent1">
                    <a:lumMod val="20000"/>
                    <a:lumOff val="80000"/>
                  </a:schemeClr>
                </a:solidFill>
                <a:latin typeface="Lucida Bright" panose="02040602050505020304" pitchFamily="18" charset="0"/>
              </a:rPr>
              <a:t>1. </a:t>
            </a:r>
            <a:r>
              <a:rPr lang="en-US" sz="1700" dirty="0">
                <a:solidFill>
                  <a:schemeClr val="accent1">
                    <a:lumMod val="20000"/>
                    <a:lumOff val="80000"/>
                  </a:schemeClr>
                </a:solidFill>
                <a:latin typeface="Lucida Bright" panose="02040602050505020304" pitchFamily="18" charset="0"/>
              </a:rPr>
              <a:t>The sign shall be posted in a conspicuous location in a </a:t>
            </a:r>
            <a:r>
              <a:rPr lang="en-US" sz="1700" dirty="0" smtClean="0">
                <a:solidFill>
                  <a:schemeClr val="accent1">
                    <a:lumMod val="20000"/>
                    <a:lumOff val="80000"/>
                  </a:schemeClr>
                </a:solidFill>
                <a:latin typeface="Lucida Bright" panose="02040602050505020304" pitchFamily="18" charset="0"/>
              </a:rPr>
              <a:t>publicly </a:t>
            </a:r>
            <a:r>
              <a:rPr lang="en-US" sz="1700" dirty="0">
                <a:solidFill>
                  <a:schemeClr val="accent1">
                    <a:lumMod val="20000"/>
                    <a:lumOff val="80000"/>
                  </a:schemeClr>
                </a:solidFill>
                <a:latin typeface="Lucida Bright" panose="02040602050505020304" pitchFamily="18" charset="0"/>
              </a:rPr>
              <a:t>accessible area of the regulated entity's </a:t>
            </a:r>
            <a:r>
              <a:rPr lang="en-US" sz="1700" dirty="0" smtClean="0">
                <a:solidFill>
                  <a:schemeClr val="accent1">
                    <a:lumMod val="20000"/>
                    <a:lumOff val="80000"/>
                  </a:schemeClr>
                </a:solidFill>
                <a:latin typeface="Lucida Bright" panose="02040602050505020304" pitchFamily="18" charset="0"/>
              </a:rPr>
              <a:t>facility.</a:t>
            </a:r>
          </a:p>
          <a:p>
            <a:pPr lvl="1"/>
            <a:r>
              <a:rPr lang="en-US" sz="1700" dirty="0" smtClean="0">
                <a:solidFill>
                  <a:schemeClr val="accent1">
                    <a:lumMod val="20000"/>
                    <a:lumOff val="80000"/>
                  </a:schemeClr>
                </a:solidFill>
                <a:latin typeface="Lucida Bright" panose="02040602050505020304" pitchFamily="18" charset="0"/>
              </a:rPr>
              <a:t>2. </a:t>
            </a:r>
            <a:r>
              <a:rPr lang="en-US" sz="1700" dirty="0">
                <a:solidFill>
                  <a:schemeClr val="accent1">
                    <a:lumMod val="20000"/>
                    <a:lumOff val="80000"/>
                  </a:schemeClr>
                </a:solidFill>
                <a:latin typeface="Lucida Bright" panose="02040602050505020304" pitchFamily="18" charset="0"/>
              </a:rPr>
              <a:t>The sign shall be at least eighteen inches tall by eighteen inches wide </a:t>
            </a:r>
            <a:r>
              <a:rPr lang="en-US" sz="1700" dirty="0" smtClean="0">
                <a:solidFill>
                  <a:schemeClr val="accent1">
                    <a:lumMod val="20000"/>
                    <a:lumOff val="80000"/>
                  </a:schemeClr>
                </a:solidFill>
                <a:latin typeface="Lucida Bright" panose="02040602050505020304" pitchFamily="18" charset="0"/>
              </a:rPr>
              <a:t>and written </a:t>
            </a:r>
            <a:r>
              <a:rPr lang="en-US" sz="1700" dirty="0">
                <a:solidFill>
                  <a:schemeClr val="accent1">
                    <a:lumMod val="20000"/>
                    <a:lumOff val="80000"/>
                  </a:schemeClr>
                </a:solidFill>
                <a:latin typeface="Lucida Bright" panose="02040602050505020304" pitchFamily="18" charset="0"/>
              </a:rPr>
              <a:t>in the English language with letters not less than one square inch in size</a:t>
            </a:r>
            <a:r>
              <a:rPr lang="en-US" sz="1700" dirty="0" smtClean="0">
                <a:solidFill>
                  <a:schemeClr val="accent1">
                    <a:lumMod val="20000"/>
                    <a:lumOff val="80000"/>
                  </a:schemeClr>
                </a:solidFill>
              </a:rPr>
              <a:t>.</a:t>
            </a:r>
          </a:p>
          <a:p>
            <a:pPr lvl="1"/>
            <a:endParaRPr lang="en-US" sz="1700" dirty="0">
              <a:solidFill>
                <a:schemeClr val="accent1">
                  <a:lumMod val="20000"/>
                  <a:lumOff val="80000"/>
                </a:schemeClr>
              </a:solidFill>
            </a:endParaRPr>
          </a:p>
          <a:p>
            <a:pPr lvl="1"/>
            <a:r>
              <a:rPr lang="en-US" sz="1700" dirty="0">
                <a:solidFill>
                  <a:schemeClr val="accent1">
                    <a:lumMod val="20000"/>
                    <a:lumOff val="80000"/>
                  </a:schemeClr>
                </a:solidFill>
                <a:latin typeface="Lucida Bright" panose="02040602050505020304" pitchFamily="18" charset="0"/>
              </a:rPr>
              <a:t>§2199.15. A. 1. Each regulated entity shall develop and maintain a workplace violence prevention plan…</a:t>
            </a:r>
          </a:p>
          <a:p>
            <a:pPr marL="457200" lvl="1" indent="0">
              <a:buNone/>
            </a:pPr>
            <a:endParaRPr lang="en-US" sz="1700" dirty="0" smtClean="0">
              <a:solidFill>
                <a:schemeClr val="accent1">
                  <a:lumMod val="20000"/>
                  <a:lumOff val="80000"/>
                </a:schemeClr>
              </a:solidFill>
            </a:endParaRPr>
          </a:p>
        </p:txBody>
      </p:sp>
    </p:spTree>
    <p:extLst>
      <p:ext uri="{BB962C8B-B14F-4D97-AF65-F5344CB8AC3E}">
        <p14:creationId xmlns:p14="http://schemas.microsoft.com/office/powerpoint/2010/main" val="4226487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447188"/>
            <a:ext cx="10571998" cy="1068104"/>
          </a:xfrm>
        </p:spPr>
        <p:txBody>
          <a:bodyPr/>
          <a:lstStyle/>
          <a:p>
            <a:pPr algn="ctr"/>
            <a:r>
              <a:rPr lang="en-US" sz="4800" b="1" i="1" dirty="0" smtClean="0">
                <a:solidFill>
                  <a:schemeClr val="bg1"/>
                </a:solidFill>
                <a:latin typeface="Bradley Hand ITC" panose="03070402050302030203" pitchFamily="66" charset="0"/>
              </a:rPr>
              <a:t/>
            </a:r>
            <a:br>
              <a:rPr lang="en-US" sz="4800" b="1" i="1" dirty="0" smtClean="0">
                <a:solidFill>
                  <a:schemeClr val="bg1"/>
                </a:solidFill>
                <a:latin typeface="Bradley Hand ITC" panose="03070402050302030203" pitchFamily="66" charset="0"/>
              </a:rPr>
            </a:br>
            <a:r>
              <a:rPr lang="en-US" sz="5400" b="1" i="1" dirty="0" smtClean="0">
                <a:solidFill>
                  <a:schemeClr val="bg1"/>
                </a:solidFill>
                <a:latin typeface="Bradley Hand ITC" panose="03070402050302030203" pitchFamily="66" charset="0"/>
              </a:rPr>
              <a:t>VIOLENCE IN THE WORKPLACE</a:t>
            </a:r>
            <a:endParaRPr lang="en-US" sz="5400" b="1" i="1" dirty="0">
              <a:solidFill>
                <a:schemeClr val="bg1"/>
              </a:solidFill>
              <a:latin typeface="Bradley Hand ITC" panose="03070402050302030203" pitchFamily="66" charset="0"/>
            </a:endParaRPr>
          </a:p>
        </p:txBody>
      </p:sp>
      <p:sp>
        <p:nvSpPr>
          <p:cNvPr id="3" name="Content Placeholder 2"/>
          <p:cNvSpPr>
            <a:spLocks noGrp="1"/>
          </p:cNvSpPr>
          <p:nvPr>
            <p:ph idx="1"/>
          </p:nvPr>
        </p:nvSpPr>
        <p:spPr>
          <a:xfrm>
            <a:off x="357051" y="2194559"/>
            <a:ext cx="11530149" cy="4023361"/>
          </a:xfrm>
        </p:spPr>
        <p:txBody>
          <a:bodyPr>
            <a:normAutofit/>
          </a:bodyPr>
          <a:lstStyle/>
          <a:p>
            <a:r>
              <a:rPr lang="en-US" sz="1600" dirty="0" smtClean="0">
                <a:solidFill>
                  <a:schemeClr val="accent1">
                    <a:lumMod val="20000"/>
                    <a:lumOff val="80000"/>
                  </a:schemeClr>
                </a:solidFill>
                <a:latin typeface="Lucida Bright" panose="02040602050505020304" pitchFamily="18" charset="0"/>
              </a:rPr>
              <a:t>§2199.16. A</a:t>
            </a:r>
            <a:r>
              <a:rPr lang="en-US" sz="1600" dirty="0">
                <a:solidFill>
                  <a:schemeClr val="accent1">
                    <a:lumMod val="20000"/>
                    <a:lumOff val="80000"/>
                  </a:schemeClr>
                </a:solidFill>
                <a:latin typeface="Lucida Bright" panose="02040602050505020304" pitchFamily="18" charset="0"/>
              </a:rPr>
              <a:t>. Each regulated entity shall report to the proper authority, as required </a:t>
            </a:r>
            <a:r>
              <a:rPr lang="en-US" sz="1600" dirty="0" smtClean="0">
                <a:solidFill>
                  <a:schemeClr val="accent1">
                    <a:lumMod val="20000"/>
                    <a:lumOff val="80000"/>
                  </a:schemeClr>
                </a:solidFill>
                <a:latin typeface="Lucida Bright" panose="02040602050505020304" pitchFamily="18" charset="0"/>
              </a:rPr>
              <a:t>by the </a:t>
            </a:r>
            <a:r>
              <a:rPr lang="en-US" sz="1600" dirty="0">
                <a:solidFill>
                  <a:schemeClr val="accent1">
                    <a:lumMod val="20000"/>
                    <a:lumOff val="80000"/>
                  </a:schemeClr>
                </a:solidFill>
                <a:latin typeface="Lucida Bright" panose="02040602050505020304" pitchFamily="18" charset="0"/>
              </a:rPr>
              <a:t>entity's workplace violence prevention plan, any instance of workplace </a:t>
            </a:r>
            <a:r>
              <a:rPr lang="en-US" sz="1600" dirty="0" smtClean="0">
                <a:solidFill>
                  <a:schemeClr val="accent1">
                    <a:lumMod val="20000"/>
                    <a:lumOff val="80000"/>
                  </a:schemeClr>
                </a:solidFill>
                <a:latin typeface="Lucida Bright" panose="02040602050505020304" pitchFamily="18" charset="0"/>
              </a:rPr>
              <a:t>violence </a:t>
            </a:r>
            <a:r>
              <a:rPr lang="en-US" sz="1600" dirty="0">
                <a:solidFill>
                  <a:schemeClr val="accent1">
                    <a:lumMod val="20000"/>
                    <a:lumOff val="80000"/>
                  </a:schemeClr>
                </a:solidFill>
                <a:latin typeface="Lucida Bright" panose="02040602050505020304" pitchFamily="18" charset="0"/>
              </a:rPr>
              <a:t>that occurs on its </a:t>
            </a:r>
            <a:r>
              <a:rPr lang="en-US" sz="1600" dirty="0" smtClean="0">
                <a:solidFill>
                  <a:schemeClr val="accent1">
                    <a:lumMod val="20000"/>
                    <a:lumOff val="80000"/>
                  </a:schemeClr>
                </a:solidFill>
                <a:latin typeface="Lucida Bright" panose="02040602050505020304" pitchFamily="18" charset="0"/>
              </a:rPr>
              <a:t>property.</a:t>
            </a:r>
          </a:p>
          <a:p>
            <a:pPr marL="0" indent="0">
              <a:buNone/>
            </a:pPr>
            <a:endParaRPr lang="en-US" sz="1600" dirty="0" smtClean="0">
              <a:solidFill>
                <a:schemeClr val="accent1">
                  <a:lumMod val="20000"/>
                  <a:lumOff val="80000"/>
                </a:schemeClr>
              </a:solidFill>
              <a:latin typeface="Lucida Bright" panose="02040602050505020304" pitchFamily="18" charset="0"/>
            </a:endParaRPr>
          </a:p>
          <a:p>
            <a:r>
              <a:rPr lang="en-US" sz="1600" dirty="0">
                <a:solidFill>
                  <a:schemeClr val="accent1">
                    <a:lumMod val="20000"/>
                    <a:lumOff val="80000"/>
                  </a:schemeClr>
                </a:solidFill>
                <a:latin typeface="Lucida Bright" panose="02040602050505020304" pitchFamily="18" charset="0"/>
              </a:rPr>
              <a:t>§2199.16. </a:t>
            </a:r>
            <a:r>
              <a:rPr lang="en-US" sz="1600" dirty="0" smtClean="0">
                <a:solidFill>
                  <a:schemeClr val="accent1">
                    <a:lumMod val="20000"/>
                    <a:lumOff val="80000"/>
                  </a:schemeClr>
                </a:solidFill>
                <a:latin typeface="Lucida Bright" panose="02040602050505020304" pitchFamily="18" charset="0"/>
              </a:rPr>
              <a:t>B</a:t>
            </a:r>
            <a:r>
              <a:rPr lang="en-US" sz="1600" dirty="0">
                <a:solidFill>
                  <a:schemeClr val="accent1">
                    <a:lumMod val="20000"/>
                    <a:lumOff val="80000"/>
                  </a:schemeClr>
                </a:solidFill>
                <a:latin typeface="Lucida Bright" panose="02040602050505020304" pitchFamily="18" charset="0"/>
              </a:rPr>
              <a:t>. If an instance of workplace violence at a regulated entity's facility </a:t>
            </a:r>
            <a:r>
              <a:rPr lang="en-US" sz="1600" dirty="0" smtClean="0">
                <a:solidFill>
                  <a:schemeClr val="accent1">
                    <a:lumMod val="20000"/>
                    <a:lumOff val="80000"/>
                  </a:schemeClr>
                </a:solidFill>
                <a:latin typeface="Lucida Bright" panose="02040602050505020304" pitchFamily="18" charset="0"/>
              </a:rPr>
              <a:t>results in </a:t>
            </a:r>
            <a:r>
              <a:rPr lang="en-US" sz="1600" dirty="0">
                <a:solidFill>
                  <a:schemeClr val="accent1">
                    <a:lumMod val="20000"/>
                    <a:lumOff val="80000"/>
                  </a:schemeClr>
                </a:solidFill>
                <a:latin typeface="Lucida Bright" panose="02040602050505020304" pitchFamily="18" charset="0"/>
              </a:rPr>
              <a:t>injury, involves the use of a firearm or other dangerous weapon, or presents </a:t>
            </a:r>
            <a:r>
              <a:rPr lang="en-US" sz="1600" dirty="0" smtClean="0">
                <a:solidFill>
                  <a:schemeClr val="accent1">
                    <a:lumMod val="20000"/>
                    <a:lumOff val="80000"/>
                  </a:schemeClr>
                </a:solidFill>
                <a:latin typeface="Lucida Bright" panose="02040602050505020304" pitchFamily="18" charset="0"/>
              </a:rPr>
              <a:t>an urgent </a:t>
            </a:r>
            <a:r>
              <a:rPr lang="en-US" sz="1600" dirty="0">
                <a:solidFill>
                  <a:schemeClr val="accent1">
                    <a:lumMod val="20000"/>
                    <a:lumOff val="80000"/>
                  </a:schemeClr>
                </a:solidFill>
                <a:latin typeface="Lucida Bright" panose="02040602050505020304" pitchFamily="18" charset="0"/>
              </a:rPr>
              <a:t>or emergent threat to the welfare, health, or safety of facility personnel, </a:t>
            </a:r>
            <a:r>
              <a:rPr lang="en-US" sz="1600" dirty="0" smtClean="0">
                <a:solidFill>
                  <a:schemeClr val="accent1">
                    <a:lumMod val="20000"/>
                    <a:lumOff val="80000"/>
                  </a:schemeClr>
                </a:solidFill>
                <a:latin typeface="Lucida Bright" panose="02040602050505020304" pitchFamily="18" charset="0"/>
              </a:rPr>
              <a:t>the regulated </a:t>
            </a:r>
            <a:r>
              <a:rPr lang="en-US" sz="1600" dirty="0">
                <a:solidFill>
                  <a:schemeClr val="accent1">
                    <a:lumMod val="20000"/>
                    <a:lumOff val="80000"/>
                  </a:schemeClr>
                </a:solidFill>
                <a:latin typeface="Lucida Bright" panose="02040602050505020304" pitchFamily="18" charset="0"/>
              </a:rPr>
              <a:t>entity shall report the incident within twenty-four hours</a:t>
            </a:r>
            <a:r>
              <a:rPr lang="en-US" sz="1600" dirty="0" smtClean="0">
                <a:solidFill>
                  <a:schemeClr val="accent1">
                    <a:lumMod val="20000"/>
                    <a:lumOff val="80000"/>
                  </a:schemeClr>
                </a:solidFill>
                <a:latin typeface="Lucida Bright" panose="02040602050505020304" pitchFamily="18" charset="0"/>
              </a:rPr>
              <a:t>.</a:t>
            </a:r>
          </a:p>
          <a:p>
            <a:endParaRPr lang="en-US" sz="1600" dirty="0">
              <a:solidFill>
                <a:schemeClr val="accent1">
                  <a:lumMod val="20000"/>
                  <a:lumOff val="80000"/>
                </a:schemeClr>
              </a:solidFill>
              <a:latin typeface="Lucida Bright" panose="02040602050505020304" pitchFamily="18" charset="0"/>
            </a:endParaRPr>
          </a:p>
          <a:p>
            <a:r>
              <a:rPr lang="en-US" sz="1600" dirty="0" smtClean="0">
                <a:solidFill>
                  <a:schemeClr val="accent1">
                    <a:lumMod val="20000"/>
                    <a:lumOff val="80000"/>
                  </a:schemeClr>
                </a:solidFill>
                <a:latin typeface="Lucida Bright" panose="02040602050505020304" pitchFamily="18" charset="0"/>
              </a:rPr>
              <a:t>Deficient practice will be cited at S044: </a:t>
            </a:r>
          </a:p>
          <a:p>
            <a:pPr lvl="1"/>
            <a:r>
              <a:rPr lang="en-US" dirty="0" smtClean="0">
                <a:solidFill>
                  <a:schemeClr val="accent1">
                    <a:lumMod val="20000"/>
                    <a:lumOff val="80000"/>
                  </a:schemeClr>
                </a:solidFill>
                <a:latin typeface="Lucida Bright" panose="02040602050505020304" pitchFamily="18" charset="0"/>
              </a:rPr>
              <a:t>§8531</a:t>
            </a:r>
            <a:r>
              <a:rPr lang="en-US" dirty="0">
                <a:solidFill>
                  <a:schemeClr val="accent1">
                    <a:lumMod val="20000"/>
                    <a:lumOff val="80000"/>
                  </a:schemeClr>
                </a:solidFill>
                <a:latin typeface="Lucida Bright" panose="02040602050505020304" pitchFamily="18" charset="0"/>
              </a:rPr>
              <a:t>. </a:t>
            </a:r>
            <a:r>
              <a:rPr lang="en-US" dirty="0" smtClean="0">
                <a:solidFill>
                  <a:schemeClr val="accent1">
                    <a:lumMod val="20000"/>
                    <a:lumOff val="80000"/>
                  </a:schemeClr>
                </a:solidFill>
                <a:latin typeface="Lucida Bright" panose="02040602050505020304" pitchFamily="18" charset="0"/>
              </a:rPr>
              <a:t>Governing Body</a:t>
            </a:r>
          </a:p>
          <a:p>
            <a:pPr lvl="2"/>
            <a:r>
              <a:rPr lang="en-US" sz="1600" dirty="0" smtClean="0">
                <a:solidFill>
                  <a:schemeClr val="accent1">
                    <a:lumMod val="20000"/>
                    <a:lumOff val="80000"/>
                  </a:schemeClr>
                </a:solidFill>
                <a:latin typeface="Lucida Bright" panose="02040602050505020304" pitchFamily="18" charset="0"/>
              </a:rPr>
              <a:t>F</a:t>
            </a:r>
            <a:r>
              <a:rPr lang="en-US" sz="1600" dirty="0">
                <a:solidFill>
                  <a:schemeClr val="accent1">
                    <a:lumMod val="20000"/>
                    <a:lumOff val="80000"/>
                  </a:schemeClr>
                </a:solidFill>
                <a:latin typeface="Lucida Bright" panose="02040602050505020304" pitchFamily="18" charset="0"/>
              </a:rPr>
              <a:t>. Responsibilities of a Governing Body. The governing body of an </a:t>
            </a:r>
            <a:r>
              <a:rPr lang="en-US" sz="1600" dirty="0" smtClean="0">
                <a:solidFill>
                  <a:schemeClr val="accent1">
                    <a:lumMod val="20000"/>
                    <a:lumOff val="80000"/>
                  </a:schemeClr>
                </a:solidFill>
                <a:latin typeface="Lucida Bright" panose="02040602050505020304" pitchFamily="18" charset="0"/>
              </a:rPr>
              <a:t>ICF/IID </a:t>
            </a:r>
            <a:r>
              <a:rPr lang="en-US" sz="1600" dirty="0">
                <a:solidFill>
                  <a:schemeClr val="accent1">
                    <a:lumMod val="20000"/>
                    <a:lumOff val="80000"/>
                  </a:schemeClr>
                </a:solidFill>
                <a:latin typeface="Lucida Bright" panose="02040602050505020304" pitchFamily="18" charset="0"/>
              </a:rPr>
              <a:t>shall: </a:t>
            </a:r>
            <a:endParaRPr lang="en-US" sz="1600" dirty="0" smtClean="0">
              <a:solidFill>
                <a:schemeClr val="accent1">
                  <a:lumMod val="20000"/>
                  <a:lumOff val="80000"/>
                </a:schemeClr>
              </a:solidFill>
              <a:latin typeface="Lucida Bright" panose="02040602050505020304" pitchFamily="18" charset="0"/>
            </a:endParaRPr>
          </a:p>
          <a:p>
            <a:pPr lvl="3"/>
            <a:r>
              <a:rPr lang="en-US" sz="1600" dirty="0" smtClean="0">
                <a:solidFill>
                  <a:schemeClr val="accent1">
                    <a:lumMod val="20000"/>
                    <a:lumOff val="80000"/>
                  </a:schemeClr>
                </a:solidFill>
                <a:latin typeface="Lucida Bright" panose="02040602050505020304" pitchFamily="18" charset="0"/>
              </a:rPr>
              <a:t>2</a:t>
            </a:r>
            <a:r>
              <a:rPr lang="en-US" sz="1600" dirty="0">
                <a:solidFill>
                  <a:schemeClr val="accent1">
                    <a:lumMod val="20000"/>
                    <a:lumOff val="80000"/>
                  </a:schemeClr>
                </a:solidFill>
                <a:latin typeface="Lucida Bright" panose="02040602050505020304" pitchFamily="18" charset="0"/>
              </a:rPr>
              <a:t>. </a:t>
            </a:r>
            <a:r>
              <a:rPr lang="en-US" sz="1600" dirty="0" smtClean="0">
                <a:solidFill>
                  <a:schemeClr val="accent1">
                    <a:lumMod val="20000"/>
                    <a:lumOff val="80000"/>
                  </a:schemeClr>
                </a:solidFill>
                <a:latin typeface="Lucida Bright" panose="02040602050505020304" pitchFamily="18" charset="0"/>
              </a:rPr>
              <a:t>Ensure </a:t>
            </a:r>
            <a:r>
              <a:rPr lang="en-US" sz="1600" dirty="0">
                <a:solidFill>
                  <a:schemeClr val="accent1">
                    <a:lumMod val="20000"/>
                    <a:lumOff val="80000"/>
                  </a:schemeClr>
                </a:solidFill>
                <a:latin typeface="Lucida Bright" panose="02040602050505020304" pitchFamily="18" charset="0"/>
              </a:rPr>
              <a:t>the </a:t>
            </a:r>
            <a:r>
              <a:rPr lang="en-US" sz="1600" dirty="0" smtClean="0">
                <a:solidFill>
                  <a:schemeClr val="accent1">
                    <a:lumMod val="20000"/>
                    <a:lumOff val="80000"/>
                  </a:schemeClr>
                </a:solidFill>
                <a:latin typeface="Lucida Bright" panose="02040602050505020304" pitchFamily="18" charset="0"/>
              </a:rPr>
              <a:t>ICF/IID's </a:t>
            </a:r>
            <a:r>
              <a:rPr lang="en-US" sz="1600" dirty="0">
                <a:solidFill>
                  <a:schemeClr val="accent1">
                    <a:lumMod val="20000"/>
                    <a:lumOff val="80000"/>
                  </a:schemeClr>
                </a:solidFill>
                <a:latin typeface="Lucida Bright" panose="02040602050505020304" pitchFamily="18" charset="0"/>
              </a:rPr>
              <a:t>continual compliance and conformity with all relevant federal, state, local </a:t>
            </a:r>
            <a:r>
              <a:rPr lang="en-US" sz="1600" dirty="0" smtClean="0">
                <a:solidFill>
                  <a:schemeClr val="accent1">
                    <a:lumMod val="20000"/>
                    <a:lumOff val="80000"/>
                  </a:schemeClr>
                </a:solidFill>
                <a:latin typeface="Lucida Bright" panose="02040602050505020304" pitchFamily="18" charset="0"/>
              </a:rPr>
              <a:t>and municipal </a:t>
            </a:r>
            <a:r>
              <a:rPr lang="en-US" sz="1600" dirty="0">
                <a:solidFill>
                  <a:schemeClr val="accent1">
                    <a:lumMod val="20000"/>
                    <a:lumOff val="80000"/>
                  </a:schemeClr>
                </a:solidFill>
                <a:latin typeface="Lucida Bright" panose="02040602050505020304" pitchFamily="18" charset="0"/>
              </a:rPr>
              <a:t>laws and </a:t>
            </a:r>
            <a:r>
              <a:rPr lang="en-US" sz="1600" dirty="0" smtClean="0">
                <a:solidFill>
                  <a:schemeClr val="accent1">
                    <a:lumMod val="20000"/>
                    <a:lumOff val="80000"/>
                  </a:schemeClr>
                </a:solidFill>
                <a:latin typeface="Lucida Bright" panose="02040602050505020304" pitchFamily="18" charset="0"/>
              </a:rPr>
              <a:t>regulations…</a:t>
            </a:r>
          </a:p>
        </p:txBody>
      </p:sp>
    </p:spTree>
    <p:extLst>
      <p:ext uri="{BB962C8B-B14F-4D97-AF65-F5344CB8AC3E}">
        <p14:creationId xmlns:p14="http://schemas.microsoft.com/office/powerpoint/2010/main" val="456274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1485</TotalTime>
  <Words>6979</Words>
  <Application>Microsoft Office PowerPoint</Application>
  <PresentationFormat>Widescreen</PresentationFormat>
  <Paragraphs>504</Paragraphs>
  <Slides>59</Slides>
  <Notes>59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Bradley Hand ITC</vt:lpstr>
      <vt:lpstr>Calibri</vt:lpstr>
      <vt:lpstr>Century Gothic</vt:lpstr>
      <vt:lpstr>Franklin Gothic Heavy</vt:lpstr>
      <vt:lpstr>Juice ITC</vt:lpstr>
      <vt:lpstr>Lucida Bright</vt:lpstr>
      <vt:lpstr>Wingdings 2</vt:lpstr>
      <vt:lpstr>Quotable</vt:lpstr>
      <vt:lpstr>PowerPoint Presentation</vt:lpstr>
      <vt:lpstr>STACEY FORBES, RN</vt:lpstr>
      <vt:lpstr>STACY HARDY, RN</vt:lpstr>
      <vt:lpstr>KACI OWENS, RN</vt:lpstr>
      <vt:lpstr>WANDA RODNEY-WARNER, RN</vt:lpstr>
      <vt:lpstr>STACY BROWN, RN</vt:lpstr>
      <vt:lpstr>HOT TOPIC!!!</vt:lpstr>
      <vt:lpstr>VIOLENCE IN THE WORKPLACE</vt:lpstr>
      <vt:lpstr> VIOLENCE IN THE WORKPLACE</vt:lpstr>
      <vt:lpstr>HOT TOPIC!!!</vt:lpstr>
      <vt:lpstr>COVID-19   LEVELS OF DEFICIENT PRACTICE</vt:lpstr>
      <vt:lpstr>COVID-19 </vt:lpstr>
      <vt:lpstr> COVID-19 COMMONLY CITED DEFICIENCIES </vt:lpstr>
      <vt:lpstr> SIMS REPORTING</vt:lpstr>
      <vt:lpstr>SIMS REPORTING WHAT TO REPORT</vt:lpstr>
      <vt:lpstr>SIMS REPORTING</vt:lpstr>
      <vt:lpstr>SIMS REPORTING</vt:lpstr>
      <vt:lpstr>SIMS REPORTING</vt:lpstr>
      <vt:lpstr>INVOLUNTARY DISCHARGES/TRANSFERS</vt:lpstr>
      <vt:lpstr>INVOLUNTARY DISCHARGES/TRANSFERS</vt:lpstr>
      <vt:lpstr>INVOLUNTARY DISCHARGES/TRANSFERS</vt:lpstr>
      <vt:lpstr>INVOLUNTARY DISCHARGES/TRANSFERS</vt:lpstr>
      <vt:lpstr>INVOLUNTARY DISCHARGES/TRANSFERS</vt:lpstr>
      <vt:lpstr>ACTIVE TREATMENT</vt:lpstr>
      <vt:lpstr>ACTIVE TREATMENT</vt:lpstr>
      <vt:lpstr>ACTIVE TREATMENT</vt:lpstr>
      <vt:lpstr>ACTIVE TREATMENT</vt:lpstr>
      <vt:lpstr>ACTIVE TREATMENT</vt:lpstr>
      <vt:lpstr>ACTIVE TREATMENT</vt:lpstr>
      <vt:lpstr>ACTIVE TREATMENT KEY POINTS</vt:lpstr>
      <vt:lpstr>ACTIVE TREATMENT COMMONLY CITED DEFICIENCIES</vt:lpstr>
      <vt:lpstr>PowerPoint Presentation</vt:lpstr>
      <vt:lpstr> EMERGENCY PREPAREDNESS SHELTERING IN PLACE</vt:lpstr>
      <vt:lpstr>EMERGENCY PREPAREDNESS PRIMARY/SECONDARY EVACUATION LOCATIONS </vt:lpstr>
      <vt:lpstr>EMERGENCY PREPAREDNESS QUESTIONS </vt:lpstr>
      <vt:lpstr>EMERGENCY PREPAREDNESS QUESTIONS</vt:lpstr>
      <vt:lpstr>EMERGENCY PREPAREDNESS QUESTIONS</vt:lpstr>
      <vt:lpstr>EMERGENCY PREPAREDNESS</vt:lpstr>
      <vt:lpstr> IMMEDIATE JEOPARDY </vt:lpstr>
      <vt:lpstr> IMMEDIATE JEOPARDY </vt:lpstr>
      <vt:lpstr> IMMEDIATE JEOPARDY </vt:lpstr>
      <vt:lpstr>PLANS OF </vt:lpstr>
      <vt:lpstr>PLANS OF </vt:lpstr>
      <vt:lpstr>TOP CITED DEFICIENCIES  IN 2021-2022</vt:lpstr>
      <vt:lpstr>TOP CITED DEFICIENCIES  IN 2021-2022</vt:lpstr>
      <vt:lpstr>TOP CITED DEFICIENCIES  IN 2021-2022</vt:lpstr>
      <vt:lpstr>TOP CITED DEFICIENCIES  IN 2021-2022</vt:lpstr>
      <vt:lpstr>TOP CITED DEFICIENCIES  IN 2021-2022</vt:lpstr>
      <vt:lpstr>TOP CITED DEFICIENCIES  IN 2021-2022</vt:lpstr>
      <vt:lpstr>TOP CITED DEFICIENCIES  IN 2021-2022</vt:lpstr>
      <vt:lpstr>TOP CITED DEFICIENCIES  IN 2021-2022</vt:lpstr>
      <vt:lpstr>TOP CITED DEFICIENCIES  IN 2021-2022</vt:lpstr>
      <vt:lpstr>TOP CITED DEFICIENCIES  IN 2021-2022</vt:lpstr>
      <vt:lpstr>TOP CITED DEFICIENCIES  IN 2021-2022</vt:lpstr>
      <vt:lpstr>TOP CITED DEFICIENCIES  IN 2021-2022</vt:lpstr>
      <vt:lpstr>TOP CITED DEFICIENCIES  IN 2021-2022</vt:lpstr>
      <vt:lpstr>QUESTIONS/COMMENTS</vt:lpstr>
      <vt:lpstr>CONTACT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Kaci Owens</dc:creator>
  <cp:lastModifiedBy>Kaci Owens</cp:lastModifiedBy>
  <cp:revision>93</cp:revision>
  <cp:lastPrinted>2022-09-13T14:41:00Z</cp:lastPrinted>
  <dcterms:created xsi:type="dcterms:W3CDTF">2022-07-12T19:29:12Z</dcterms:created>
  <dcterms:modified xsi:type="dcterms:W3CDTF">2022-09-13T15:14:50Z</dcterms:modified>
</cp:coreProperties>
</file>