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8"/>
  </p:notesMasterIdLst>
  <p:handoutMasterIdLst>
    <p:handoutMasterId r:id="rId39"/>
  </p:handoutMasterIdLst>
  <p:sldIdLst>
    <p:sldId id="256" r:id="rId2"/>
    <p:sldId id="299" r:id="rId3"/>
    <p:sldId id="301" r:id="rId4"/>
    <p:sldId id="300" r:id="rId5"/>
    <p:sldId id="302" r:id="rId6"/>
    <p:sldId id="303" r:id="rId7"/>
    <p:sldId id="304" r:id="rId8"/>
    <p:sldId id="257" r:id="rId9"/>
    <p:sldId id="267" r:id="rId10"/>
    <p:sldId id="271" r:id="rId11"/>
    <p:sldId id="272" r:id="rId12"/>
    <p:sldId id="273" r:id="rId13"/>
    <p:sldId id="278" r:id="rId14"/>
    <p:sldId id="290" r:id="rId15"/>
    <p:sldId id="291" r:id="rId16"/>
    <p:sldId id="274" r:id="rId17"/>
    <p:sldId id="275" r:id="rId18"/>
    <p:sldId id="277" r:id="rId19"/>
    <p:sldId id="296" r:id="rId20"/>
    <p:sldId id="262" r:id="rId21"/>
    <p:sldId id="280" r:id="rId22"/>
    <p:sldId id="281" r:id="rId23"/>
    <p:sldId id="282" r:id="rId24"/>
    <p:sldId id="283" r:id="rId25"/>
    <p:sldId id="284" r:id="rId26"/>
    <p:sldId id="285" r:id="rId27"/>
    <p:sldId id="263" r:id="rId28"/>
    <p:sldId id="286" r:id="rId29"/>
    <p:sldId id="288" r:id="rId30"/>
    <p:sldId id="289" r:id="rId31"/>
    <p:sldId id="292" r:id="rId32"/>
    <p:sldId id="293" r:id="rId33"/>
    <p:sldId id="294" r:id="rId34"/>
    <p:sldId id="264" r:id="rId35"/>
    <p:sldId id="295" r:id="rId36"/>
    <p:sldId id="298" r:id="rId3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22" autoAdjust="0"/>
    <p:restoredTop sz="94660"/>
  </p:normalViewPr>
  <p:slideViewPr>
    <p:cSldViewPr snapToGrid="0">
      <p:cViewPr varScale="1">
        <p:scale>
          <a:sx n="103" d="100"/>
          <a:sy n="103" d="100"/>
        </p:scale>
        <p:origin x="67"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6CBD70-36E6-442C-8EF1-28EFDD6B7E8A}"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3B7077EA-A1B7-4909-A838-FB7CE7B1DE0E}">
      <dgm:prSet/>
      <dgm:spPr/>
      <dgm:t>
        <a:bodyPr/>
        <a:lstStyle/>
        <a:p>
          <a:pPr rtl="0"/>
          <a:r>
            <a:rPr lang="en-US" dirty="0"/>
            <a:t>Critical Thinking</a:t>
          </a:r>
        </a:p>
      </dgm:t>
    </dgm:pt>
    <dgm:pt modelId="{0BC3216E-18E3-4262-833F-067FD3801053}" type="parTrans" cxnId="{AA721A63-A3FF-4DC7-8B1B-7959E15FF7F4}">
      <dgm:prSet/>
      <dgm:spPr/>
      <dgm:t>
        <a:bodyPr/>
        <a:lstStyle/>
        <a:p>
          <a:endParaRPr lang="en-US"/>
        </a:p>
      </dgm:t>
    </dgm:pt>
    <dgm:pt modelId="{154A8D46-4B0B-49CE-B972-C49E5713A0A4}" type="sibTrans" cxnId="{AA721A63-A3FF-4DC7-8B1B-7959E15FF7F4}">
      <dgm:prSet/>
      <dgm:spPr/>
      <dgm:t>
        <a:bodyPr/>
        <a:lstStyle/>
        <a:p>
          <a:endParaRPr lang="en-US"/>
        </a:p>
      </dgm:t>
    </dgm:pt>
    <dgm:pt modelId="{E1ECD09F-310F-44A5-8229-16A39B6E0B82}">
      <dgm:prSet/>
      <dgm:spPr/>
      <dgm:t>
        <a:bodyPr/>
        <a:lstStyle/>
        <a:p>
          <a:pPr rtl="0"/>
          <a:r>
            <a:rPr lang="en-US" dirty="0"/>
            <a:t>Problem Solving</a:t>
          </a:r>
        </a:p>
      </dgm:t>
    </dgm:pt>
    <dgm:pt modelId="{7A4F6CE1-4856-40D7-A4BF-0501F1FE3E0A}" type="parTrans" cxnId="{A3DDA3C6-2E49-4599-AD55-FC8E10088505}">
      <dgm:prSet/>
      <dgm:spPr/>
      <dgm:t>
        <a:bodyPr/>
        <a:lstStyle/>
        <a:p>
          <a:endParaRPr lang="en-US"/>
        </a:p>
      </dgm:t>
    </dgm:pt>
    <dgm:pt modelId="{223B9ED6-96A8-455A-86CB-14BBDE4C9E02}" type="sibTrans" cxnId="{A3DDA3C6-2E49-4599-AD55-FC8E10088505}">
      <dgm:prSet/>
      <dgm:spPr/>
      <dgm:t>
        <a:bodyPr/>
        <a:lstStyle/>
        <a:p>
          <a:endParaRPr lang="en-US"/>
        </a:p>
      </dgm:t>
    </dgm:pt>
    <dgm:pt modelId="{A5F5ACEB-B326-4167-BEE0-A6895F561831}">
      <dgm:prSet/>
      <dgm:spPr/>
      <dgm:t>
        <a:bodyPr/>
        <a:lstStyle/>
        <a:p>
          <a:pPr rtl="0"/>
          <a:r>
            <a:rPr lang="en-US" dirty="0"/>
            <a:t>Creativity</a:t>
          </a:r>
        </a:p>
      </dgm:t>
    </dgm:pt>
    <dgm:pt modelId="{086967D3-61F1-40F0-98A6-D3F49A5B2C9A}" type="parTrans" cxnId="{219574B0-96E1-48A1-B122-6742B5160FA9}">
      <dgm:prSet/>
      <dgm:spPr/>
      <dgm:t>
        <a:bodyPr/>
        <a:lstStyle/>
        <a:p>
          <a:endParaRPr lang="en-US"/>
        </a:p>
      </dgm:t>
    </dgm:pt>
    <dgm:pt modelId="{C2BB1E80-736E-470F-93D4-3457FB297F24}" type="sibTrans" cxnId="{219574B0-96E1-48A1-B122-6742B5160FA9}">
      <dgm:prSet/>
      <dgm:spPr/>
      <dgm:t>
        <a:bodyPr/>
        <a:lstStyle/>
        <a:p>
          <a:endParaRPr lang="en-US"/>
        </a:p>
      </dgm:t>
    </dgm:pt>
    <dgm:pt modelId="{BB985E03-A8C7-4881-AD9C-7126E1202DF3}">
      <dgm:prSet/>
      <dgm:spPr/>
      <dgm:t>
        <a:bodyPr/>
        <a:lstStyle/>
        <a:p>
          <a:pPr rtl="0"/>
          <a:r>
            <a:rPr lang="en-US" dirty="0"/>
            <a:t>Strategic Planning</a:t>
          </a:r>
        </a:p>
      </dgm:t>
    </dgm:pt>
    <dgm:pt modelId="{CF34B6C5-92F4-401D-A0A4-5600C18432F7}" type="sibTrans" cxnId="{B1B86242-7C3E-49FB-85D7-1C9390D05A01}">
      <dgm:prSet/>
      <dgm:spPr/>
      <dgm:t>
        <a:bodyPr/>
        <a:lstStyle/>
        <a:p>
          <a:endParaRPr lang="en-US"/>
        </a:p>
      </dgm:t>
    </dgm:pt>
    <dgm:pt modelId="{B1483596-B718-4F96-851E-A4A8A8D00F27}" type="parTrans" cxnId="{B1B86242-7C3E-49FB-85D7-1C9390D05A01}">
      <dgm:prSet/>
      <dgm:spPr/>
      <dgm:t>
        <a:bodyPr/>
        <a:lstStyle/>
        <a:p>
          <a:endParaRPr lang="en-US"/>
        </a:p>
      </dgm:t>
    </dgm:pt>
    <dgm:pt modelId="{3846A2BB-7C1B-46BA-92D3-963D1C97AB3C}" type="pres">
      <dgm:prSet presAssocID="{256CBD70-36E6-442C-8EF1-28EFDD6B7E8A}" presName="matrix" presStyleCnt="0">
        <dgm:presLayoutVars>
          <dgm:chMax val="1"/>
          <dgm:dir/>
          <dgm:resizeHandles val="exact"/>
        </dgm:presLayoutVars>
      </dgm:prSet>
      <dgm:spPr/>
    </dgm:pt>
    <dgm:pt modelId="{B4390F64-A572-45EB-88C8-8CBA4D38816C}" type="pres">
      <dgm:prSet presAssocID="{256CBD70-36E6-442C-8EF1-28EFDD6B7E8A}" presName="diamond" presStyleLbl="bgShp" presStyleIdx="0" presStyleCnt="1" custLinFactNeighborX="-12208" custLinFactNeighborY="11577"/>
      <dgm:spPr/>
    </dgm:pt>
    <dgm:pt modelId="{316FBAF4-4B0A-4D31-B7FE-47E1C2B58A99}" type="pres">
      <dgm:prSet presAssocID="{256CBD70-36E6-442C-8EF1-28EFDD6B7E8A}" presName="quad1" presStyleLbl="node1" presStyleIdx="0" presStyleCnt="4" custScaleX="235839" custScaleY="102424" custLinFactX="-4482" custLinFactNeighborX="-100000" custLinFactNeighborY="23207">
        <dgm:presLayoutVars>
          <dgm:chMax val="0"/>
          <dgm:chPref val="0"/>
          <dgm:bulletEnabled val="1"/>
        </dgm:presLayoutVars>
      </dgm:prSet>
      <dgm:spPr/>
    </dgm:pt>
    <dgm:pt modelId="{0E228774-C0DA-4796-8CC4-61967F91A300}" type="pres">
      <dgm:prSet presAssocID="{256CBD70-36E6-442C-8EF1-28EFDD6B7E8A}" presName="quad2" presStyleLbl="node1" presStyleIdx="1" presStyleCnt="4" custScaleX="221428" custScaleY="102663" custLinFactNeighborX="34279" custLinFactNeighborY="22199">
        <dgm:presLayoutVars>
          <dgm:chMax val="0"/>
          <dgm:chPref val="0"/>
          <dgm:bulletEnabled val="1"/>
        </dgm:presLayoutVars>
      </dgm:prSet>
      <dgm:spPr/>
    </dgm:pt>
    <dgm:pt modelId="{89534562-9F72-4DFA-8DAB-ABDA3C24BB99}" type="pres">
      <dgm:prSet presAssocID="{256CBD70-36E6-442C-8EF1-28EFDD6B7E8A}" presName="quad3" presStyleLbl="node1" presStyleIdx="2" presStyleCnt="4" custScaleX="243353" custScaleY="95365" custLinFactX="-2395" custLinFactNeighborX="-100000" custLinFactNeighborY="38859">
        <dgm:presLayoutVars>
          <dgm:chMax val="0"/>
          <dgm:chPref val="0"/>
          <dgm:bulletEnabled val="1"/>
        </dgm:presLayoutVars>
      </dgm:prSet>
      <dgm:spPr/>
    </dgm:pt>
    <dgm:pt modelId="{F0375479-E3DC-47F1-A074-756086EDD8C7}" type="pres">
      <dgm:prSet presAssocID="{256CBD70-36E6-442C-8EF1-28EFDD6B7E8A}" presName="quad4" presStyleLbl="node1" presStyleIdx="3" presStyleCnt="4" custScaleX="212314" custLinFactNeighborX="40371" custLinFactNeighborY="27713">
        <dgm:presLayoutVars>
          <dgm:chMax val="0"/>
          <dgm:chPref val="0"/>
          <dgm:bulletEnabled val="1"/>
        </dgm:presLayoutVars>
      </dgm:prSet>
      <dgm:spPr/>
    </dgm:pt>
  </dgm:ptLst>
  <dgm:cxnLst>
    <dgm:cxn modelId="{19D72118-28DC-4263-A9D5-C203AB6C39BE}" type="presOf" srcId="{A5F5ACEB-B326-4167-BEE0-A6895F561831}" destId="{F0375479-E3DC-47F1-A074-756086EDD8C7}" srcOrd="0" destOrd="0" presId="urn:microsoft.com/office/officeart/2005/8/layout/matrix3"/>
    <dgm:cxn modelId="{B3CB0C20-AF99-4BA4-A750-7C212186BDE6}" type="presOf" srcId="{E1ECD09F-310F-44A5-8229-16A39B6E0B82}" destId="{89534562-9F72-4DFA-8DAB-ABDA3C24BB99}" srcOrd="0" destOrd="0" presId="urn:microsoft.com/office/officeart/2005/8/layout/matrix3"/>
    <dgm:cxn modelId="{7C65095E-8C49-4659-B42F-5EBA124DA0FD}" type="presOf" srcId="{256CBD70-36E6-442C-8EF1-28EFDD6B7E8A}" destId="{3846A2BB-7C1B-46BA-92D3-963D1C97AB3C}" srcOrd="0" destOrd="0" presId="urn:microsoft.com/office/officeart/2005/8/layout/matrix3"/>
    <dgm:cxn modelId="{B1B86242-7C3E-49FB-85D7-1C9390D05A01}" srcId="{256CBD70-36E6-442C-8EF1-28EFDD6B7E8A}" destId="{BB985E03-A8C7-4881-AD9C-7126E1202DF3}" srcOrd="0" destOrd="0" parTransId="{B1483596-B718-4F96-851E-A4A8A8D00F27}" sibTransId="{CF34B6C5-92F4-401D-A0A4-5600C18432F7}"/>
    <dgm:cxn modelId="{AA721A63-A3FF-4DC7-8B1B-7959E15FF7F4}" srcId="{256CBD70-36E6-442C-8EF1-28EFDD6B7E8A}" destId="{3B7077EA-A1B7-4909-A838-FB7CE7B1DE0E}" srcOrd="1" destOrd="0" parTransId="{0BC3216E-18E3-4262-833F-067FD3801053}" sibTransId="{154A8D46-4B0B-49CE-B972-C49E5713A0A4}"/>
    <dgm:cxn modelId="{2C806485-D2F1-47F5-9966-A537C1CB22A1}" type="presOf" srcId="{BB985E03-A8C7-4881-AD9C-7126E1202DF3}" destId="{316FBAF4-4B0A-4D31-B7FE-47E1C2B58A99}" srcOrd="0" destOrd="0" presId="urn:microsoft.com/office/officeart/2005/8/layout/matrix3"/>
    <dgm:cxn modelId="{219574B0-96E1-48A1-B122-6742B5160FA9}" srcId="{256CBD70-36E6-442C-8EF1-28EFDD6B7E8A}" destId="{A5F5ACEB-B326-4167-BEE0-A6895F561831}" srcOrd="3" destOrd="0" parTransId="{086967D3-61F1-40F0-98A6-D3F49A5B2C9A}" sibTransId="{C2BB1E80-736E-470F-93D4-3457FB297F24}"/>
    <dgm:cxn modelId="{083CC0BF-0041-4E84-8594-0F5784DCFF2E}" type="presOf" srcId="{3B7077EA-A1B7-4909-A838-FB7CE7B1DE0E}" destId="{0E228774-C0DA-4796-8CC4-61967F91A300}" srcOrd="0" destOrd="0" presId="urn:microsoft.com/office/officeart/2005/8/layout/matrix3"/>
    <dgm:cxn modelId="{A3DDA3C6-2E49-4599-AD55-FC8E10088505}" srcId="{256CBD70-36E6-442C-8EF1-28EFDD6B7E8A}" destId="{E1ECD09F-310F-44A5-8229-16A39B6E0B82}" srcOrd="2" destOrd="0" parTransId="{7A4F6CE1-4856-40D7-A4BF-0501F1FE3E0A}" sibTransId="{223B9ED6-96A8-455A-86CB-14BBDE4C9E02}"/>
    <dgm:cxn modelId="{0EF565FA-ACFE-40D1-B57C-32D58CDFB4EE}" type="presParOf" srcId="{3846A2BB-7C1B-46BA-92D3-963D1C97AB3C}" destId="{B4390F64-A572-45EB-88C8-8CBA4D38816C}" srcOrd="0" destOrd="0" presId="urn:microsoft.com/office/officeart/2005/8/layout/matrix3"/>
    <dgm:cxn modelId="{F54536BB-F8D0-4BA2-B875-EC4D5C9FF919}" type="presParOf" srcId="{3846A2BB-7C1B-46BA-92D3-963D1C97AB3C}" destId="{316FBAF4-4B0A-4D31-B7FE-47E1C2B58A99}" srcOrd="1" destOrd="0" presId="urn:microsoft.com/office/officeart/2005/8/layout/matrix3"/>
    <dgm:cxn modelId="{592F2A15-D4CE-400D-A166-154B72F235CC}" type="presParOf" srcId="{3846A2BB-7C1B-46BA-92D3-963D1C97AB3C}" destId="{0E228774-C0DA-4796-8CC4-61967F91A300}" srcOrd="2" destOrd="0" presId="urn:microsoft.com/office/officeart/2005/8/layout/matrix3"/>
    <dgm:cxn modelId="{D9B6C664-24F2-42E8-ACCD-1F4A6942ECDF}" type="presParOf" srcId="{3846A2BB-7C1B-46BA-92D3-963D1C97AB3C}" destId="{89534562-9F72-4DFA-8DAB-ABDA3C24BB99}" srcOrd="3" destOrd="0" presId="urn:microsoft.com/office/officeart/2005/8/layout/matrix3"/>
    <dgm:cxn modelId="{1BCE4941-7AD8-4A2C-92B1-D879FA145991}" type="presParOf" srcId="{3846A2BB-7C1B-46BA-92D3-963D1C97AB3C}" destId="{F0375479-E3DC-47F1-A074-756086EDD8C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90F64-A572-45EB-88C8-8CBA4D38816C}">
      <dsp:nvSpPr>
        <dsp:cNvPr id="0" name=""/>
        <dsp:cNvSpPr/>
      </dsp:nvSpPr>
      <dsp:spPr>
        <a:xfrm>
          <a:off x="2150712" y="0"/>
          <a:ext cx="3840479" cy="384047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6FBAF4-4B0A-4D31-B7FE-47E1C2B58A99}">
      <dsp:nvSpPr>
        <dsp:cNvPr id="0" name=""/>
        <dsp:cNvSpPr/>
      </dsp:nvSpPr>
      <dsp:spPr>
        <a:xfrm>
          <a:off x="402196" y="694283"/>
          <a:ext cx="3532365" cy="153409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kern="1200" dirty="0"/>
            <a:t>Strategic Planning</a:t>
          </a:r>
        </a:p>
      </dsp:txBody>
      <dsp:txXfrm>
        <a:off x="477084" y="769171"/>
        <a:ext cx="3382589" cy="1384317"/>
      </dsp:txXfrm>
    </dsp:sp>
    <dsp:sp modelId="{0E228774-C0DA-4796-8CC4-61967F91A300}">
      <dsp:nvSpPr>
        <dsp:cNvPr id="0" name=""/>
        <dsp:cNvSpPr/>
      </dsp:nvSpPr>
      <dsp:spPr>
        <a:xfrm>
          <a:off x="4201464" y="677396"/>
          <a:ext cx="3316519" cy="153767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kern="1200" dirty="0"/>
            <a:t>Critical Thinking</a:t>
          </a:r>
        </a:p>
      </dsp:txBody>
      <dsp:txXfrm>
        <a:off x="4276527" y="752459"/>
        <a:ext cx="3166393" cy="1387546"/>
      </dsp:txXfrm>
    </dsp:sp>
    <dsp:sp modelId="{89534562-9F72-4DFA-8DAB-ABDA3C24BB99}">
      <dsp:nvSpPr>
        <dsp:cNvPr id="0" name=""/>
        <dsp:cNvSpPr/>
      </dsp:nvSpPr>
      <dsp:spPr>
        <a:xfrm>
          <a:off x="377183" y="2412114"/>
          <a:ext cx="3644909" cy="142836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kern="1200" dirty="0"/>
            <a:t>Problem Solving</a:t>
          </a:r>
        </a:p>
      </dsp:txBody>
      <dsp:txXfrm>
        <a:off x="446910" y="2481841"/>
        <a:ext cx="3505455" cy="1288910"/>
      </dsp:txXfrm>
    </dsp:sp>
    <dsp:sp modelId="{F0375479-E3DC-47F1-A074-756086EDD8C7}">
      <dsp:nvSpPr>
        <dsp:cNvPr id="0" name=""/>
        <dsp:cNvSpPr/>
      </dsp:nvSpPr>
      <dsp:spPr>
        <a:xfrm>
          <a:off x="4360963" y="2342692"/>
          <a:ext cx="3180011" cy="149778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kern="1200" dirty="0"/>
            <a:t>Creativity</a:t>
          </a:r>
        </a:p>
      </dsp:txBody>
      <dsp:txXfrm>
        <a:off x="4434079" y="2415808"/>
        <a:ext cx="3033779" cy="135155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B164969D-583A-488E-8252-AE0427740D6F}" type="datetimeFigureOut">
              <a:rPr lang="en-US" smtClean="0"/>
              <a:t>8/18/2022</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3F6A822-261C-4C15-9D94-D6108E1734D0}" type="slidenum">
              <a:rPr lang="en-US" smtClean="0"/>
              <a:t>‹#›</a:t>
            </a:fld>
            <a:endParaRPr lang="en-US"/>
          </a:p>
        </p:txBody>
      </p:sp>
    </p:spTree>
    <p:extLst>
      <p:ext uri="{BB962C8B-B14F-4D97-AF65-F5344CB8AC3E}">
        <p14:creationId xmlns:p14="http://schemas.microsoft.com/office/powerpoint/2010/main" val="4140298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5F6B0FE-8D32-481A-B9F9-5994A4BE8D58}" type="datetimeFigureOut">
              <a:rPr lang="en-US" smtClean="0"/>
              <a:t>8/18/2022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22FDE08A-0F37-4FF4-A4C3-95103FF8E38D}" type="slidenum">
              <a:rPr lang="en-US" smtClean="0"/>
              <a:t>‹#›</a:t>
            </a:fld>
            <a:endParaRPr lang="en-US"/>
          </a:p>
        </p:txBody>
      </p:sp>
    </p:spTree>
    <p:extLst>
      <p:ext uri="{BB962C8B-B14F-4D97-AF65-F5344CB8AC3E}">
        <p14:creationId xmlns:p14="http://schemas.microsoft.com/office/powerpoint/2010/main" val="2260488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FDE08A-0F37-4FF4-A4C3-95103FF8E38D}" type="slidenum">
              <a:rPr lang="en-US" smtClean="0"/>
              <a:t>1</a:t>
            </a:fld>
            <a:endParaRPr lang="en-US"/>
          </a:p>
        </p:txBody>
      </p:sp>
    </p:spTree>
    <p:extLst>
      <p:ext uri="{BB962C8B-B14F-4D97-AF65-F5344CB8AC3E}">
        <p14:creationId xmlns:p14="http://schemas.microsoft.com/office/powerpoint/2010/main" val="4281846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D53ECA-9C6A-4AD3-8D79-FB5062FE10FB}" type="slidenum">
              <a:rPr lang="en-US" altLang="en-US"/>
              <a:pPr eaLnBrk="1" hangingPunct="1"/>
              <a:t>13</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a:latin typeface="Arial" panose="020B0604020202020204" pitchFamily="34" charset="0"/>
            </a:endParaRPr>
          </a:p>
          <a:p>
            <a:pPr eaLnBrk="1" hangingPunct="1">
              <a:lnSpc>
                <a:spcPct val="90000"/>
              </a:lnSpc>
            </a:pPr>
            <a:endParaRPr lang="en-US" altLang="en-US">
              <a:latin typeface="Arial" panose="020B0604020202020204" pitchFamily="34" charset="0"/>
            </a:endParaRPr>
          </a:p>
          <a:p>
            <a:pPr eaLnBrk="1" hangingPunct="1">
              <a:lnSpc>
                <a:spcPct val="90000"/>
              </a:lnSpc>
            </a:pPr>
            <a:endParaRPr lang="en-US" altLang="en-US">
              <a:latin typeface="Arial" panose="020B0604020202020204" pitchFamily="34" charset="0"/>
            </a:endParaRPr>
          </a:p>
          <a:p>
            <a:pPr eaLnBrk="1" hangingPunct="1">
              <a:lnSpc>
                <a:spcPct val="90000"/>
              </a:lnSpc>
            </a:pPr>
            <a:endParaRPr lang="en-US" altLang="en-US">
              <a:latin typeface="Arial" panose="020B0604020202020204" pitchFamily="34" charset="0"/>
            </a:endParaRPr>
          </a:p>
          <a:p>
            <a:pPr eaLnBrk="1" hangingPunct="1">
              <a:lnSpc>
                <a:spcPct val="90000"/>
              </a:lnSpc>
            </a:pPr>
            <a:endParaRPr lang="en-US" altLang="en-US">
              <a:latin typeface="Arial" panose="020B0604020202020204" pitchFamily="34" charset="0"/>
            </a:endParaRP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a:latin typeface="Arial" panose="020B0604020202020204" pitchFamily="34" charset="0"/>
              </a:rPr>
              <a:t>Pay attention to words:  Words hurt</a:t>
            </a:r>
          </a:p>
          <a:p>
            <a:pPr eaLnBrk="1" hangingPunct="1">
              <a:lnSpc>
                <a:spcPct val="90000"/>
              </a:lnSpc>
            </a:pPr>
            <a:r>
              <a:rPr lang="en-US" altLang="en-US">
                <a:latin typeface="Arial" panose="020B0604020202020204" pitchFamily="34" charset="0"/>
              </a:rPr>
              <a:t>What message are you sending.</a:t>
            </a:r>
          </a:p>
          <a:p>
            <a:pPr eaLnBrk="1" hangingPunct="1">
              <a:lnSpc>
                <a:spcPct val="90000"/>
              </a:lnSpc>
            </a:pPr>
            <a:r>
              <a:rPr lang="en-US" altLang="en-US">
                <a:latin typeface="Arial" panose="020B0604020202020204" pitchFamily="34" charset="0"/>
              </a:rPr>
              <a:t>Points:  Apply policies consistently.  That does not mean that you do not individualize. Be consistent in handing out rewards and discipline.  Make sure that you follow the policies and procedures.  Refrain office gossip and gossiping about other managers.</a:t>
            </a:r>
          </a:p>
          <a:p>
            <a:pPr eaLnBrk="1" hangingPunct="1">
              <a:lnSpc>
                <a:spcPct val="90000"/>
              </a:lnSpc>
            </a:pPr>
            <a:r>
              <a:rPr lang="en-US" altLang="en-US">
                <a:latin typeface="Arial" panose="020B0604020202020204" pitchFamily="34" charset="0"/>
              </a:rPr>
              <a:t>Practice Active Listening.  Give the person your undivided attention.  Look at what they are saying in terms of their situation and within the context of policies and procedures for PDC.  There are OCDD policies and procedures to consider.  For instance, Abuse and Neglect and People First Language are not only PDC policies and procedures, they are policies of OCDD.    </a:t>
            </a:r>
          </a:p>
          <a:p>
            <a:pPr eaLnBrk="1" hangingPunct="1">
              <a:lnSpc>
                <a:spcPct val="90000"/>
              </a:lnSpc>
            </a:pPr>
            <a:r>
              <a:rPr lang="en-US" altLang="en-US">
                <a:latin typeface="Arial" panose="020B0604020202020204" pitchFamily="34" charset="0"/>
              </a:rPr>
              <a:t>Body Language:  What is your body language communicating while you are listening or talking.</a:t>
            </a:r>
          </a:p>
          <a:p>
            <a:pPr eaLnBrk="1" hangingPunct="1">
              <a:lnSpc>
                <a:spcPct val="90000"/>
              </a:lnSpc>
            </a:pPr>
            <a:r>
              <a:rPr lang="en-US" altLang="en-US">
                <a:latin typeface="Arial" panose="020B0604020202020204" pitchFamily="34" charset="0"/>
              </a:rPr>
              <a:t>Please and thank you are powerful words.</a:t>
            </a:r>
          </a:p>
        </p:txBody>
      </p:sp>
    </p:spTree>
    <p:extLst>
      <p:ext uri="{BB962C8B-B14F-4D97-AF65-F5344CB8AC3E}">
        <p14:creationId xmlns:p14="http://schemas.microsoft.com/office/powerpoint/2010/main" val="2524053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B9A3AF-B444-4D08-AE65-1449BDD17A8B}" type="slidenum">
              <a:rPr lang="en-US" altLang="en-US"/>
              <a:pPr eaLnBrk="1" hangingPunct="1"/>
              <a:t>14</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9412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0B6435-FA3F-4BAF-B47F-1399D3022F4A}" type="slidenum">
              <a:rPr lang="en-US" altLang="en-US"/>
              <a:pPr eaLnBrk="1" hangingPunct="1"/>
              <a:t>15</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70063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a:t>
            </a:r>
            <a:r>
              <a:rPr lang="en-US" baseline="0" dirty="0"/>
              <a:t> just HIPAA, but confidential information.  Scenario here.</a:t>
            </a:r>
            <a:endParaRPr lang="en-US" dirty="0"/>
          </a:p>
        </p:txBody>
      </p:sp>
      <p:sp>
        <p:nvSpPr>
          <p:cNvPr id="4" name="Slide Number Placeholder 3"/>
          <p:cNvSpPr>
            <a:spLocks noGrp="1"/>
          </p:cNvSpPr>
          <p:nvPr>
            <p:ph type="sldNum" sz="quarter" idx="10"/>
          </p:nvPr>
        </p:nvSpPr>
        <p:spPr/>
        <p:txBody>
          <a:bodyPr/>
          <a:lstStyle/>
          <a:p>
            <a:fld id="{F09841D4-8A68-49C0-B2B4-170BFA726046}" type="slidenum">
              <a:rPr lang="en-US" smtClean="0"/>
              <a:t>16</a:t>
            </a:fld>
            <a:endParaRPr lang="en-US" dirty="0"/>
          </a:p>
        </p:txBody>
      </p:sp>
    </p:spTree>
    <p:extLst>
      <p:ext uri="{BB962C8B-B14F-4D97-AF65-F5344CB8AC3E}">
        <p14:creationId xmlns:p14="http://schemas.microsoft.com/office/powerpoint/2010/main" val="2548920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Scenario here</a:t>
            </a:r>
          </a:p>
        </p:txBody>
      </p:sp>
      <p:sp>
        <p:nvSpPr>
          <p:cNvPr id="4" name="Slide Number Placeholder 3"/>
          <p:cNvSpPr>
            <a:spLocks noGrp="1"/>
          </p:cNvSpPr>
          <p:nvPr>
            <p:ph type="sldNum" sz="quarter" idx="10"/>
          </p:nvPr>
        </p:nvSpPr>
        <p:spPr/>
        <p:txBody>
          <a:bodyPr/>
          <a:lstStyle/>
          <a:p>
            <a:fld id="{4BCF23CC-DC56-47BF-9BB2-86A0D1082891}" type="slidenum">
              <a:rPr lang="en-US" smtClean="0"/>
              <a:t>17</a:t>
            </a:fld>
            <a:endParaRPr lang="en-US" dirty="0"/>
          </a:p>
        </p:txBody>
      </p:sp>
    </p:spTree>
    <p:extLst>
      <p:ext uri="{BB962C8B-B14F-4D97-AF65-F5344CB8AC3E}">
        <p14:creationId xmlns:p14="http://schemas.microsoft.com/office/powerpoint/2010/main" val="1690573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respectful, Use please</a:t>
            </a:r>
            <a:r>
              <a:rPr lang="en-US" baseline="0" dirty="0"/>
              <a:t> and thank you, but this is not a democracy.  You are responsible for getting the job done.  You want to match employee skills to job needs.  Fair and balanced.  Things are not always going to appear “fair” to your staff.  Apply policies and procedures consistently across the board.  Support staff to take responsibility.  Discuss their decisions with them.  Be present.  You will often have a group; however, you are still responsible for the operation of that work site.  Pay attention.  Be vigilant.</a:t>
            </a:r>
            <a:endParaRPr lang="en-US" dirty="0"/>
          </a:p>
        </p:txBody>
      </p:sp>
      <p:sp>
        <p:nvSpPr>
          <p:cNvPr id="4" name="Slide Number Placeholder 3"/>
          <p:cNvSpPr>
            <a:spLocks noGrp="1"/>
          </p:cNvSpPr>
          <p:nvPr>
            <p:ph type="sldNum" sz="quarter" idx="10"/>
          </p:nvPr>
        </p:nvSpPr>
        <p:spPr/>
        <p:txBody>
          <a:bodyPr/>
          <a:lstStyle/>
          <a:p>
            <a:fld id="{F09841D4-8A68-49C0-B2B4-170BFA726046}" type="slidenum">
              <a:rPr lang="en-US" smtClean="0"/>
              <a:t>18</a:t>
            </a:fld>
            <a:endParaRPr lang="en-US"/>
          </a:p>
        </p:txBody>
      </p:sp>
    </p:spTree>
    <p:extLst>
      <p:ext uri="{BB962C8B-B14F-4D97-AF65-F5344CB8AC3E}">
        <p14:creationId xmlns:p14="http://schemas.microsoft.com/office/powerpoint/2010/main" val="2721254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CF607E-4B16-4C64-8842-588C910C87D8}" type="slidenum">
              <a:rPr lang="en-US" altLang="en-US"/>
              <a:pPr eaLnBrk="1" hangingPunct="1"/>
              <a:t>24</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09375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6DF9E4-B02F-401A-8BA3-AAC7224C7A8A}" type="slidenum">
              <a:rPr lang="en-US" altLang="en-US"/>
              <a:pPr eaLnBrk="1" hangingPunct="1"/>
              <a:t>25</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08083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060950-035C-42D3-A3C7-B6965FE7CFBD}" type="slidenum">
              <a:rPr lang="en-US" altLang="en-US"/>
              <a:pPr eaLnBrk="1" hangingPunct="1"/>
              <a:t>26</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76538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1057C4-987F-42FB-ADE0-6EBFA773B28A}" type="slidenum">
              <a:rPr lang="en-US" altLang="en-US"/>
              <a:pPr eaLnBrk="1" hangingPunct="1"/>
              <a:t>28</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Many people promote into supervisory positions.  There is always an issue with people that were “friends” before the promotion.  When making decisions, as managers, we have the responsibility to look at fair and balanced, How will I feel when it’s done?  Roll the decision around on your tongue, wrap your mind around it, test it for comfort level.  What precedent are you setting?</a:t>
            </a:r>
          </a:p>
          <a:p>
            <a:pPr eaLnBrk="1" hangingPunct="1"/>
            <a:r>
              <a:rPr lang="en-US" altLang="en-US">
                <a:latin typeface="Arial" panose="020B0604020202020204" pitchFamily="34" charset="0"/>
              </a:rPr>
              <a:t>Think about the things that we learned in Conflict Resolution.  What does your self-talk say?  How does your self-talk influence your decisions</a:t>
            </a:r>
          </a:p>
          <a:p>
            <a:pPr eaLnBrk="1" hangingPunct="1"/>
            <a:r>
              <a:rPr lang="en-US" altLang="en-US">
                <a:latin typeface="Arial" panose="020B0604020202020204" pitchFamily="34" charset="0"/>
              </a:rPr>
              <a:t>Think about the things that we learned in Conflict Resolution.  What does your self-talk say?  How does your self-talk influence your decisions</a:t>
            </a:r>
          </a:p>
          <a:p>
            <a:pPr eaLnBrk="1" hangingPunct="1"/>
            <a:r>
              <a:rPr lang="en-US" altLang="en-US">
                <a:latin typeface="Arial" panose="020B0604020202020204" pitchFamily="34" charset="0"/>
              </a:rPr>
              <a:t>Think about the things that we learned in Conflict Resolution.  What does your self-talk say?  How does your self-talk influence your decisions</a:t>
            </a:r>
          </a:p>
          <a:p>
            <a:pPr eaLnBrk="1" hangingPunct="1"/>
            <a:r>
              <a:rPr lang="en-US" altLang="en-US">
                <a:latin typeface="Arial" panose="020B0604020202020204" pitchFamily="34" charset="0"/>
              </a:rPr>
              <a:t>Think about the things that we learned in Conflict Resolution.  What does your self-talk say?  How does your self-talk influence your decisions?  Is this positive or negative?  Do you need to rethink your decision?  </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00834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Strong organization has to have both, strong leaders</a:t>
            </a:r>
            <a:r>
              <a:rPr lang="en-US" baseline="0" dirty="0"/>
              <a:t> and strong management and use each to balance out the other.  Some people have great leadership ability but are not strong managers—others are strong managers, but are not strong leaders.  </a:t>
            </a:r>
          </a:p>
          <a:p>
            <a:endParaRPr lang="en-US" baseline="0" dirty="0"/>
          </a:p>
          <a:p>
            <a:r>
              <a:rPr lang="en-US" baseline="0" dirty="0"/>
              <a:t>Today, most organizations are over managed and under led. Leadership is not some mystical concept with visions that only the chosen few can understand. </a:t>
            </a:r>
            <a:endParaRPr lang="en-US" dirty="0"/>
          </a:p>
        </p:txBody>
      </p:sp>
      <p:sp>
        <p:nvSpPr>
          <p:cNvPr id="4" name="Slide Number Placeholder 3"/>
          <p:cNvSpPr>
            <a:spLocks noGrp="1"/>
          </p:cNvSpPr>
          <p:nvPr>
            <p:ph type="sldNum" sz="quarter" idx="10"/>
          </p:nvPr>
        </p:nvSpPr>
        <p:spPr/>
        <p:txBody>
          <a:bodyPr/>
          <a:lstStyle/>
          <a:p>
            <a:fld id="{4BCF23CC-DC56-47BF-9BB2-86A0D1082891}" type="slidenum">
              <a:rPr lang="en-US" smtClean="0"/>
              <a:t>2</a:t>
            </a:fld>
            <a:endParaRPr lang="en-US" dirty="0"/>
          </a:p>
        </p:txBody>
      </p:sp>
    </p:spTree>
    <p:extLst>
      <p:ext uri="{BB962C8B-B14F-4D97-AF65-F5344CB8AC3E}">
        <p14:creationId xmlns:p14="http://schemas.microsoft.com/office/powerpoint/2010/main" val="696766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128C3E-65A3-4CEE-B070-7F8F1D3D95D3}" type="slidenum">
              <a:rPr lang="en-US" altLang="en-US"/>
              <a:pPr eaLnBrk="1" hangingPunct="1"/>
              <a:t>29</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86416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EF7523-31F0-4E84-A731-054263DAC94E}" type="slidenum">
              <a:rPr lang="en-US" altLang="en-US"/>
              <a:pPr eaLnBrk="1" hangingPunct="1"/>
              <a:t>30</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94715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CF23CC-DC56-47BF-9BB2-86A0D1082891}" type="slidenum">
              <a:rPr lang="en-US" smtClean="0"/>
              <a:t>31</a:t>
            </a:fld>
            <a:endParaRPr lang="en-US" dirty="0"/>
          </a:p>
        </p:txBody>
      </p:sp>
    </p:spTree>
    <p:extLst>
      <p:ext uri="{BB962C8B-B14F-4D97-AF65-F5344CB8AC3E}">
        <p14:creationId xmlns:p14="http://schemas.microsoft.com/office/powerpoint/2010/main" val="130636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CF23CC-DC56-47BF-9BB2-86A0D1082891}" type="slidenum">
              <a:rPr lang="en-US" smtClean="0"/>
              <a:t>3</a:t>
            </a:fld>
            <a:endParaRPr lang="en-US" dirty="0"/>
          </a:p>
        </p:txBody>
      </p:sp>
    </p:spTree>
    <p:extLst>
      <p:ext uri="{BB962C8B-B14F-4D97-AF65-F5344CB8AC3E}">
        <p14:creationId xmlns:p14="http://schemas.microsoft.com/office/powerpoint/2010/main" val="4200132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CF23CC-DC56-47BF-9BB2-86A0D1082891}" type="slidenum">
              <a:rPr lang="en-US" smtClean="0"/>
              <a:t>4</a:t>
            </a:fld>
            <a:endParaRPr lang="en-US" dirty="0"/>
          </a:p>
        </p:txBody>
      </p:sp>
    </p:spTree>
    <p:extLst>
      <p:ext uri="{BB962C8B-B14F-4D97-AF65-F5344CB8AC3E}">
        <p14:creationId xmlns:p14="http://schemas.microsoft.com/office/powerpoint/2010/main" val="1381508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Leaders have vision, but managers must have vision</a:t>
            </a:r>
            <a:r>
              <a:rPr lang="en-US" baseline="0" dirty="0"/>
              <a:t> too.  Managers are the people who make the vision happen.</a:t>
            </a:r>
          </a:p>
          <a:p>
            <a:r>
              <a:rPr lang="en-US" baseline="0" dirty="0"/>
              <a:t>Do Self-Assessment Activities here.  Discuss what people found out about themselves.  How honest are you</a:t>
            </a:r>
            <a:endParaRPr lang="en-US" dirty="0"/>
          </a:p>
        </p:txBody>
      </p:sp>
      <p:sp>
        <p:nvSpPr>
          <p:cNvPr id="4" name="Slide Number Placeholder 3"/>
          <p:cNvSpPr>
            <a:spLocks noGrp="1"/>
          </p:cNvSpPr>
          <p:nvPr>
            <p:ph type="sldNum" sz="quarter" idx="10"/>
          </p:nvPr>
        </p:nvSpPr>
        <p:spPr/>
        <p:txBody>
          <a:bodyPr/>
          <a:lstStyle/>
          <a:p>
            <a:fld id="{4BCF23CC-DC56-47BF-9BB2-86A0D1082891}" type="slidenum">
              <a:rPr lang="en-US" smtClean="0"/>
              <a:t>5</a:t>
            </a:fld>
            <a:endParaRPr lang="en-US" dirty="0"/>
          </a:p>
        </p:txBody>
      </p:sp>
    </p:spTree>
    <p:extLst>
      <p:ext uri="{BB962C8B-B14F-4D97-AF65-F5344CB8AC3E}">
        <p14:creationId xmlns:p14="http://schemas.microsoft.com/office/powerpoint/2010/main" val="3580174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FDE08A-0F37-4FF4-A4C3-95103FF8E38D}" type="slidenum">
              <a:rPr lang="en-US" smtClean="0"/>
              <a:t>8</a:t>
            </a:fld>
            <a:endParaRPr lang="en-US"/>
          </a:p>
        </p:txBody>
      </p:sp>
    </p:spTree>
    <p:extLst>
      <p:ext uri="{BB962C8B-B14F-4D97-AF65-F5344CB8AC3E}">
        <p14:creationId xmlns:p14="http://schemas.microsoft.com/office/powerpoint/2010/main" val="3423633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FDE08A-0F37-4FF4-A4C3-95103FF8E38D}" type="slidenum">
              <a:rPr lang="en-US" smtClean="0"/>
              <a:t>9</a:t>
            </a:fld>
            <a:endParaRPr lang="en-US"/>
          </a:p>
        </p:txBody>
      </p:sp>
    </p:spTree>
    <p:extLst>
      <p:ext uri="{BB962C8B-B14F-4D97-AF65-F5344CB8AC3E}">
        <p14:creationId xmlns:p14="http://schemas.microsoft.com/office/powerpoint/2010/main" val="1286573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CF23CC-DC56-47BF-9BB2-86A0D1082891}" type="slidenum">
              <a:rPr lang="en-US" smtClean="0"/>
              <a:t>10</a:t>
            </a:fld>
            <a:endParaRPr lang="en-US" dirty="0"/>
          </a:p>
        </p:txBody>
      </p:sp>
    </p:spTree>
    <p:extLst>
      <p:ext uri="{BB962C8B-B14F-4D97-AF65-F5344CB8AC3E}">
        <p14:creationId xmlns:p14="http://schemas.microsoft.com/office/powerpoint/2010/main" val="2200164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5610" indent="-294465" eaLnBrk="0" hangingPunct="0">
              <a:defRPr>
                <a:solidFill>
                  <a:schemeClr val="tx1"/>
                </a:solidFill>
                <a:latin typeface="Arial" panose="020B0604020202020204" pitchFamily="34" charset="0"/>
              </a:defRPr>
            </a:lvl2pPr>
            <a:lvl3pPr marL="1177862" indent="-235572" eaLnBrk="0" hangingPunct="0">
              <a:defRPr>
                <a:solidFill>
                  <a:schemeClr val="tx1"/>
                </a:solidFill>
                <a:latin typeface="Arial" panose="020B0604020202020204" pitchFamily="34" charset="0"/>
              </a:defRPr>
            </a:lvl3pPr>
            <a:lvl4pPr marL="1649006" indent="-235572" eaLnBrk="0" hangingPunct="0">
              <a:defRPr>
                <a:solidFill>
                  <a:schemeClr val="tx1"/>
                </a:solidFill>
                <a:latin typeface="Arial" panose="020B0604020202020204" pitchFamily="34" charset="0"/>
              </a:defRPr>
            </a:lvl4pPr>
            <a:lvl5pPr marL="2120151" indent="-235572" eaLnBrk="0" hangingPunct="0">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A9F9D9-F879-45D1-828B-C9C705DE01F9}" type="slidenum">
              <a:rPr lang="en-US" altLang="en-US"/>
              <a:pPr eaLnBrk="1" hangingPunct="1"/>
              <a:t>11</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69810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3EE280C-2F4F-4573-BA0F-F3CF7DB93B32}" type="slidenum">
              <a:rPr lang="en-US" altLang="en-US"/>
              <a:pPr/>
              <a:t>‹#›</a:t>
            </a:fld>
            <a:endParaRPr lang="en-US" altLang="en-US"/>
          </a:p>
        </p:txBody>
      </p:sp>
    </p:spTree>
    <p:extLst>
      <p:ext uri="{BB962C8B-B14F-4D97-AF65-F5344CB8AC3E}">
        <p14:creationId xmlns:p14="http://schemas.microsoft.com/office/powerpoint/2010/main" val="340243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1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9351" y="762000"/>
            <a:ext cx="9085262" cy="4381500"/>
          </a:xfrm>
        </p:spPr>
        <p:txBody>
          <a:bodyPr>
            <a:normAutofit/>
          </a:bodyPr>
          <a:lstStyle/>
          <a:p>
            <a:r>
              <a:rPr lang="en-US" dirty="0"/>
              <a:t>Managing for Positive Outcomes in Challenging Times</a:t>
            </a:r>
          </a:p>
        </p:txBody>
      </p:sp>
      <p:sp>
        <p:nvSpPr>
          <p:cNvPr id="3" name="Subtitle 2"/>
          <p:cNvSpPr>
            <a:spLocks noGrp="1"/>
          </p:cNvSpPr>
          <p:nvPr>
            <p:ph type="subTitle" idx="1"/>
          </p:nvPr>
        </p:nvSpPr>
        <p:spPr>
          <a:xfrm>
            <a:off x="2351088" y="5143500"/>
            <a:ext cx="9085262" cy="1249062"/>
          </a:xfrm>
        </p:spPr>
        <p:txBody>
          <a:bodyPr>
            <a:normAutofit/>
          </a:bodyPr>
          <a:lstStyle/>
          <a:p>
            <a:pPr algn="r"/>
            <a:r>
              <a:rPr lang="en-US" dirty="0"/>
              <a:t>Lynda P. </a:t>
            </a:r>
            <a:r>
              <a:rPr lang="en-US" dirty="0" err="1"/>
              <a:t>Thiels</a:t>
            </a:r>
            <a:endParaRPr lang="en-US" dirty="0"/>
          </a:p>
          <a:p>
            <a:pPr algn="r"/>
            <a:r>
              <a:rPr lang="en-US" dirty="0"/>
              <a:t>AAIDD-LA 2016</a:t>
            </a:r>
          </a:p>
          <a:p>
            <a:pPr algn="r"/>
            <a:r>
              <a:rPr lang="en-US" dirty="0"/>
              <a:t>Revised 08/15/2022</a:t>
            </a:r>
          </a:p>
        </p:txBody>
      </p:sp>
    </p:spTree>
    <p:extLst>
      <p:ext uri="{BB962C8B-B14F-4D97-AF65-F5344CB8AC3E}">
        <p14:creationId xmlns:p14="http://schemas.microsoft.com/office/powerpoint/2010/main" val="4081286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017" y="624110"/>
            <a:ext cx="9874595" cy="1280890"/>
          </a:xfrm>
        </p:spPr>
        <p:txBody>
          <a:bodyPr>
            <a:noAutofit/>
          </a:bodyPr>
          <a:lstStyle/>
          <a:p>
            <a:r>
              <a:rPr lang="en-US" sz="7200" dirty="0"/>
              <a:t>Managing People</a:t>
            </a:r>
          </a:p>
        </p:txBody>
      </p:sp>
      <p:sp>
        <p:nvSpPr>
          <p:cNvPr id="3" name="Content Placeholder 2"/>
          <p:cNvSpPr>
            <a:spLocks noGrp="1"/>
          </p:cNvSpPr>
          <p:nvPr>
            <p:ph idx="1"/>
          </p:nvPr>
        </p:nvSpPr>
        <p:spPr/>
        <p:txBody>
          <a:bodyPr>
            <a:normAutofit/>
          </a:bodyPr>
          <a:lstStyle/>
          <a:p>
            <a:r>
              <a:rPr lang="en-US" sz="4000" dirty="0"/>
              <a:t>New Employees—Orientation </a:t>
            </a:r>
          </a:p>
          <a:p>
            <a:r>
              <a:rPr lang="en-US" sz="4000" dirty="0"/>
              <a:t>Staffing Ratios/Absenteeism</a:t>
            </a:r>
          </a:p>
          <a:p>
            <a:r>
              <a:rPr lang="en-US" sz="4000" dirty="0"/>
              <a:t>Applying the Policy/Procedure</a:t>
            </a:r>
          </a:p>
          <a:p>
            <a:r>
              <a:rPr lang="en-US" sz="4000" dirty="0"/>
              <a:t>Safety</a:t>
            </a:r>
          </a:p>
          <a:p>
            <a:r>
              <a:rPr lang="en-US" sz="4000" dirty="0"/>
              <a:t>Delegating (Handout)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96763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50505" y="624110"/>
            <a:ext cx="9954108" cy="1280890"/>
          </a:xfrm>
        </p:spPr>
        <p:txBody>
          <a:bodyPr>
            <a:noAutofit/>
          </a:bodyPr>
          <a:lstStyle/>
          <a:p>
            <a:pPr eaLnBrk="1" hangingPunct="1"/>
            <a:r>
              <a:rPr lang="en-US" altLang="en-US" sz="8000" dirty="0">
                <a:latin typeface="Century Gothic" panose="020B0502020202020204" pitchFamily="34" charset="0"/>
              </a:rPr>
              <a:t>Communication</a:t>
            </a:r>
          </a:p>
        </p:txBody>
      </p:sp>
      <p:sp>
        <p:nvSpPr>
          <p:cNvPr id="13315" name="Rectangle 3"/>
          <p:cNvSpPr>
            <a:spLocks noGrp="1" noChangeArrowheads="1"/>
          </p:cNvSpPr>
          <p:nvPr>
            <p:ph type="body" idx="1"/>
          </p:nvPr>
        </p:nvSpPr>
        <p:spPr/>
        <p:txBody>
          <a:bodyPr>
            <a:normAutofit fontScale="85000" lnSpcReduction="20000"/>
          </a:bodyPr>
          <a:lstStyle/>
          <a:p>
            <a:pPr eaLnBrk="1" hangingPunct="1"/>
            <a:r>
              <a:rPr lang="en-US" altLang="en-US" sz="4800" dirty="0">
                <a:latin typeface="Century Gothic" panose="020B0502020202020204" pitchFamily="34" charset="0"/>
              </a:rPr>
              <a:t>Communication</a:t>
            </a:r>
          </a:p>
          <a:p>
            <a:pPr eaLnBrk="1" hangingPunct="1"/>
            <a:r>
              <a:rPr lang="en-US" altLang="en-US" sz="4800" dirty="0">
                <a:latin typeface="Century Gothic" panose="020B0502020202020204" pitchFamily="34" charset="0"/>
              </a:rPr>
              <a:t>Communication</a:t>
            </a:r>
          </a:p>
          <a:p>
            <a:pPr eaLnBrk="1" hangingPunct="1"/>
            <a:r>
              <a:rPr lang="en-US" altLang="en-US" sz="4800" dirty="0">
                <a:latin typeface="Century Gothic" panose="020B0502020202020204" pitchFamily="34" charset="0"/>
              </a:rPr>
              <a:t>Communication</a:t>
            </a:r>
          </a:p>
          <a:p>
            <a:pPr eaLnBrk="1" hangingPunct="1">
              <a:buFontTx/>
              <a:buNone/>
            </a:pPr>
            <a:endParaRPr lang="en-US" altLang="en-US" sz="4800" dirty="0">
              <a:latin typeface="Century Gothic" panose="020B0502020202020204" pitchFamily="34" charset="0"/>
            </a:endParaRPr>
          </a:p>
          <a:p>
            <a:pPr eaLnBrk="1" hangingPunct="1">
              <a:buFontTx/>
              <a:buNone/>
            </a:pPr>
            <a:r>
              <a:rPr lang="en-US" altLang="en-US" sz="4800" dirty="0">
                <a:latin typeface="Century Gothic" panose="020B0502020202020204" pitchFamily="34" charset="0"/>
              </a:rPr>
              <a:t>   It’s the Glue that holds it all together</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548135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379" y="767233"/>
            <a:ext cx="8911687" cy="1280890"/>
          </a:xfrm>
        </p:spPr>
        <p:txBody>
          <a:bodyPr>
            <a:noAutofit/>
          </a:bodyPr>
          <a:lstStyle/>
          <a:p>
            <a:r>
              <a:rPr lang="en-US" altLang="en-US" sz="8000" dirty="0">
                <a:latin typeface="Century Gothic" panose="020B0502020202020204" pitchFamily="34" charset="0"/>
              </a:rPr>
              <a:t>Communication</a:t>
            </a:r>
            <a:endParaRPr lang="en-US" sz="8000" dirty="0"/>
          </a:p>
        </p:txBody>
      </p:sp>
      <p:sp>
        <p:nvSpPr>
          <p:cNvPr id="3" name="Content Placeholder 2"/>
          <p:cNvSpPr>
            <a:spLocks noGrp="1"/>
          </p:cNvSpPr>
          <p:nvPr>
            <p:ph idx="1"/>
          </p:nvPr>
        </p:nvSpPr>
        <p:spPr>
          <a:xfrm>
            <a:off x="1929253" y="2380090"/>
            <a:ext cx="9631944" cy="4227443"/>
          </a:xfrm>
        </p:spPr>
        <p:txBody>
          <a:bodyPr>
            <a:normAutofit/>
          </a:bodyPr>
          <a:lstStyle/>
          <a:p>
            <a:r>
              <a:rPr lang="en-US" sz="3600" dirty="0"/>
              <a:t>Why employees don’t do what they’re supposed to do—Don’t Assume</a:t>
            </a:r>
          </a:p>
          <a:p>
            <a:r>
              <a:rPr lang="en-US" sz="3600" dirty="0"/>
              <a:t>Clear/concise job descriptions</a:t>
            </a:r>
          </a:p>
          <a:p>
            <a:r>
              <a:rPr lang="en-US" sz="3600" dirty="0"/>
              <a:t>Telling “</a:t>
            </a:r>
            <a:r>
              <a:rPr lang="en-US" sz="3600" dirty="0" err="1"/>
              <a:t>ain’t</a:t>
            </a:r>
            <a:r>
              <a:rPr lang="en-US" sz="3600" dirty="0"/>
              <a:t>” training</a:t>
            </a:r>
          </a:p>
          <a:p>
            <a:r>
              <a:rPr lang="en-US" sz="3600" dirty="0"/>
              <a:t>Active listening—getting input</a:t>
            </a:r>
          </a:p>
          <a:p>
            <a:r>
              <a:rPr lang="en-US" sz="3600" dirty="0"/>
              <a:t>Setting your team up for success</a:t>
            </a:r>
          </a:p>
          <a:p>
            <a:pPr marL="0" indent="0">
              <a:buNone/>
            </a:pPr>
            <a:endParaRPr lang="en-US" sz="3600" dirty="0"/>
          </a:p>
          <a:p>
            <a:endParaRPr lang="en-US" sz="3600" dirty="0"/>
          </a:p>
          <a:p>
            <a:pPr marL="0" indent="0">
              <a:buNone/>
            </a:pPr>
            <a:endParaRPr lang="en-US" sz="3600" dirty="0"/>
          </a:p>
          <a:p>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TextBox 4"/>
          <p:cNvSpPr txBox="1"/>
          <p:nvPr/>
        </p:nvSpPr>
        <p:spPr>
          <a:xfrm>
            <a:off x="11503551" y="6238201"/>
            <a:ext cx="455211"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1889622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sz="half" idx="1"/>
          </p:nvPr>
        </p:nvSpPr>
        <p:spPr>
          <a:xfrm>
            <a:off x="1981200" y="1981200"/>
            <a:ext cx="6858000" cy="4343400"/>
          </a:xfrm>
        </p:spPr>
        <p:txBody>
          <a:bodyPr>
            <a:normAutofit/>
          </a:bodyPr>
          <a:lstStyle/>
          <a:p>
            <a:pPr eaLnBrk="1" hangingPunct="1">
              <a:buClr>
                <a:schemeClr val="tx1"/>
              </a:buClr>
            </a:pPr>
            <a:endParaRPr lang="en-US" altLang="en-US" b="1" dirty="0">
              <a:latin typeface="Comic Sans MS" panose="030F0702030302020204" pitchFamily="66" charset="0"/>
            </a:endParaRPr>
          </a:p>
          <a:p>
            <a:pPr eaLnBrk="1" hangingPunct="1">
              <a:buClr>
                <a:schemeClr val="tx1"/>
              </a:buClr>
            </a:pPr>
            <a:endParaRPr lang="en-US" altLang="en-US" b="1" dirty="0">
              <a:latin typeface="Comic Sans MS" panose="030F0702030302020204" pitchFamily="66" charset="0"/>
            </a:endParaRPr>
          </a:p>
          <a:p>
            <a:pPr>
              <a:buClr>
                <a:schemeClr val="tx1"/>
              </a:buClr>
            </a:pPr>
            <a:r>
              <a:rPr lang="en-US" altLang="en-US" sz="3200" dirty="0">
                <a:latin typeface="Century Gothic" panose="020B0502020202020204" pitchFamily="34" charset="0"/>
              </a:rPr>
              <a:t>Be a good Listener</a:t>
            </a:r>
          </a:p>
          <a:p>
            <a:pPr>
              <a:buClr>
                <a:schemeClr val="tx1"/>
              </a:buClr>
            </a:pPr>
            <a:r>
              <a:rPr lang="en-US" altLang="en-US" sz="3200" dirty="0">
                <a:latin typeface="Century Gothic" panose="020B0502020202020204" pitchFamily="34" charset="0"/>
              </a:rPr>
              <a:t>Verbal communication</a:t>
            </a:r>
          </a:p>
          <a:p>
            <a:pPr>
              <a:buClr>
                <a:schemeClr val="tx1"/>
              </a:buClr>
            </a:pPr>
            <a:r>
              <a:rPr lang="en-US" altLang="en-US" sz="3200" dirty="0">
                <a:latin typeface="Century Gothic" panose="020B0502020202020204" pitchFamily="34" charset="0"/>
              </a:rPr>
              <a:t>Written Communication</a:t>
            </a:r>
          </a:p>
          <a:p>
            <a:pPr>
              <a:buClr>
                <a:schemeClr val="tx1"/>
              </a:buClr>
            </a:pPr>
            <a:r>
              <a:rPr lang="en-US" altLang="en-US" sz="3200" dirty="0">
                <a:latin typeface="Century Gothic" panose="020B0502020202020204" pitchFamily="34" charset="0"/>
              </a:rPr>
              <a:t>Note Body Language</a:t>
            </a:r>
          </a:p>
          <a:p>
            <a:pPr>
              <a:buClr>
                <a:schemeClr val="tx1"/>
              </a:buClr>
            </a:pPr>
            <a:r>
              <a:rPr lang="en-US" altLang="en-US" sz="3200" dirty="0">
                <a:latin typeface="Century Gothic" panose="020B0502020202020204" pitchFamily="34" charset="0"/>
              </a:rPr>
              <a:t>Use Please &amp; Thank you</a:t>
            </a:r>
          </a:p>
          <a:p>
            <a:pPr eaLnBrk="1" hangingPunct="1">
              <a:buClr>
                <a:schemeClr val="tx1"/>
              </a:buClr>
            </a:pPr>
            <a:endParaRPr lang="en-US" altLang="en-US" sz="3200" dirty="0">
              <a:latin typeface="Century Gothic" panose="020B0502020202020204" pitchFamily="34" charset="0"/>
            </a:endParaRPr>
          </a:p>
        </p:txBody>
      </p:sp>
      <p:sp>
        <p:nvSpPr>
          <p:cNvPr id="30723" name="WordArt 3"/>
          <p:cNvSpPr>
            <a:spLocks noChangeArrowheads="1" noChangeShapeType="1" noTextEdit="1"/>
          </p:cNvSpPr>
          <p:nvPr/>
        </p:nvSpPr>
        <p:spPr bwMode="auto">
          <a:xfrm>
            <a:off x="1414697" y="571500"/>
            <a:ext cx="9008828" cy="990600"/>
          </a:xfrm>
          <a:prstGeom prst="rect">
            <a:avLst/>
          </a:prstGeom>
        </p:spPr>
        <p:txBody>
          <a:bodyPr wrap="none" fromWordArt="1">
            <a:prstTxWarp prst="textPlain">
              <a:avLst>
                <a:gd name="adj" fmla="val 50000"/>
              </a:avLst>
            </a:prstTxWarp>
          </a:bodyPr>
          <a:lstStyle/>
          <a:p>
            <a:pPr algn="ctr"/>
            <a:endParaRPr lang="en-US" sz="3600" i="1" kern="10" dirty="0">
              <a:ln w="9525">
                <a:solidFill>
                  <a:srgbClr val="000000"/>
                </a:solidFill>
                <a:round/>
                <a:headEnd/>
                <a:tailEnd/>
              </a:ln>
              <a:effectLst>
                <a:outerShdw dist="35921" dir="2700000" algn="ctr" rotWithShape="0">
                  <a:srgbClr val="808080">
                    <a:alpha val="79999"/>
                  </a:srgbClr>
                </a:outerShdw>
              </a:effectLst>
              <a:latin typeface="Comic Sans MS" panose="030F0702030302020204" pitchFamily="66" charset="0"/>
            </a:endParaRPr>
          </a:p>
        </p:txBody>
      </p:sp>
      <p:pic>
        <p:nvPicPr>
          <p:cNvPr id="30724" name="Picture 4" descr="MCj042482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849" y="4318885"/>
            <a:ext cx="18415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descr="MCj0426086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578" y="1256027"/>
            <a:ext cx="19002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6" descr="MCj0424818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7926" y="1637786"/>
            <a:ext cx="18415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7" descr="MCj0426100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3287" y="1219746"/>
            <a:ext cx="18415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8" descr="MCj0426078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98647" y="462277"/>
            <a:ext cx="18415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9" name="Picture 10" descr="MCj0426082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02775" y="2267835"/>
            <a:ext cx="18415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566407" y="284163"/>
            <a:ext cx="9708543" cy="1323439"/>
          </a:xfrm>
          <a:prstGeom prst="rect">
            <a:avLst/>
          </a:prstGeom>
          <a:noFill/>
        </p:spPr>
        <p:txBody>
          <a:bodyPr wrap="square" rtlCol="0">
            <a:spAutoFit/>
          </a:bodyPr>
          <a:lstStyle/>
          <a:p>
            <a:r>
              <a:rPr lang="en-US" sz="8000" dirty="0"/>
              <a:t>Communication</a:t>
            </a:r>
          </a:p>
        </p:txBody>
      </p:sp>
      <p:sp>
        <p:nvSpPr>
          <p:cNvPr id="3" name="Slide Number Placeholder 2"/>
          <p:cNvSpPr>
            <a:spLocks noGrp="1"/>
          </p:cNvSpPr>
          <p:nvPr>
            <p:ph type="sldNum" sz="quarter" idx="12"/>
          </p:nvPr>
        </p:nvSpPr>
        <p:spPr/>
        <p:txBody>
          <a:bodyPr/>
          <a:lstStyle/>
          <a:p>
            <a:fld id="{13EE280C-2F4F-4573-BA0F-F3CF7DB93B32}" type="slidenum">
              <a:rPr lang="en-US" altLang="en-US" smtClean="0"/>
              <a:pPr/>
              <a:t>13</a:t>
            </a:fld>
            <a:endParaRPr lang="en-US" altLang="en-US"/>
          </a:p>
        </p:txBody>
      </p:sp>
    </p:spTree>
    <p:extLst>
      <p:ext uri="{BB962C8B-B14F-4D97-AF65-F5344CB8AC3E}">
        <p14:creationId xmlns:p14="http://schemas.microsoft.com/office/powerpoint/2010/main" val="3444333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sz="half" idx="1"/>
          </p:nvPr>
        </p:nvSpPr>
        <p:spPr>
          <a:xfrm>
            <a:off x="1963972" y="1447137"/>
            <a:ext cx="9533614" cy="5029863"/>
          </a:xfrm>
        </p:spPr>
        <p:txBody>
          <a:bodyPr>
            <a:normAutofit lnSpcReduction="10000"/>
          </a:bodyPr>
          <a:lstStyle/>
          <a:p>
            <a:r>
              <a:rPr lang="en-US" altLang="en-US" sz="3600" dirty="0">
                <a:latin typeface="Century Gothic" panose="020B0502020202020204" pitchFamily="34" charset="0"/>
              </a:rPr>
              <a:t>Document your Communication &amp; Observations...</a:t>
            </a:r>
          </a:p>
          <a:p>
            <a:r>
              <a:rPr lang="en-US" altLang="en-US" sz="3600" dirty="0">
                <a:latin typeface="Century Gothic" panose="020B0502020202020204" pitchFamily="34" charset="0"/>
              </a:rPr>
              <a:t>Carry a notebook</a:t>
            </a:r>
          </a:p>
          <a:p>
            <a:r>
              <a:rPr lang="en-US" altLang="en-US" sz="3600" dirty="0">
                <a:latin typeface="Century Gothic" panose="020B0502020202020204" pitchFamily="34" charset="0"/>
              </a:rPr>
              <a:t>Note observations</a:t>
            </a:r>
          </a:p>
          <a:p>
            <a:r>
              <a:rPr lang="en-US" altLang="en-US" sz="3600" dirty="0">
                <a:latin typeface="Century Gothic" panose="020B0502020202020204" pitchFamily="34" charset="0"/>
              </a:rPr>
              <a:t>Note problems</a:t>
            </a:r>
          </a:p>
          <a:p>
            <a:r>
              <a:rPr lang="en-US" altLang="en-US" sz="3600" dirty="0">
                <a:latin typeface="Century Gothic" panose="020B0502020202020204" pitchFamily="34" charset="0"/>
              </a:rPr>
              <a:t>Note solutions</a:t>
            </a:r>
          </a:p>
          <a:p>
            <a:r>
              <a:rPr lang="en-US" altLang="en-US" sz="3600" dirty="0">
                <a:latin typeface="Century Gothic" panose="020B0502020202020204" pitchFamily="34" charset="0"/>
              </a:rPr>
              <a:t>Note a good job</a:t>
            </a:r>
          </a:p>
          <a:p>
            <a:r>
              <a:rPr lang="en-US" altLang="en-US" sz="3600" dirty="0">
                <a:latin typeface="Century Gothic" panose="020B0502020202020204" pitchFamily="34" charset="0"/>
              </a:rPr>
              <a:t>Note counseling sessions</a:t>
            </a:r>
          </a:p>
          <a:p>
            <a:pPr eaLnBrk="1" hangingPunct="1"/>
            <a:endParaRPr lang="en-US" altLang="en-US" sz="3600" dirty="0">
              <a:latin typeface="Comic Sans MS" panose="030F0702030302020204" pitchFamily="66" charset="0"/>
            </a:endParaRPr>
          </a:p>
        </p:txBody>
      </p:sp>
      <p:sp>
        <p:nvSpPr>
          <p:cNvPr id="2" name="TextBox 1"/>
          <p:cNvSpPr txBox="1"/>
          <p:nvPr/>
        </p:nvSpPr>
        <p:spPr>
          <a:xfrm>
            <a:off x="246491" y="190832"/>
            <a:ext cx="11664564" cy="1323439"/>
          </a:xfrm>
          <a:prstGeom prst="rect">
            <a:avLst/>
          </a:prstGeom>
          <a:noFill/>
        </p:spPr>
        <p:txBody>
          <a:bodyPr wrap="square" rtlCol="0">
            <a:spAutoFit/>
          </a:bodyPr>
          <a:lstStyle/>
          <a:p>
            <a:r>
              <a:rPr lang="en-US" sz="8000" dirty="0"/>
              <a:t>Communication</a:t>
            </a:r>
          </a:p>
        </p:txBody>
      </p:sp>
      <p:sp>
        <p:nvSpPr>
          <p:cNvPr id="3" name="Slide Number Placeholder 2"/>
          <p:cNvSpPr>
            <a:spLocks noGrp="1"/>
          </p:cNvSpPr>
          <p:nvPr>
            <p:ph type="sldNum" sz="quarter" idx="12"/>
          </p:nvPr>
        </p:nvSpPr>
        <p:spPr/>
        <p:txBody>
          <a:bodyPr/>
          <a:lstStyle/>
          <a:p>
            <a:fld id="{13EE280C-2F4F-4573-BA0F-F3CF7DB93B32}" type="slidenum">
              <a:rPr lang="en-US" altLang="en-US" smtClean="0"/>
              <a:pPr/>
              <a:t>14</a:t>
            </a:fld>
            <a:endParaRPr lang="en-US" altLang="en-US"/>
          </a:p>
        </p:txBody>
      </p:sp>
    </p:spTree>
    <p:extLst>
      <p:ext uri="{BB962C8B-B14F-4D97-AF65-F5344CB8AC3E}">
        <p14:creationId xmlns:p14="http://schemas.microsoft.com/office/powerpoint/2010/main" val="1995467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p:txBody>
          <a:bodyPr/>
          <a:lstStyle/>
          <a:p>
            <a:pPr eaLnBrk="1" hangingPunct="1"/>
            <a:r>
              <a:rPr lang="en-US" altLang="en-US" sz="3600" dirty="0"/>
              <a:t>Listen so that your employees</a:t>
            </a:r>
          </a:p>
          <a:p>
            <a:pPr eaLnBrk="1" hangingPunct="1">
              <a:buFontTx/>
              <a:buNone/>
            </a:pPr>
            <a:r>
              <a:rPr lang="en-US" altLang="en-US" sz="3600" dirty="0"/>
              <a:t>   will talk</a:t>
            </a:r>
          </a:p>
          <a:p>
            <a:pPr eaLnBrk="1" hangingPunct="1"/>
            <a:endParaRPr lang="en-US" altLang="en-US" sz="3600" dirty="0"/>
          </a:p>
          <a:p>
            <a:pPr eaLnBrk="1" hangingPunct="1"/>
            <a:r>
              <a:rPr lang="en-US" altLang="en-US" sz="3600" dirty="0"/>
              <a:t>Talk so that your employees will listen</a:t>
            </a:r>
          </a:p>
        </p:txBody>
      </p:sp>
      <p:sp>
        <p:nvSpPr>
          <p:cNvPr id="31747" name="WordArt 3"/>
          <p:cNvSpPr>
            <a:spLocks noChangeArrowheads="1" noChangeShapeType="1" noTextEdit="1"/>
          </p:cNvSpPr>
          <p:nvPr/>
        </p:nvSpPr>
        <p:spPr bwMode="auto">
          <a:xfrm>
            <a:off x="2115046" y="417513"/>
            <a:ext cx="8356821" cy="1554410"/>
          </a:xfrm>
          <a:prstGeom prst="rect">
            <a:avLst/>
          </a:prstGeom>
        </p:spPr>
        <p:txBody>
          <a:bodyPr wrap="none" fromWordArt="1">
            <a:prstTxWarp prst="textPlain">
              <a:avLst>
                <a:gd name="adj" fmla="val 50919"/>
              </a:avLst>
            </a:prstTxWarp>
          </a:bodyPr>
          <a:lstStyle/>
          <a:p>
            <a:pPr algn="ctr"/>
            <a:endParaRPr lang="en-US" sz="3600" i="1" kern="10" dirty="0">
              <a:ln w="9525">
                <a:solidFill>
                  <a:srgbClr val="000000"/>
                </a:solidFill>
                <a:round/>
                <a:headEnd/>
                <a:tailEnd/>
              </a:ln>
              <a:effectLst>
                <a:outerShdw dist="35921" dir="2700000" algn="ctr" rotWithShape="0">
                  <a:srgbClr val="808080">
                    <a:alpha val="79999"/>
                  </a:srgbClr>
                </a:outerShdw>
              </a:effectLst>
              <a:latin typeface="Century Gothic" panose="020B0502020202020204" pitchFamily="34" charset="0"/>
            </a:endParaRPr>
          </a:p>
        </p:txBody>
      </p:sp>
      <p:sp>
        <p:nvSpPr>
          <p:cNvPr id="2" name="TextBox 1"/>
          <p:cNvSpPr txBox="1"/>
          <p:nvPr/>
        </p:nvSpPr>
        <p:spPr>
          <a:xfrm>
            <a:off x="1916264" y="628153"/>
            <a:ext cx="9374588" cy="1323439"/>
          </a:xfrm>
          <a:prstGeom prst="rect">
            <a:avLst/>
          </a:prstGeom>
          <a:noFill/>
        </p:spPr>
        <p:txBody>
          <a:bodyPr wrap="square" rtlCol="0">
            <a:spAutoFit/>
          </a:bodyPr>
          <a:lstStyle/>
          <a:p>
            <a:r>
              <a:rPr lang="en-US" sz="8000" dirty="0"/>
              <a:t>Communication</a:t>
            </a:r>
          </a:p>
        </p:txBody>
      </p:sp>
      <p:sp>
        <p:nvSpPr>
          <p:cNvPr id="3" name="Slide Number Placeholder 2"/>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02484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503" y="568451"/>
            <a:ext cx="8911687" cy="1280890"/>
          </a:xfrm>
        </p:spPr>
        <p:txBody>
          <a:bodyPr>
            <a:noAutofit/>
          </a:bodyPr>
          <a:lstStyle/>
          <a:p>
            <a:r>
              <a:rPr lang="en-US" sz="8000" dirty="0"/>
              <a:t>Confidentiality</a:t>
            </a:r>
          </a:p>
        </p:txBody>
      </p:sp>
      <p:sp>
        <p:nvSpPr>
          <p:cNvPr id="3" name="Content Placeholder 2"/>
          <p:cNvSpPr>
            <a:spLocks noGrp="1"/>
          </p:cNvSpPr>
          <p:nvPr>
            <p:ph idx="1"/>
          </p:nvPr>
        </p:nvSpPr>
        <p:spPr/>
        <p:txBody>
          <a:bodyPr>
            <a:normAutofit fontScale="77500" lnSpcReduction="20000"/>
          </a:bodyPr>
          <a:lstStyle/>
          <a:p>
            <a:r>
              <a:rPr lang="en-US" sz="4600" dirty="0">
                <a:latin typeface="+mj-lt"/>
              </a:rPr>
              <a:t>HIPAA</a:t>
            </a:r>
          </a:p>
          <a:p>
            <a:endParaRPr lang="en-US" sz="4000" b="1" dirty="0">
              <a:latin typeface="+mj-lt"/>
            </a:endParaRPr>
          </a:p>
          <a:p>
            <a:r>
              <a:rPr lang="en-US" sz="4600" dirty="0">
                <a:latin typeface="+mj-lt"/>
              </a:rPr>
              <a:t>Cell Phones</a:t>
            </a:r>
          </a:p>
          <a:p>
            <a:endParaRPr lang="en-US" sz="4000" b="1" dirty="0">
              <a:latin typeface="+mj-lt"/>
            </a:endParaRPr>
          </a:p>
          <a:p>
            <a:r>
              <a:rPr lang="en-US" sz="4600" dirty="0">
                <a:latin typeface="+mj-lt"/>
              </a:rPr>
              <a:t>Face Book</a:t>
            </a:r>
          </a:p>
          <a:p>
            <a:endParaRPr lang="en-US" sz="4000" b="1" dirty="0">
              <a:latin typeface="+mj-lt"/>
            </a:endParaRPr>
          </a:p>
          <a:p>
            <a:r>
              <a:rPr lang="en-US" sz="4600" dirty="0">
                <a:latin typeface="+mj-lt"/>
              </a:rPr>
              <a:t>Other Media</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582899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4400" b="1" u="sng" dirty="0"/>
              <a:t>Gossip Destroys Credibility</a:t>
            </a:r>
            <a:endParaRPr lang="en-US" sz="4400" dirty="0"/>
          </a:p>
          <a:p>
            <a:pPr lvl="1"/>
            <a:r>
              <a:rPr lang="en-US" sz="3600" dirty="0"/>
              <a:t>Gossiping about families with Direct Support Staff</a:t>
            </a:r>
          </a:p>
          <a:p>
            <a:pPr lvl="1"/>
            <a:r>
              <a:rPr lang="en-US" sz="3600" dirty="0"/>
              <a:t>Gossiping about one supervisor to another</a:t>
            </a:r>
          </a:p>
          <a:p>
            <a:pPr lvl="1"/>
            <a:r>
              <a:rPr lang="en-US" sz="3600" dirty="0"/>
              <a:t>Gossiping about one employee to another</a:t>
            </a:r>
          </a:p>
          <a:p>
            <a:pPr lvl="1"/>
            <a:endParaRPr lang="en-US" sz="3600" dirty="0"/>
          </a:p>
        </p:txBody>
      </p:sp>
      <p:sp>
        <p:nvSpPr>
          <p:cNvPr id="3" name="Title 2"/>
          <p:cNvSpPr>
            <a:spLocks noGrp="1"/>
          </p:cNvSpPr>
          <p:nvPr>
            <p:ph type="title"/>
          </p:nvPr>
        </p:nvSpPr>
        <p:spPr>
          <a:xfrm>
            <a:off x="1669775" y="624110"/>
            <a:ext cx="9834838" cy="1280890"/>
          </a:xfrm>
        </p:spPr>
        <p:txBody>
          <a:bodyPr>
            <a:noAutofit/>
          </a:bodyPr>
          <a:lstStyle/>
          <a:p>
            <a:r>
              <a:rPr lang="en-US" sz="8000" dirty="0"/>
              <a:t>Confidentiality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069384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017" y="478966"/>
            <a:ext cx="10678602" cy="1280890"/>
          </a:xfrm>
        </p:spPr>
        <p:txBody>
          <a:bodyPr>
            <a:noAutofit/>
          </a:bodyPr>
          <a:lstStyle/>
          <a:p>
            <a:r>
              <a:rPr lang="en-US" sz="8000" dirty="0"/>
              <a:t>Credibility</a:t>
            </a:r>
          </a:p>
        </p:txBody>
      </p:sp>
      <p:sp>
        <p:nvSpPr>
          <p:cNvPr id="3" name="Content Placeholder 2"/>
          <p:cNvSpPr>
            <a:spLocks noGrp="1"/>
          </p:cNvSpPr>
          <p:nvPr>
            <p:ph idx="1"/>
          </p:nvPr>
        </p:nvSpPr>
        <p:spPr>
          <a:xfrm>
            <a:off x="1547590" y="2069989"/>
            <a:ext cx="10323707" cy="3777622"/>
          </a:xfrm>
        </p:spPr>
        <p:txBody>
          <a:bodyPr>
            <a:normAutofit fontScale="40000" lnSpcReduction="20000"/>
          </a:bodyPr>
          <a:lstStyle/>
          <a:p>
            <a:pPr marL="0" indent="0">
              <a:buClr>
                <a:schemeClr val="tx1"/>
              </a:buClr>
              <a:buNone/>
            </a:pPr>
            <a:r>
              <a:rPr lang="en-US" sz="4000" b="1" dirty="0"/>
              <a:t>  </a:t>
            </a:r>
            <a:r>
              <a:rPr lang="en-US" sz="9000" u="sng" dirty="0"/>
              <a:t>Credibility is the Foundation of Leadership</a:t>
            </a:r>
          </a:p>
          <a:p>
            <a:pPr marL="0" indent="0">
              <a:buClr>
                <a:schemeClr val="tx1"/>
              </a:buClr>
              <a:buNone/>
            </a:pPr>
            <a:endParaRPr lang="en-US" sz="8400" dirty="0"/>
          </a:p>
          <a:p>
            <a:pPr marL="0" indent="0">
              <a:buClr>
                <a:schemeClr val="tx1"/>
              </a:buClr>
              <a:buNone/>
            </a:pPr>
            <a:r>
              <a:rPr lang="en-US" sz="4800" dirty="0"/>
              <a:t>		</a:t>
            </a:r>
            <a:r>
              <a:rPr lang="en-US" sz="8000" dirty="0"/>
              <a:t>Be what you say you are</a:t>
            </a:r>
          </a:p>
          <a:p>
            <a:pPr marL="0" indent="0">
              <a:buClr>
                <a:schemeClr val="tx1"/>
              </a:buClr>
              <a:buNone/>
            </a:pPr>
            <a:r>
              <a:rPr lang="en-US" sz="8000" dirty="0"/>
              <a:t>  	 		Talk straight— </a:t>
            </a:r>
          </a:p>
          <a:p>
            <a:pPr marL="0" indent="0">
              <a:buClr>
                <a:schemeClr val="tx1"/>
              </a:buClr>
              <a:buNone/>
            </a:pPr>
            <a:r>
              <a:rPr lang="en-US" sz="4800" dirty="0"/>
              <a:t>		</a:t>
            </a:r>
            <a:r>
              <a:rPr lang="en-US" sz="8000" dirty="0"/>
              <a:t>Be Honest </a:t>
            </a:r>
          </a:p>
          <a:p>
            <a:pPr marL="0" indent="0">
              <a:buClr>
                <a:schemeClr val="tx1"/>
              </a:buClr>
              <a:buNone/>
            </a:pPr>
            <a:r>
              <a:rPr lang="en-US" sz="4800" dirty="0"/>
              <a:t>			</a:t>
            </a:r>
            <a:r>
              <a:rPr lang="en-US" sz="8000" dirty="0"/>
              <a:t>Be Trustworthy</a:t>
            </a:r>
          </a:p>
          <a:p>
            <a:pPr>
              <a:buClr>
                <a:schemeClr val="tx1"/>
              </a:buClr>
              <a:buNone/>
            </a:pPr>
            <a:r>
              <a:rPr lang="en-US" sz="4000" b="1" dirty="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48720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752" y="1031019"/>
            <a:ext cx="9294148" cy="1728083"/>
          </a:xfrm>
        </p:spPr>
        <p:txBody>
          <a:bodyPr>
            <a:normAutofit/>
          </a:bodyPr>
          <a:lstStyle/>
          <a:p>
            <a:r>
              <a:rPr lang="en-US" sz="8000" dirty="0"/>
              <a:t>Integrity</a:t>
            </a:r>
          </a:p>
        </p:txBody>
      </p:sp>
      <p:sp>
        <p:nvSpPr>
          <p:cNvPr id="3" name="Text Placeholder 2"/>
          <p:cNvSpPr>
            <a:spLocks noGrp="1"/>
          </p:cNvSpPr>
          <p:nvPr>
            <p:ph type="body" idx="1"/>
          </p:nvPr>
        </p:nvSpPr>
        <p:spPr>
          <a:xfrm>
            <a:off x="1579396" y="2655734"/>
            <a:ext cx="10228291" cy="3657601"/>
          </a:xfrm>
        </p:spPr>
        <p:txBody>
          <a:bodyPr>
            <a:normAutofit/>
          </a:bodyPr>
          <a:lstStyle/>
          <a:p>
            <a:r>
              <a:rPr lang="en-US" sz="4800" dirty="0"/>
              <a:t>Doing the right thing even when no one is  looking.  </a:t>
            </a:r>
          </a:p>
          <a:p>
            <a:endParaRPr lang="en-US" sz="4800" dirty="0"/>
          </a:p>
          <a:p>
            <a:r>
              <a:rPr lang="en-US" sz="4800" dirty="0"/>
              <a:t>It’s called leading by example…..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505139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58909" y="2568271"/>
            <a:ext cx="9663748" cy="3311146"/>
          </a:xfrm>
        </p:spPr>
        <p:txBody>
          <a:bodyPr>
            <a:normAutofit/>
          </a:bodyPr>
          <a:lstStyle/>
          <a:p>
            <a:r>
              <a:rPr lang="en-US" sz="5400" dirty="0"/>
              <a:t>Leadership:  </a:t>
            </a:r>
            <a:r>
              <a:rPr lang="en-US" sz="4000" dirty="0"/>
              <a:t>Is about coping with change</a:t>
            </a:r>
          </a:p>
          <a:p>
            <a:r>
              <a:rPr lang="en-US" sz="4000" dirty="0"/>
              <a:t>	</a:t>
            </a:r>
            <a:r>
              <a:rPr lang="en-US" sz="5400" dirty="0"/>
              <a:t>Management:  </a:t>
            </a:r>
            <a:r>
              <a:rPr lang="en-US" sz="4000" dirty="0"/>
              <a:t>Is about coping with complexity	</a:t>
            </a:r>
          </a:p>
        </p:txBody>
      </p:sp>
      <p:sp>
        <p:nvSpPr>
          <p:cNvPr id="3" name="Title 2"/>
          <p:cNvSpPr>
            <a:spLocks noGrp="1"/>
          </p:cNvSpPr>
          <p:nvPr>
            <p:ph type="title"/>
          </p:nvPr>
        </p:nvSpPr>
        <p:spPr>
          <a:xfrm>
            <a:off x="1463040" y="405518"/>
            <a:ext cx="10638845" cy="1499482"/>
          </a:xfrm>
        </p:spPr>
        <p:txBody>
          <a:bodyPr>
            <a:noAutofit/>
          </a:bodyPr>
          <a:lstStyle/>
          <a:p>
            <a:r>
              <a:rPr lang="en-US" sz="6000" dirty="0"/>
              <a:t>Leadership vs Management</a:t>
            </a:r>
            <a:br>
              <a:rPr lang="en-US" sz="8800" dirty="0"/>
            </a:br>
            <a:endParaRPr lang="en-US" sz="8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97591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329" y="624110"/>
            <a:ext cx="9350189" cy="1280890"/>
          </a:xfrm>
        </p:spPr>
        <p:txBody>
          <a:bodyPr>
            <a:normAutofit/>
          </a:bodyPr>
          <a:lstStyle/>
          <a:p>
            <a:r>
              <a:rPr lang="en-US" sz="6000" dirty="0"/>
              <a:t>Documentation</a:t>
            </a:r>
          </a:p>
        </p:txBody>
      </p:sp>
      <p:sp>
        <p:nvSpPr>
          <p:cNvPr id="3" name="Content Placeholder 2"/>
          <p:cNvSpPr>
            <a:spLocks noGrp="1"/>
          </p:cNvSpPr>
          <p:nvPr>
            <p:ph idx="1"/>
          </p:nvPr>
        </p:nvSpPr>
        <p:spPr>
          <a:xfrm>
            <a:off x="2589212" y="2133600"/>
            <a:ext cx="9217306" cy="3777622"/>
          </a:xfrm>
        </p:spPr>
        <p:txBody>
          <a:bodyPr>
            <a:normAutofit/>
          </a:bodyPr>
          <a:lstStyle/>
          <a:p>
            <a:r>
              <a:rPr lang="en-US" sz="3600" dirty="0"/>
              <a:t>Accurate documentation essential for treatment/service decisions</a:t>
            </a:r>
          </a:p>
          <a:p>
            <a:r>
              <a:rPr lang="en-US" sz="3600" dirty="0"/>
              <a:t>Documentation of Staff performance for development</a:t>
            </a:r>
          </a:p>
          <a:p>
            <a:r>
              <a:rPr lang="en-US" sz="3600" dirty="0"/>
              <a:t>Documentation of Services directly impacts your budget</a:t>
            </a:r>
          </a:p>
          <a:p>
            <a:endParaRPr lang="en-US" sz="3600" dirty="0"/>
          </a:p>
          <a:p>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341923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t>Documentation</a:t>
            </a:r>
          </a:p>
        </p:txBody>
      </p:sp>
      <p:sp>
        <p:nvSpPr>
          <p:cNvPr id="3" name="Content Placeholder 2"/>
          <p:cNvSpPr>
            <a:spLocks noGrp="1"/>
          </p:cNvSpPr>
          <p:nvPr>
            <p:ph idx="1"/>
          </p:nvPr>
        </p:nvSpPr>
        <p:spPr/>
        <p:txBody>
          <a:bodyPr>
            <a:normAutofit/>
          </a:bodyPr>
          <a:lstStyle/>
          <a:p>
            <a:r>
              <a:rPr lang="en-US" altLang="en-US" sz="4000" i="1" dirty="0">
                <a:solidFill>
                  <a:srgbClr val="000000"/>
                </a:solidFill>
                <a:latin typeface="+mj-lt"/>
              </a:rPr>
              <a:t>“furnishing or authenticating with documents”</a:t>
            </a:r>
          </a:p>
          <a:p>
            <a:endParaRPr lang="en-US" sz="4000" dirty="0">
              <a:latin typeface="+mj-lt"/>
            </a:endParaRPr>
          </a:p>
          <a:p>
            <a:pPr lvl="3"/>
            <a:r>
              <a:rPr lang="en-US" altLang="en-US" sz="4000" i="1" dirty="0">
                <a:solidFill>
                  <a:srgbClr val="000000"/>
                </a:solidFill>
                <a:latin typeface="Century Gothic" panose="020B0502020202020204" pitchFamily="34" charset="0"/>
              </a:rPr>
              <a:t>Evidence</a:t>
            </a:r>
          </a:p>
          <a:p>
            <a:pPr marL="3543300" lvl="8" indent="0">
              <a:buNone/>
            </a:pPr>
            <a:endParaRPr lang="en-US" dirty="0">
              <a:latin typeface="+mj-lt"/>
            </a:endParaRPr>
          </a:p>
          <a:p>
            <a:pPr marL="3543300" lvl="8" indent="0">
              <a:buNone/>
            </a:pPr>
            <a:r>
              <a:rPr lang="en-US" dirty="0">
                <a:latin typeface="+mj-lt"/>
              </a:rPr>
              <a:t>			</a:t>
            </a:r>
            <a:r>
              <a:rPr lang="en-US" sz="1800" dirty="0" err="1">
                <a:latin typeface="+mj-lt"/>
              </a:rPr>
              <a:t>Websters</a:t>
            </a:r>
            <a:r>
              <a:rPr lang="en-US" sz="1800" dirty="0">
                <a:latin typeface="+mj-lt"/>
              </a:rPr>
              <a:t> New Collegiate Dictionary</a:t>
            </a:r>
          </a:p>
          <a:p>
            <a:pPr marL="0" indent="0">
              <a:buNone/>
            </a:pPr>
            <a:endParaRPr lang="en-US" sz="4000" dirty="0">
              <a:latin typeface="+mj-lt"/>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490628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947" y="624110"/>
            <a:ext cx="9699666" cy="1280890"/>
          </a:xfrm>
        </p:spPr>
        <p:txBody>
          <a:bodyPr>
            <a:noAutofit/>
          </a:bodyPr>
          <a:lstStyle/>
          <a:p>
            <a:r>
              <a:rPr lang="en-US" sz="8000" dirty="0"/>
              <a:t>Documentation</a:t>
            </a:r>
          </a:p>
        </p:txBody>
      </p:sp>
      <p:sp>
        <p:nvSpPr>
          <p:cNvPr id="3" name="Content Placeholder 2"/>
          <p:cNvSpPr>
            <a:spLocks noGrp="1"/>
          </p:cNvSpPr>
          <p:nvPr>
            <p:ph idx="1"/>
          </p:nvPr>
        </p:nvSpPr>
        <p:spPr>
          <a:xfrm>
            <a:off x="2377440" y="2085891"/>
            <a:ext cx="9620153" cy="4259249"/>
          </a:xfrm>
        </p:spPr>
        <p:txBody>
          <a:bodyPr/>
          <a:lstStyle/>
          <a:p>
            <a:pPr marL="0" indent="0">
              <a:spcBef>
                <a:spcPct val="50000"/>
              </a:spcBef>
              <a:buNone/>
            </a:pPr>
            <a:r>
              <a:rPr lang="en-US" altLang="en-US" sz="6000" dirty="0">
                <a:latin typeface="Century Gothic" panose="020B0502020202020204" pitchFamily="34" charset="0"/>
              </a:rPr>
              <a:t>“If you didn’t </a:t>
            </a:r>
          </a:p>
          <a:p>
            <a:pPr marL="0" indent="0">
              <a:spcBef>
                <a:spcPct val="50000"/>
              </a:spcBef>
              <a:buNone/>
            </a:pPr>
            <a:r>
              <a:rPr lang="en-US" altLang="en-US" sz="6000" dirty="0">
                <a:latin typeface="Century Gothic" panose="020B0502020202020204" pitchFamily="34" charset="0"/>
              </a:rPr>
              <a:t>			Write it down</a:t>
            </a:r>
          </a:p>
          <a:p>
            <a:pPr marL="0" indent="0" algn="ctr">
              <a:spcBef>
                <a:spcPct val="50000"/>
              </a:spcBef>
              <a:buNone/>
            </a:pPr>
            <a:r>
              <a:rPr lang="en-US" altLang="en-US" sz="6000" dirty="0">
                <a:latin typeface="Century Gothic" panose="020B0502020202020204" pitchFamily="34" charset="0"/>
              </a:rPr>
              <a:t>				It didn’t happen.”</a:t>
            </a:r>
          </a:p>
          <a:p>
            <a:pPr defTabSz="914400" fontAlgn="base">
              <a:spcBef>
                <a:spcPct val="50000"/>
              </a:spcBef>
              <a:spcAft>
                <a:spcPct val="0"/>
              </a:spcAft>
            </a:pPr>
            <a:endParaRPr lang="en-US" altLang="en-US" i="1" dirty="0">
              <a:solidFill>
                <a:srgbClr val="000000"/>
              </a:solidFill>
              <a:latin typeface="Comic Sans MS" panose="030F0702030302020204" pitchFamily="66"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91661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239" y="485030"/>
            <a:ext cx="9747374" cy="1359673"/>
          </a:xfrm>
        </p:spPr>
        <p:txBody>
          <a:bodyPr>
            <a:noAutofit/>
          </a:bodyPr>
          <a:lstStyle/>
          <a:p>
            <a:r>
              <a:rPr lang="en-US" sz="8000" dirty="0"/>
              <a:t>Documentation</a:t>
            </a:r>
          </a:p>
        </p:txBody>
      </p:sp>
      <p:sp>
        <p:nvSpPr>
          <p:cNvPr id="3" name="Content Placeholder 2"/>
          <p:cNvSpPr>
            <a:spLocks noGrp="1"/>
          </p:cNvSpPr>
          <p:nvPr>
            <p:ph idx="1"/>
          </p:nvPr>
        </p:nvSpPr>
        <p:spPr>
          <a:xfrm>
            <a:off x="2589213" y="2178656"/>
            <a:ext cx="8915400" cy="4150581"/>
          </a:xfrm>
        </p:spPr>
        <p:txBody>
          <a:bodyPr>
            <a:normAutofit lnSpcReduction="10000"/>
          </a:bodyPr>
          <a:lstStyle/>
          <a:p>
            <a:r>
              <a:rPr lang="en-US" sz="4000" dirty="0"/>
              <a:t>Tells us the …..</a:t>
            </a:r>
          </a:p>
          <a:p>
            <a:r>
              <a:rPr lang="en-US" sz="4000" dirty="0"/>
              <a:t>Who</a:t>
            </a:r>
          </a:p>
          <a:p>
            <a:r>
              <a:rPr lang="en-US" sz="4000" dirty="0"/>
              <a:t>What</a:t>
            </a:r>
          </a:p>
          <a:p>
            <a:r>
              <a:rPr lang="en-US" sz="4000" dirty="0"/>
              <a:t>When</a:t>
            </a:r>
          </a:p>
          <a:p>
            <a:r>
              <a:rPr lang="en-US" sz="4000" dirty="0"/>
              <a:t>Where</a:t>
            </a:r>
          </a:p>
          <a:p>
            <a:r>
              <a:rPr lang="en-US" sz="4000" dirty="0"/>
              <a:t>How</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949893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p:txBody>
          <a:bodyPr>
            <a:normAutofit/>
          </a:bodyPr>
          <a:lstStyle/>
          <a:p>
            <a:r>
              <a:rPr lang="en-US" altLang="en-US" sz="2800" dirty="0">
                <a:latin typeface="Century Gothic" panose="020B0502020202020204" pitchFamily="34" charset="0"/>
              </a:rPr>
              <a:t>Progress notes are legal documents</a:t>
            </a:r>
          </a:p>
          <a:p>
            <a:r>
              <a:rPr lang="en-US" altLang="en-US" sz="2800" dirty="0">
                <a:latin typeface="Century Gothic" panose="020B0502020202020204" pitchFamily="34" charset="0"/>
              </a:rPr>
              <a:t>Always sign and date any documentation</a:t>
            </a:r>
          </a:p>
          <a:p>
            <a:r>
              <a:rPr lang="en-US" altLang="en-US" sz="2800" dirty="0">
                <a:latin typeface="Century Gothic" panose="020B0502020202020204" pitchFamily="34" charset="0"/>
              </a:rPr>
              <a:t>Identify people involved (Paula D. Cook, Physical Therapist)</a:t>
            </a:r>
          </a:p>
          <a:p>
            <a:r>
              <a:rPr lang="en-US" altLang="en-US" sz="2800" dirty="0">
                <a:latin typeface="Century Gothic" panose="020B0502020202020204" pitchFamily="34" charset="0"/>
              </a:rPr>
              <a:t>State the facts – Delete information that is not confirmed</a:t>
            </a:r>
          </a:p>
          <a:p>
            <a:r>
              <a:rPr lang="en-US" altLang="en-US" sz="2800" dirty="0">
                <a:latin typeface="Century Gothic" panose="020B0502020202020204" pitchFamily="34" charset="0"/>
              </a:rPr>
              <a:t>Do not write assumptions or hearsay</a:t>
            </a:r>
          </a:p>
        </p:txBody>
      </p:sp>
      <p:sp>
        <p:nvSpPr>
          <p:cNvPr id="36867" name="Rectangle 5"/>
          <p:cNvSpPr>
            <a:spLocks noGrp="1" noChangeArrowheads="1"/>
          </p:cNvSpPr>
          <p:nvPr>
            <p:ph type="title"/>
          </p:nvPr>
        </p:nvSpPr>
        <p:spPr>
          <a:xfrm>
            <a:off x="1645920" y="294198"/>
            <a:ext cx="10193572" cy="1208599"/>
          </a:xfrm>
        </p:spPr>
        <p:txBody>
          <a:bodyPr>
            <a:noAutofit/>
          </a:bodyPr>
          <a:lstStyle/>
          <a:p>
            <a:pPr eaLnBrk="1" hangingPunct="1"/>
            <a:r>
              <a:rPr lang="en-US" altLang="en-US" sz="8000" dirty="0">
                <a:latin typeface="Century Gothic" panose="020B0502020202020204" pitchFamily="34" charset="0"/>
              </a:rPr>
              <a:t>Documentation Tips</a:t>
            </a:r>
          </a:p>
        </p:txBody>
      </p:sp>
      <p:sp>
        <p:nvSpPr>
          <p:cNvPr id="2" name="Slide Number Placeholder 1"/>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4209019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sz="half" idx="1"/>
          </p:nvPr>
        </p:nvSpPr>
        <p:spPr>
          <a:xfrm>
            <a:off x="2631882" y="1622067"/>
            <a:ext cx="8838537" cy="4579950"/>
          </a:xfrm>
        </p:spPr>
        <p:txBody>
          <a:bodyPr>
            <a:noAutofit/>
          </a:bodyPr>
          <a:lstStyle/>
          <a:p>
            <a:r>
              <a:rPr lang="en-US" altLang="en-US" sz="3600" dirty="0">
                <a:latin typeface="Century Gothic" panose="020B0502020202020204" pitchFamily="34" charset="0"/>
              </a:rPr>
              <a:t>A factual account of an event</a:t>
            </a:r>
          </a:p>
          <a:p>
            <a:pPr eaLnBrk="1" hangingPunct="1">
              <a:buFontTx/>
              <a:buBlip>
                <a:blip r:embed="rId3"/>
              </a:buBlip>
            </a:pPr>
            <a:endParaRPr lang="en-US" altLang="en-US" sz="3600" dirty="0">
              <a:latin typeface="Century Gothic" panose="020B0502020202020204" pitchFamily="34" charset="0"/>
            </a:endParaRPr>
          </a:p>
          <a:p>
            <a:r>
              <a:rPr lang="en-US" altLang="en-US" sz="3600" dirty="0">
                <a:latin typeface="Century Gothic" panose="020B0502020202020204" pitchFamily="34" charset="0"/>
              </a:rPr>
              <a:t>Based on data</a:t>
            </a:r>
          </a:p>
          <a:p>
            <a:pPr eaLnBrk="1" hangingPunct="1">
              <a:buFontTx/>
              <a:buBlip>
                <a:blip r:embed="rId3"/>
              </a:buBlip>
            </a:pPr>
            <a:endParaRPr lang="en-US" altLang="en-US" sz="3600" dirty="0">
              <a:latin typeface="Century Gothic" panose="020B0502020202020204" pitchFamily="34" charset="0"/>
            </a:endParaRPr>
          </a:p>
          <a:p>
            <a:r>
              <a:rPr lang="en-US" altLang="en-US" sz="3600" dirty="0">
                <a:latin typeface="Century Gothic" panose="020B0502020202020204" pitchFamily="34" charset="0"/>
              </a:rPr>
              <a:t>In context of agency policy and procedure</a:t>
            </a:r>
          </a:p>
          <a:p>
            <a:pPr eaLnBrk="1" hangingPunct="1">
              <a:buFontTx/>
              <a:buBlip>
                <a:blip r:embed="rId3"/>
              </a:buBlip>
            </a:pPr>
            <a:endParaRPr lang="en-US" altLang="en-US" sz="3600" dirty="0">
              <a:latin typeface="Century Gothic" panose="020B0502020202020204" pitchFamily="34" charset="0"/>
            </a:endParaRPr>
          </a:p>
          <a:p>
            <a:pPr marL="0" indent="0" eaLnBrk="1" hangingPunct="1">
              <a:buNone/>
            </a:pPr>
            <a:r>
              <a:rPr lang="en-US" altLang="en-US" sz="3600" dirty="0">
                <a:latin typeface="Century Gothic" panose="020B0502020202020204" pitchFamily="34" charset="0"/>
              </a:rPr>
              <a:t>Foundation on which corrective action is built</a:t>
            </a:r>
          </a:p>
        </p:txBody>
      </p:sp>
      <p:sp>
        <p:nvSpPr>
          <p:cNvPr id="40963" name="WordArt 3"/>
          <p:cNvSpPr>
            <a:spLocks noChangeArrowheads="1" noChangeShapeType="1" noTextEdit="1"/>
          </p:cNvSpPr>
          <p:nvPr/>
        </p:nvSpPr>
        <p:spPr bwMode="auto">
          <a:xfrm>
            <a:off x="548640" y="270345"/>
            <a:ext cx="10527527" cy="11600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en-US" sz="4800" kern="10" dirty="0">
              <a:effectLst>
                <a:outerShdw dist="35921" dir="2700000" algn="ctr" rotWithShape="0">
                  <a:srgbClr val="C0C0C0">
                    <a:alpha val="79999"/>
                  </a:srgbClr>
                </a:outerShdw>
              </a:effectLst>
              <a:latin typeface="Century Gothic" panose="020B0502020202020204" pitchFamily="34" charset="0"/>
            </a:endParaRPr>
          </a:p>
        </p:txBody>
      </p:sp>
      <p:sp>
        <p:nvSpPr>
          <p:cNvPr id="3" name="TextBox 2"/>
          <p:cNvSpPr txBox="1"/>
          <p:nvPr/>
        </p:nvSpPr>
        <p:spPr>
          <a:xfrm>
            <a:off x="954157" y="421419"/>
            <a:ext cx="10428797" cy="1323439"/>
          </a:xfrm>
          <a:prstGeom prst="rect">
            <a:avLst/>
          </a:prstGeom>
          <a:noFill/>
        </p:spPr>
        <p:txBody>
          <a:bodyPr wrap="square" rtlCol="0">
            <a:spAutoFit/>
          </a:bodyPr>
          <a:lstStyle/>
          <a:p>
            <a:r>
              <a:rPr lang="en-US" sz="8000" dirty="0"/>
              <a:t>Documentation Is….</a:t>
            </a:r>
          </a:p>
        </p:txBody>
      </p:sp>
      <p:sp>
        <p:nvSpPr>
          <p:cNvPr id="2" name="Slide Number Placeholder 1"/>
          <p:cNvSpPr>
            <a:spLocks noGrp="1"/>
          </p:cNvSpPr>
          <p:nvPr>
            <p:ph type="sldNum" sz="quarter" idx="12"/>
          </p:nvPr>
        </p:nvSpPr>
        <p:spPr/>
        <p:txBody>
          <a:bodyPr/>
          <a:lstStyle/>
          <a:p>
            <a:fld id="{13EE280C-2F4F-4573-BA0F-F3CF7DB93B32}" type="slidenum">
              <a:rPr lang="en-US" altLang="en-US" smtClean="0"/>
              <a:pPr/>
              <a:t>25</a:t>
            </a:fld>
            <a:endParaRPr lang="en-US" altLang="en-US"/>
          </a:p>
        </p:txBody>
      </p:sp>
    </p:spTree>
    <p:extLst>
      <p:ext uri="{BB962C8B-B14F-4D97-AF65-F5344CB8AC3E}">
        <p14:creationId xmlns:p14="http://schemas.microsoft.com/office/powerpoint/2010/main" val="1669991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sz="half" idx="1"/>
          </p:nvPr>
        </p:nvSpPr>
        <p:spPr>
          <a:xfrm>
            <a:off x="2209799" y="1971923"/>
            <a:ext cx="8794805" cy="4078041"/>
          </a:xfrm>
        </p:spPr>
        <p:txBody>
          <a:bodyPr>
            <a:normAutofit/>
          </a:bodyPr>
          <a:lstStyle/>
          <a:p>
            <a:r>
              <a:rPr lang="en-US" altLang="en-US" sz="4400" dirty="0">
                <a:latin typeface="Century Gothic" panose="020B0502020202020204" pitchFamily="34" charset="0"/>
              </a:rPr>
              <a:t>An account of your frustration</a:t>
            </a:r>
          </a:p>
          <a:p>
            <a:r>
              <a:rPr lang="en-US" altLang="en-US" sz="4400" dirty="0">
                <a:latin typeface="Century Gothic" panose="020B0502020202020204" pitchFamily="34" charset="0"/>
              </a:rPr>
              <a:t>Fiction</a:t>
            </a:r>
          </a:p>
          <a:p>
            <a:r>
              <a:rPr lang="en-US" altLang="en-US" sz="4400" dirty="0">
                <a:latin typeface="Century Gothic" panose="020B0502020202020204" pitchFamily="34" charset="0"/>
              </a:rPr>
              <a:t>Hearsay</a:t>
            </a:r>
          </a:p>
          <a:p>
            <a:r>
              <a:rPr lang="en-US" altLang="en-US" sz="4400" dirty="0">
                <a:latin typeface="Century Gothic" panose="020B0502020202020204" pitchFamily="34" charset="0"/>
              </a:rPr>
              <a:t>Value judgment</a:t>
            </a:r>
          </a:p>
        </p:txBody>
      </p:sp>
      <p:sp>
        <p:nvSpPr>
          <p:cNvPr id="39939" name="WordArt 4"/>
          <p:cNvSpPr>
            <a:spLocks noChangeArrowheads="1" noChangeShapeType="1" noTextEdit="1"/>
          </p:cNvSpPr>
          <p:nvPr/>
        </p:nvSpPr>
        <p:spPr bwMode="auto">
          <a:xfrm>
            <a:off x="620202" y="585746"/>
            <a:ext cx="9428839" cy="8572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en-US" sz="4800" kern="10" dirty="0">
              <a:effectLst>
                <a:outerShdw dist="35921" dir="2700000" algn="ctr" rotWithShape="0">
                  <a:srgbClr val="C0C0C0">
                    <a:alpha val="79999"/>
                  </a:srgbClr>
                </a:outerShdw>
              </a:effectLst>
              <a:latin typeface="Comic Sans MS" panose="030F0702030302020204" pitchFamily="66" charset="0"/>
            </a:endParaRPr>
          </a:p>
        </p:txBody>
      </p:sp>
      <p:sp>
        <p:nvSpPr>
          <p:cNvPr id="2" name="TextBox 1"/>
          <p:cNvSpPr txBox="1"/>
          <p:nvPr/>
        </p:nvSpPr>
        <p:spPr>
          <a:xfrm>
            <a:off x="946205" y="461176"/>
            <a:ext cx="11020508" cy="1200329"/>
          </a:xfrm>
          <a:prstGeom prst="rect">
            <a:avLst/>
          </a:prstGeom>
          <a:noFill/>
        </p:spPr>
        <p:txBody>
          <a:bodyPr wrap="square" rtlCol="0">
            <a:spAutoFit/>
          </a:bodyPr>
          <a:lstStyle/>
          <a:p>
            <a:r>
              <a:rPr lang="en-US" sz="7200" dirty="0"/>
              <a:t>Documentation Is Not…</a:t>
            </a:r>
          </a:p>
        </p:txBody>
      </p:sp>
      <p:sp>
        <p:nvSpPr>
          <p:cNvPr id="3" name="Slide Number Placeholder 2"/>
          <p:cNvSpPr>
            <a:spLocks noGrp="1"/>
          </p:cNvSpPr>
          <p:nvPr>
            <p:ph type="sldNum" sz="quarter" idx="12"/>
          </p:nvPr>
        </p:nvSpPr>
        <p:spPr/>
        <p:txBody>
          <a:bodyPr/>
          <a:lstStyle/>
          <a:p>
            <a:fld id="{13EE280C-2F4F-4573-BA0F-F3CF7DB93B32}" type="slidenum">
              <a:rPr lang="en-US" altLang="en-US" smtClean="0"/>
              <a:pPr/>
              <a:t>26</a:t>
            </a:fld>
            <a:endParaRPr lang="en-US" altLang="en-US"/>
          </a:p>
        </p:txBody>
      </p:sp>
    </p:spTree>
    <p:extLst>
      <p:ext uri="{BB962C8B-B14F-4D97-AF65-F5344CB8AC3E}">
        <p14:creationId xmlns:p14="http://schemas.microsoft.com/office/powerpoint/2010/main" val="2910232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261" y="103367"/>
            <a:ext cx="10408257" cy="2067339"/>
          </a:xfrm>
        </p:spPr>
        <p:txBody>
          <a:bodyPr>
            <a:noAutofit/>
          </a:bodyPr>
          <a:lstStyle/>
          <a:p>
            <a:r>
              <a:rPr lang="en-US" sz="7200" dirty="0"/>
              <a:t>Budgets, Regulations, &amp;Deadlines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0663867"/>
              </p:ext>
            </p:extLst>
          </p:nvPr>
        </p:nvGraphicFramePr>
        <p:xfrm>
          <a:off x="2592925" y="2242268"/>
          <a:ext cx="8915400" cy="3840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103071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sz="half" idx="1"/>
          </p:nvPr>
        </p:nvSpPr>
        <p:spPr>
          <a:xfrm>
            <a:off x="2886323" y="1488883"/>
            <a:ext cx="7353632" cy="3840163"/>
          </a:xfrm>
        </p:spPr>
        <p:txBody>
          <a:bodyPr/>
          <a:lstStyle/>
          <a:p>
            <a:pPr eaLnBrk="1" hangingPunct="1">
              <a:buClr>
                <a:schemeClr val="tx1"/>
              </a:buClr>
              <a:buFontTx/>
              <a:buBlip>
                <a:blip r:embed="rId3"/>
              </a:buBlip>
            </a:pPr>
            <a:endParaRPr lang="en-US" altLang="en-US" sz="900" dirty="0">
              <a:latin typeface="Comic Sans MS" panose="030F0702030302020204" pitchFamily="66" charset="0"/>
            </a:endParaRPr>
          </a:p>
          <a:p>
            <a:pPr eaLnBrk="1" hangingPunct="1">
              <a:buClr>
                <a:schemeClr val="tx1"/>
              </a:buClr>
              <a:buFontTx/>
              <a:buBlip>
                <a:blip r:embed="rId3"/>
              </a:buBlip>
            </a:pPr>
            <a:endParaRPr lang="en-US" altLang="en-US" sz="900" dirty="0">
              <a:latin typeface="Comic Sans MS" panose="030F0702030302020204" pitchFamily="66" charset="0"/>
            </a:endParaRPr>
          </a:p>
          <a:p>
            <a:pPr eaLnBrk="1" hangingPunct="1">
              <a:buClr>
                <a:schemeClr val="tx1"/>
              </a:buClr>
              <a:buFontTx/>
              <a:buBlip>
                <a:blip r:embed="rId3"/>
              </a:buBlip>
            </a:pPr>
            <a:endParaRPr lang="en-US" altLang="en-US" sz="1000" dirty="0">
              <a:latin typeface="Comic Sans MS" panose="030F0702030302020204" pitchFamily="66" charset="0"/>
            </a:endParaRPr>
          </a:p>
        </p:txBody>
      </p:sp>
      <p:sp>
        <p:nvSpPr>
          <p:cNvPr id="2" name="TextBox 1"/>
          <p:cNvSpPr txBox="1"/>
          <p:nvPr/>
        </p:nvSpPr>
        <p:spPr>
          <a:xfrm>
            <a:off x="938254" y="207871"/>
            <a:ext cx="10774017" cy="1200329"/>
          </a:xfrm>
          <a:prstGeom prst="rect">
            <a:avLst/>
          </a:prstGeom>
          <a:noFill/>
        </p:spPr>
        <p:txBody>
          <a:bodyPr wrap="square" rtlCol="0">
            <a:spAutoFit/>
          </a:bodyPr>
          <a:lstStyle/>
          <a:p>
            <a:r>
              <a:rPr lang="en-US" sz="7200" dirty="0"/>
              <a:t>Ethical Decision Making</a:t>
            </a:r>
          </a:p>
        </p:txBody>
      </p:sp>
      <p:sp>
        <p:nvSpPr>
          <p:cNvPr id="3" name="Content Placeholder 2"/>
          <p:cNvSpPr>
            <a:spLocks noGrp="1"/>
          </p:cNvSpPr>
          <p:nvPr>
            <p:ph sz="half" idx="2"/>
          </p:nvPr>
        </p:nvSpPr>
        <p:spPr>
          <a:xfrm>
            <a:off x="2512612" y="1488883"/>
            <a:ext cx="8616564" cy="4575661"/>
          </a:xfrm>
        </p:spPr>
        <p:txBody>
          <a:bodyPr/>
          <a:lstStyle/>
          <a:p>
            <a:r>
              <a:rPr lang="en-US" altLang="en-US" sz="4400" dirty="0">
                <a:latin typeface="Century Gothic" panose="020B0502020202020204" pitchFamily="34" charset="0"/>
              </a:rPr>
              <a:t>Is it legal</a:t>
            </a:r>
          </a:p>
          <a:p>
            <a:r>
              <a:rPr lang="en-US" altLang="en-US" sz="4400" dirty="0">
                <a:latin typeface="Century Gothic" panose="020B0502020202020204" pitchFamily="34" charset="0"/>
              </a:rPr>
              <a:t>Is it fair and balanced</a:t>
            </a:r>
          </a:p>
          <a:p>
            <a:r>
              <a:rPr lang="en-US" altLang="en-US" sz="4400" dirty="0">
                <a:latin typeface="Century Gothic" panose="020B0502020202020204" pitchFamily="34" charset="0"/>
              </a:rPr>
              <a:t>How will I feel when it’s done</a:t>
            </a:r>
          </a:p>
          <a:p>
            <a:r>
              <a:rPr lang="en-US" altLang="en-US" sz="4400" dirty="0">
                <a:latin typeface="Century Gothic" panose="020B0502020202020204" pitchFamily="34" charset="0"/>
              </a:rPr>
              <a:t>What precedent does it set</a:t>
            </a:r>
          </a:p>
          <a:p>
            <a:endParaRPr lang="en-US" altLang="en-US" dirty="0">
              <a:latin typeface="Comic Sans MS" panose="030F0702030302020204" pitchFamily="66" charset="0"/>
            </a:endParaRPr>
          </a:p>
          <a:p>
            <a:endParaRPr lang="en-US" altLang="en-US" dirty="0">
              <a:latin typeface="Comic Sans MS" panose="030F0702030302020204" pitchFamily="66" charset="0"/>
            </a:endParaRPr>
          </a:p>
          <a:p>
            <a:endParaRPr lang="en-US" dirty="0"/>
          </a:p>
        </p:txBody>
      </p:sp>
      <p:sp>
        <p:nvSpPr>
          <p:cNvPr id="4" name="Slide Number Placeholder 3"/>
          <p:cNvSpPr>
            <a:spLocks noGrp="1"/>
          </p:cNvSpPr>
          <p:nvPr>
            <p:ph type="sldNum" sz="quarter" idx="12"/>
          </p:nvPr>
        </p:nvSpPr>
        <p:spPr/>
        <p:txBody>
          <a:bodyPr/>
          <a:lstStyle/>
          <a:p>
            <a:fld id="{13EE280C-2F4F-4573-BA0F-F3CF7DB93B32}" type="slidenum">
              <a:rPr lang="en-US" altLang="en-US" smtClean="0"/>
              <a:pPr/>
              <a:t>28</a:t>
            </a:fld>
            <a:endParaRPr lang="en-US" altLang="en-US"/>
          </a:p>
        </p:txBody>
      </p:sp>
    </p:spTree>
    <p:extLst>
      <p:ext uri="{BB962C8B-B14F-4D97-AF65-F5344CB8AC3E}">
        <p14:creationId xmlns:p14="http://schemas.microsoft.com/office/powerpoint/2010/main" val="889837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10748" y="254442"/>
            <a:ext cx="10681251" cy="1650558"/>
          </a:xfrm>
        </p:spPr>
        <p:txBody>
          <a:bodyPr>
            <a:noAutofit/>
          </a:bodyPr>
          <a:lstStyle/>
          <a:p>
            <a:pPr eaLnBrk="1" hangingPunct="1"/>
            <a:r>
              <a:rPr lang="en-US" altLang="en-US" sz="7200" dirty="0"/>
              <a:t>Types of Ethical Lapses</a:t>
            </a:r>
          </a:p>
        </p:txBody>
      </p:sp>
      <p:sp>
        <p:nvSpPr>
          <p:cNvPr id="27651" name="Rectangle 3"/>
          <p:cNvSpPr>
            <a:spLocks noGrp="1" noChangeArrowheads="1"/>
          </p:cNvSpPr>
          <p:nvPr>
            <p:ph type="body" idx="1"/>
          </p:nvPr>
        </p:nvSpPr>
        <p:spPr>
          <a:xfrm>
            <a:off x="1981200" y="2743201"/>
            <a:ext cx="8382000" cy="3382963"/>
          </a:xfrm>
        </p:spPr>
        <p:txBody>
          <a:bodyPr>
            <a:normAutofit/>
          </a:bodyPr>
          <a:lstStyle/>
          <a:p>
            <a:pPr eaLnBrk="1" hangingPunct="1">
              <a:buFont typeface="Wingdings" panose="05000000000000000000" pitchFamily="2" charset="2"/>
              <a:buChar char="§"/>
            </a:pPr>
            <a:r>
              <a:rPr lang="en-US" altLang="en-US" sz="5400" dirty="0"/>
              <a:t>Lapses of Commission</a:t>
            </a:r>
          </a:p>
          <a:p>
            <a:pPr eaLnBrk="1" hangingPunct="1">
              <a:buFont typeface="Wingdings" panose="05000000000000000000" pitchFamily="2" charset="2"/>
              <a:buNone/>
            </a:pPr>
            <a:endParaRPr lang="en-US" altLang="en-US" sz="5400" dirty="0"/>
          </a:p>
          <a:p>
            <a:pPr eaLnBrk="1" hangingPunct="1">
              <a:buFont typeface="Wingdings" panose="05000000000000000000" pitchFamily="2" charset="2"/>
              <a:buChar char="§"/>
            </a:pPr>
            <a:r>
              <a:rPr lang="en-US" altLang="en-US" sz="5400" dirty="0"/>
              <a:t>Lapses of Omission</a:t>
            </a:r>
          </a:p>
        </p:txBody>
      </p:sp>
      <p:sp>
        <p:nvSpPr>
          <p:cNvPr id="2" name="Slide Number Placeholder 1"/>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08604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6000" u="sng" dirty="0"/>
              <a:t>Setting a Direction</a:t>
            </a:r>
          </a:p>
          <a:p>
            <a:endParaRPr lang="en-US" sz="4000" dirty="0"/>
          </a:p>
          <a:p>
            <a:r>
              <a:rPr lang="en-US" sz="4000" dirty="0"/>
              <a:t>Function of leadership is to produce change</a:t>
            </a:r>
          </a:p>
          <a:p>
            <a:endParaRPr lang="en-US" sz="4000" dirty="0"/>
          </a:p>
          <a:p>
            <a:r>
              <a:rPr lang="en-US" sz="4000" dirty="0"/>
              <a:t>Setting the direction of that change is fundamental to leadership</a:t>
            </a:r>
          </a:p>
          <a:p>
            <a:endParaRPr lang="en-US" sz="4800" dirty="0"/>
          </a:p>
          <a:p>
            <a:endParaRPr lang="en-US" sz="4000" dirty="0"/>
          </a:p>
          <a:p>
            <a:endParaRPr lang="en-US" dirty="0"/>
          </a:p>
        </p:txBody>
      </p:sp>
      <p:sp>
        <p:nvSpPr>
          <p:cNvPr id="3" name="Title 2"/>
          <p:cNvSpPr>
            <a:spLocks noGrp="1"/>
          </p:cNvSpPr>
          <p:nvPr>
            <p:ph type="title"/>
          </p:nvPr>
        </p:nvSpPr>
        <p:spPr/>
        <p:txBody>
          <a:bodyPr>
            <a:noAutofit/>
          </a:bodyPr>
          <a:lstStyle/>
          <a:p>
            <a:r>
              <a:rPr lang="en-US" sz="8800" dirty="0"/>
              <a:t>Leadership</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39774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701579" y="0"/>
            <a:ext cx="9724445" cy="1335819"/>
          </a:xfrm>
        </p:spPr>
        <p:txBody>
          <a:bodyPr>
            <a:normAutofit fontScale="90000"/>
          </a:bodyPr>
          <a:lstStyle/>
          <a:p>
            <a:pPr eaLnBrk="1" hangingPunct="1"/>
            <a:r>
              <a:rPr lang="en-US" altLang="en-US" sz="8000" dirty="0">
                <a:latin typeface="Century Gothic" panose="020B0502020202020204" pitchFamily="34" charset="0"/>
              </a:rPr>
              <a:t>Hardest Choices….. </a:t>
            </a:r>
            <a:br>
              <a:rPr lang="en-US" altLang="en-US" sz="8000" dirty="0">
                <a:latin typeface="Century Gothic" panose="020B0502020202020204" pitchFamily="34" charset="0"/>
              </a:rPr>
            </a:br>
            <a:endParaRPr lang="en-US" altLang="en-US" sz="5400" b="1" dirty="0">
              <a:latin typeface="Comic Sans MS" panose="030F0702030302020204" pitchFamily="66" charset="0"/>
            </a:endParaRPr>
          </a:p>
        </p:txBody>
      </p:sp>
      <p:sp>
        <p:nvSpPr>
          <p:cNvPr id="29699" name="Rectangle 3"/>
          <p:cNvSpPr>
            <a:spLocks noGrp="1" noChangeArrowheads="1"/>
          </p:cNvSpPr>
          <p:nvPr>
            <p:ph type="body" idx="1"/>
          </p:nvPr>
        </p:nvSpPr>
        <p:spPr>
          <a:xfrm>
            <a:off x="1965297" y="1637969"/>
            <a:ext cx="8490668" cy="4921857"/>
          </a:xfrm>
        </p:spPr>
        <p:txBody>
          <a:bodyPr>
            <a:noAutofit/>
          </a:bodyPr>
          <a:lstStyle/>
          <a:p>
            <a:pPr>
              <a:lnSpc>
                <a:spcPct val="90000"/>
              </a:lnSpc>
            </a:pPr>
            <a:endParaRPr lang="en-US" altLang="en-US" sz="3600" dirty="0">
              <a:latin typeface="+mj-lt"/>
            </a:endParaRPr>
          </a:p>
          <a:p>
            <a:pPr>
              <a:lnSpc>
                <a:spcPct val="90000"/>
              </a:lnSpc>
            </a:pPr>
            <a:r>
              <a:rPr lang="en-US" altLang="en-US" sz="3600" dirty="0">
                <a:latin typeface="+mj-lt"/>
              </a:rPr>
              <a:t>Right vs Right</a:t>
            </a:r>
          </a:p>
          <a:p>
            <a:pPr eaLnBrk="1" hangingPunct="1">
              <a:lnSpc>
                <a:spcPct val="90000"/>
              </a:lnSpc>
            </a:pPr>
            <a:r>
              <a:rPr lang="en-US" altLang="en-US" sz="3600" dirty="0">
                <a:latin typeface="+mj-lt"/>
              </a:rPr>
              <a:t>Truth versus loyalty</a:t>
            </a:r>
          </a:p>
          <a:p>
            <a:pPr eaLnBrk="1" hangingPunct="1">
              <a:lnSpc>
                <a:spcPct val="90000"/>
              </a:lnSpc>
            </a:pPr>
            <a:r>
              <a:rPr lang="en-US" altLang="en-US" sz="3600" dirty="0">
                <a:latin typeface="+mj-lt"/>
              </a:rPr>
              <a:t>Individual versus community</a:t>
            </a:r>
          </a:p>
          <a:p>
            <a:pPr eaLnBrk="1" hangingPunct="1">
              <a:lnSpc>
                <a:spcPct val="90000"/>
              </a:lnSpc>
            </a:pPr>
            <a:r>
              <a:rPr lang="en-US" altLang="en-US" sz="3600" dirty="0">
                <a:latin typeface="+mj-lt"/>
              </a:rPr>
              <a:t>Short-term versus long-term</a:t>
            </a:r>
          </a:p>
          <a:p>
            <a:pPr eaLnBrk="1" hangingPunct="1">
              <a:lnSpc>
                <a:spcPct val="90000"/>
              </a:lnSpc>
            </a:pPr>
            <a:r>
              <a:rPr lang="en-US" altLang="en-US" sz="3600" dirty="0">
                <a:latin typeface="+mj-lt"/>
              </a:rPr>
              <a:t>Justice versus mercy</a:t>
            </a:r>
          </a:p>
        </p:txBody>
      </p:sp>
      <p:sp>
        <p:nvSpPr>
          <p:cNvPr id="2" name="Slide Number Placeholder 1"/>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575289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89212" y="2464904"/>
            <a:ext cx="8915400" cy="4174434"/>
          </a:xfrm>
        </p:spPr>
        <p:txBody>
          <a:bodyPr>
            <a:normAutofit fontScale="92500"/>
          </a:bodyPr>
          <a:lstStyle/>
          <a:p>
            <a:r>
              <a:rPr lang="en-US" sz="4000" dirty="0"/>
              <a:t>Know Yourself</a:t>
            </a:r>
          </a:p>
          <a:p>
            <a:r>
              <a:rPr lang="en-US" sz="4000" dirty="0"/>
              <a:t>Inspire Confidence</a:t>
            </a:r>
          </a:p>
          <a:p>
            <a:r>
              <a:rPr lang="en-US" sz="4000" dirty="0"/>
              <a:t>Keep your Battery Charged</a:t>
            </a:r>
          </a:p>
          <a:p>
            <a:r>
              <a:rPr lang="en-US" sz="4000" dirty="0"/>
              <a:t>Don’t lose your sense of Humor</a:t>
            </a:r>
          </a:p>
          <a:p>
            <a:r>
              <a:rPr lang="en-US" sz="4000" dirty="0"/>
              <a:t>Attack the problem not the person</a:t>
            </a:r>
          </a:p>
          <a:p>
            <a:r>
              <a:rPr lang="en-US" sz="4000" dirty="0"/>
              <a:t>Be flexible</a:t>
            </a:r>
          </a:p>
        </p:txBody>
      </p:sp>
      <p:sp>
        <p:nvSpPr>
          <p:cNvPr id="3" name="Title 2"/>
          <p:cNvSpPr>
            <a:spLocks noGrp="1"/>
          </p:cNvSpPr>
          <p:nvPr>
            <p:ph type="title"/>
          </p:nvPr>
        </p:nvSpPr>
        <p:spPr>
          <a:xfrm>
            <a:off x="1439186" y="504839"/>
            <a:ext cx="10686553" cy="1840795"/>
          </a:xfrm>
        </p:spPr>
        <p:txBody>
          <a:bodyPr>
            <a:noAutofit/>
          </a:bodyPr>
          <a:lstStyle/>
          <a:p>
            <a:r>
              <a:rPr lang="en-US" sz="6600" dirty="0"/>
              <a:t>Characteristics of Successful Managers…..</a:t>
            </a:r>
            <a:br>
              <a:rPr lang="en-US" sz="6600" dirty="0"/>
            </a:br>
            <a:endParaRPr lang="en-US" sz="6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3221109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358" y="624110"/>
            <a:ext cx="10617641" cy="1280890"/>
          </a:xfrm>
        </p:spPr>
        <p:txBody>
          <a:bodyPr>
            <a:noAutofit/>
          </a:bodyPr>
          <a:lstStyle/>
          <a:p>
            <a:r>
              <a:rPr lang="en-US" sz="6000" dirty="0"/>
              <a:t>Tips for Successful Managers</a:t>
            </a:r>
          </a:p>
        </p:txBody>
      </p:sp>
      <p:sp>
        <p:nvSpPr>
          <p:cNvPr id="3" name="Content Placeholder 2"/>
          <p:cNvSpPr>
            <a:spLocks noGrp="1"/>
          </p:cNvSpPr>
          <p:nvPr>
            <p:ph idx="1"/>
          </p:nvPr>
        </p:nvSpPr>
        <p:spPr>
          <a:xfrm>
            <a:off x="1789043" y="2162755"/>
            <a:ext cx="10273086" cy="4381168"/>
          </a:xfrm>
        </p:spPr>
        <p:txBody>
          <a:bodyPr>
            <a:noAutofit/>
          </a:bodyPr>
          <a:lstStyle/>
          <a:p>
            <a:r>
              <a:rPr lang="en-US" sz="3600" dirty="0"/>
              <a:t>Be a Good “Follower” to acquire good management skills</a:t>
            </a:r>
          </a:p>
          <a:p>
            <a:r>
              <a:rPr lang="en-US" sz="3600" dirty="0"/>
              <a:t>Listen &amp; Learn</a:t>
            </a:r>
          </a:p>
          <a:p>
            <a:r>
              <a:rPr lang="en-US" sz="3600" dirty="0"/>
              <a:t>Practice Reciprocity</a:t>
            </a:r>
          </a:p>
          <a:p>
            <a:r>
              <a:rPr lang="en-US" sz="3600" dirty="0"/>
              <a:t>Don’t Confuse Respect with Being Liked									</a:t>
            </a:r>
            <a:r>
              <a:rPr lang="en-US" sz="4400" dirty="0"/>
              <a:t>		</a:t>
            </a:r>
          </a:p>
          <a:p>
            <a:pPr marL="3657600" lvl="8" indent="0">
              <a:buNone/>
            </a:pPr>
            <a:r>
              <a:rPr lang="en-US" sz="1000" dirty="0"/>
              <a:t>                                                                                                                    Ryan K. Ellis, Manager Tools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308245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505" y="616159"/>
            <a:ext cx="10561982" cy="1196738"/>
          </a:xfrm>
        </p:spPr>
        <p:txBody>
          <a:bodyPr>
            <a:noAutofit/>
          </a:bodyPr>
          <a:lstStyle/>
          <a:p>
            <a:r>
              <a:rPr lang="en-US" sz="5400" dirty="0"/>
              <a:t>Tips for Successful Managers</a:t>
            </a:r>
          </a:p>
        </p:txBody>
      </p:sp>
      <p:sp>
        <p:nvSpPr>
          <p:cNvPr id="3" name="Content Placeholder 2"/>
          <p:cNvSpPr>
            <a:spLocks noGrp="1"/>
          </p:cNvSpPr>
          <p:nvPr>
            <p:ph idx="1"/>
          </p:nvPr>
        </p:nvSpPr>
        <p:spPr>
          <a:xfrm>
            <a:off x="1868557" y="2242267"/>
            <a:ext cx="10185619" cy="4615733"/>
          </a:xfrm>
        </p:spPr>
        <p:txBody>
          <a:bodyPr>
            <a:normAutofit fontScale="92500" lnSpcReduction="20000"/>
          </a:bodyPr>
          <a:lstStyle/>
          <a:p>
            <a:pPr lvl="0"/>
            <a:r>
              <a:rPr lang="en-US" sz="3200" dirty="0"/>
              <a:t>Assume everyone can help. </a:t>
            </a:r>
          </a:p>
          <a:p>
            <a:pPr lvl="0"/>
            <a:r>
              <a:rPr lang="en-US" sz="3200" dirty="0"/>
              <a:t>Prioritize objectives; ask who you are trying to influence and why. </a:t>
            </a:r>
          </a:p>
          <a:p>
            <a:pPr lvl="0"/>
            <a:r>
              <a:rPr lang="en-US" sz="3200" dirty="0"/>
              <a:t>Understand the other person’s situation; practice empathy. </a:t>
            </a:r>
          </a:p>
          <a:p>
            <a:pPr lvl="0"/>
            <a:r>
              <a:rPr lang="en-US" sz="3200" dirty="0"/>
              <a:t>Identify what matters to you as a leader and to the other person as an employee. </a:t>
            </a:r>
          </a:p>
          <a:p>
            <a:pPr lvl="0"/>
            <a:r>
              <a:rPr lang="en-US" sz="3200" dirty="0"/>
              <a:t>Analyze relationships.</a:t>
            </a:r>
          </a:p>
          <a:p>
            <a:pPr lvl="0"/>
            <a:r>
              <a:rPr lang="en-US" sz="3200" dirty="0"/>
              <a:t>Make the exchange.</a:t>
            </a:r>
          </a:p>
          <a:p>
            <a:pPr marL="0" lvl="0" indent="0">
              <a:buNone/>
            </a:pPr>
            <a:r>
              <a:rPr lang="en-US" sz="2400" dirty="0"/>
              <a:t>														</a:t>
            </a:r>
            <a:r>
              <a:rPr lang="en-US" sz="1600" dirty="0"/>
              <a:t>Cohen-Bradford Influence Model</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676829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t>Tips for Survival</a:t>
            </a:r>
          </a:p>
        </p:txBody>
      </p:sp>
      <p:sp>
        <p:nvSpPr>
          <p:cNvPr id="3" name="Content Placeholder 2"/>
          <p:cNvSpPr>
            <a:spLocks noGrp="1"/>
          </p:cNvSpPr>
          <p:nvPr>
            <p:ph idx="1"/>
          </p:nvPr>
        </p:nvSpPr>
        <p:spPr/>
        <p:txBody>
          <a:bodyPr>
            <a:normAutofit/>
          </a:bodyPr>
          <a:lstStyle/>
          <a:p>
            <a:r>
              <a:rPr lang="en-US" sz="3200" dirty="0"/>
              <a:t>Don’t base your decisions on the advice of those who don’t have to live with the results</a:t>
            </a:r>
          </a:p>
          <a:p>
            <a:endParaRPr lang="en-US" sz="3200" dirty="0"/>
          </a:p>
          <a:p>
            <a:r>
              <a:rPr lang="en-US" sz="3200" dirty="0"/>
              <a:t>When you get advice, at least get it from someone who is qualified to give it, even if they don’t have to live with the results</a:t>
            </a:r>
          </a:p>
          <a:p>
            <a:endParaRPr lang="en-US" sz="3200" dirty="0"/>
          </a:p>
          <a:p>
            <a:endParaRPr lang="en-US" sz="3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895658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8633" y="800431"/>
            <a:ext cx="9937005" cy="1751938"/>
          </a:xfrm>
        </p:spPr>
        <p:txBody>
          <a:bodyPr/>
          <a:lstStyle/>
          <a:p>
            <a:r>
              <a:rPr lang="en-US" dirty="0"/>
              <a:t>Managing for Positive Outcomes in Challenging Times</a:t>
            </a:r>
          </a:p>
        </p:txBody>
      </p:sp>
      <p:sp>
        <p:nvSpPr>
          <p:cNvPr id="3" name="Text Placeholder 2"/>
          <p:cNvSpPr>
            <a:spLocks noGrp="1"/>
          </p:cNvSpPr>
          <p:nvPr>
            <p:ph type="body" idx="1"/>
          </p:nvPr>
        </p:nvSpPr>
        <p:spPr>
          <a:xfrm>
            <a:off x="1976962" y="3407840"/>
            <a:ext cx="8915399" cy="3740383"/>
          </a:xfrm>
        </p:spPr>
        <p:txBody>
          <a:bodyPr>
            <a:normAutofit/>
          </a:bodyPr>
          <a:lstStyle/>
          <a:p>
            <a:r>
              <a:rPr lang="en-US" sz="4400" dirty="0"/>
              <a:t>“I can’t change the direction of the wind, but I can adjust my sails to always reach my destination.”									</a:t>
            </a:r>
            <a:r>
              <a:rPr lang="en-US" dirty="0"/>
              <a:t>Jimmy Dean</a:t>
            </a:r>
            <a:endParaRPr lang="en-US" sz="4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23977969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295" y="434671"/>
            <a:ext cx="10546343" cy="2300577"/>
          </a:xfrm>
        </p:spPr>
        <p:txBody>
          <a:bodyPr>
            <a:normAutofit/>
          </a:bodyPr>
          <a:lstStyle/>
          <a:p>
            <a:r>
              <a:rPr lang="en-US" sz="8000" dirty="0"/>
              <a:t>Bibliography</a:t>
            </a:r>
          </a:p>
        </p:txBody>
      </p:sp>
      <p:sp>
        <p:nvSpPr>
          <p:cNvPr id="3" name="Text Placeholder 2"/>
          <p:cNvSpPr>
            <a:spLocks noGrp="1"/>
          </p:cNvSpPr>
          <p:nvPr>
            <p:ph type="body" idx="1"/>
          </p:nvPr>
        </p:nvSpPr>
        <p:spPr>
          <a:xfrm>
            <a:off x="1396516" y="2297928"/>
            <a:ext cx="10546343" cy="4412974"/>
          </a:xfrm>
        </p:spPr>
        <p:txBody>
          <a:bodyPr>
            <a:normAutofit fontScale="62500" lnSpcReduction="20000"/>
          </a:bodyPr>
          <a:lstStyle/>
          <a:p>
            <a:pPr marL="285750" indent="-285750">
              <a:lnSpc>
                <a:spcPct val="90000"/>
              </a:lnSpc>
              <a:buClr>
                <a:srgbClr val="990000"/>
              </a:buClr>
              <a:buFont typeface="Arial" panose="020B0604020202020204" pitchFamily="34" charset="0"/>
              <a:buChar char="•"/>
            </a:pPr>
            <a:endParaRPr lang="en-US" altLang="en-US" dirty="0">
              <a:solidFill>
                <a:schemeClr val="tx1"/>
              </a:solidFill>
            </a:endParaRPr>
          </a:p>
          <a:p>
            <a:pPr marL="285750" indent="-285750">
              <a:lnSpc>
                <a:spcPct val="90000"/>
              </a:lnSpc>
              <a:buClr>
                <a:srgbClr val="990000"/>
              </a:buClr>
              <a:buFont typeface="Arial" panose="020B0604020202020204" pitchFamily="34" charset="0"/>
              <a:buChar char="•"/>
            </a:pPr>
            <a:endParaRPr lang="en-US" altLang="en-US" dirty="0">
              <a:solidFill>
                <a:schemeClr val="tx1"/>
              </a:solidFill>
            </a:endParaRPr>
          </a:p>
          <a:p>
            <a:pPr marL="285750" indent="-285750">
              <a:lnSpc>
                <a:spcPct val="90000"/>
              </a:lnSpc>
              <a:buClr>
                <a:srgbClr val="990000"/>
              </a:buClr>
              <a:buFont typeface="Arial" panose="020B0604020202020204" pitchFamily="34" charset="0"/>
              <a:buChar char="•"/>
            </a:pPr>
            <a:r>
              <a:rPr lang="en-US" sz="3200" dirty="0"/>
              <a:t>ATD Manager Tools, 4 Tips for First Time Managers, Ryan K. Ellis, June 08, 2016.</a:t>
            </a:r>
          </a:p>
          <a:p>
            <a:pPr>
              <a:lnSpc>
                <a:spcPct val="90000"/>
              </a:lnSpc>
              <a:buClr>
                <a:srgbClr val="990000"/>
              </a:buClr>
            </a:pPr>
            <a:endParaRPr lang="en-US" altLang="en-US" sz="3200" dirty="0">
              <a:solidFill>
                <a:schemeClr val="tx1"/>
              </a:solidFill>
            </a:endParaRPr>
          </a:p>
          <a:p>
            <a:pPr marL="285750" indent="-285750">
              <a:lnSpc>
                <a:spcPct val="90000"/>
              </a:lnSpc>
              <a:buClr>
                <a:srgbClr val="990000"/>
              </a:buClr>
              <a:buFont typeface="Arial" panose="020B0604020202020204" pitchFamily="34" charset="0"/>
              <a:buChar char="•"/>
            </a:pPr>
            <a:r>
              <a:rPr lang="en-US" altLang="en-US" sz="3200" dirty="0">
                <a:solidFill>
                  <a:schemeClr val="tx1"/>
                </a:solidFill>
              </a:rPr>
              <a:t>New Ways to Look at Leadership—Dave Zielinski  Article, Presentations Magazine</a:t>
            </a:r>
          </a:p>
          <a:p>
            <a:pPr>
              <a:lnSpc>
                <a:spcPct val="90000"/>
              </a:lnSpc>
              <a:buClr>
                <a:srgbClr val="990000"/>
              </a:buClr>
              <a:buFont typeface="Wingdings" panose="05000000000000000000" pitchFamily="2" charset="2"/>
              <a:buBlip>
                <a:blip r:embed="rId2"/>
              </a:buBlip>
            </a:pPr>
            <a:endParaRPr lang="en-US" altLang="en-US" sz="3200" dirty="0">
              <a:solidFill>
                <a:schemeClr val="tx1"/>
              </a:solidFill>
            </a:endParaRPr>
          </a:p>
          <a:p>
            <a:pPr marL="285750" indent="-285750">
              <a:lnSpc>
                <a:spcPct val="90000"/>
              </a:lnSpc>
              <a:buClr>
                <a:srgbClr val="990000"/>
              </a:buClr>
              <a:buFont typeface="Arial" panose="020B0604020202020204" pitchFamily="34" charset="0"/>
              <a:buChar char="•"/>
            </a:pPr>
            <a:r>
              <a:rPr lang="en-US" altLang="en-US" sz="3200" dirty="0">
                <a:solidFill>
                  <a:schemeClr val="tx1"/>
                </a:solidFill>
              </a:rPr>
              <a:t>Emotional Intelligence, Daniel </a:t>
            </a:r>
            <a:r>
              <a:rPr lang="en-US" altLang="en-US" sz="3200" dirty="0" err="1">
                <a:solidFill>
                  <a:schemeClr val="tx1"/>
                </a:solidFill>
              </a:rPr>
              <a:t>Golelman</a:t>
            </a:r>
            <a:endParaRPr lang="en-US" altLang="en-US" sz="3200" dirty="0">
              <a:solidFill>
                <a:schemeClr val="tx1"/>
              </a:solidFill>
            </a:endParaRPr>
          </a:p>
          <a:p>
            <a:pPr>
              <a:lnSpc>
                <a:spcPct val="90000"/>
              </a:lnSpc>
              <a:buClr>
                <a:srgbClr val="990000"/>
              </a:buClr>
              <a:buFont typeface="Wingdings" panose="05000000000000000000" pitchFamily="2" charset="2"/>
              <a:buBlip>
                <a:blip r:embed="rId2"/>
              </a:buBlip>
            </a:pPr>
            <a:endParaRPr lang="en-US" altLang="en-US" sz="3200" dirty="0">
              <a:solidFill>
                <a:schemeClr val="tx1"/>
              </a:solidFill>
            </a:endParaRPr>
          </a:p>
          <a:p>
            <a:pPr marL="285750" indent="-285750">
              <a:lnSpc>
                <a:spcPct val="90000"/>
              </a:lnSpc>
              <a:buClr>
                <a:srgbClr val="990000"/>
              </a:buClr>
              <a:buFont typeface="Arial" panose="020B0604020202020204" pitchFamily="34" charset="0"/>
              <a:buChar char="•"/>
            </a:pPr>
            <a:r>
              <a:rPr lang="en-US" altLang="en-US" sz="3200" dirty="0">
                <a:solidFill>
                  <a:schemeClr val="tx1"/>
                </a:solidFill>
              </a:rPr>
              <a:t>Good to Great:  Why Some Companies Make the Leap…and Others Don’t</a:t>
            </a:r>
          </a:p>
          <a:p>
            <a:pPr>
              <a:lnSpc>
                <a:spcPct val="90000"/>
              </a:lnSpc>
              <a:buClr>
                <a:srgbClr val="990000"/>
              </a:buClr>
              <a:buFont typeface="Wingdings" panose="05000000000000000000" pitchFamily="2" charset="2"/>
              <a:buBlip>
                <a:blip r:embed="rId2"/>
              </a:buBlip>
            </a:pPr>
            <a:endParaRPr lang="en-US" altLang="en-US" sz="3200" dirty="0">
              <a:solidFill>
                <a:schemeClr val="tx1"/>
              </a:solidFill>
            </a:endParaRPr>
          </a:p>
          <a:p>
            <a:pPr marL="285750" indent="-285750">
              <a:lnSpc>
                <a:spcPct val="90000"/>
              </a:lnSpc>
              <a:buClr>
                <a:srgbClr val="990000"/>
              </a:buClr>
              <a:buFont typeface="Arial" panose="020B0604020202020204" pitchFamily="34" charset="0"/>
              <a:buChar char="•"/>
            </a:pPr>
            <a:r>
              <a:rPr lang="en-US" altLang="en-US" sz="3200" dirty="0">
                <a:solidFill>
                  <a:schemeClr val="tx1"/>
                </a:solidFill>
              </a:rPr>
              <a:t>The Leadership Challenge and Credibility: How Leaders Gain and Lose It, Jim Kouzes</a:t>
            </a:r>
          </a:p>
          <a:p>
            <a:pPr>
              <a:lnSpc>
                <a:spcPct val="90000"/>
              </a:lnSpc>
              <a:buClr>
                <a:srgbClr val="990000"/>
              </a:buClr>
              <a:buFont typeface="Wingdings" panose="05000000000000000000" pitchFamily="2" charset="2"/>
              <a:buBlip>
                <a:blip r:embed="rId2"/>
              </a:buBlip>
            </a:pPr>
            <a:endParaRPr lang="en-US" altLang="en-US" sz="3200" dirty="0">
              <a:solidFill>
                <a:schemeClr val="tx1"/>
              </a:solidFill>
            </a:endParaRPr>
          </a:p>
          <a:p>
            <a:pPr marL="285750" indent="-285750">
              <a:lnSpc>
                <a:spcPct val="90000"/>
              </a:lnSpc>
              <a:buClr>
                <a:srgbClr val="990000"/>
              </a:buClr>
              <a:buFont typeface="Arial" panose="020B0604020202020204" pitchFamily="34" charset="0"/>
              <a:buChar char="•"/>
            </a:pPr>
            <a:r>
              <a:rPr lang="en-US" altLang="en-US" sz="3200" dirty="0">
                <a:solidFill>
                  <a:schemeClr val="tx1"/>
                </a:solidFill>
              </a:rPr>
              <a:t>Leadership from the Inside Out, Kevin Cashman</a:t>
            </a:r>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2424488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89212" y="2133599"/>
            <a:ext cx="8915400" cy="4263081"/>
          </a:xfrm>
        </p:spPr>
        <p:txBody>
          <a:bodyPr>
            <a:normAutofit fontScale="85000" lnSpcReduction="20000"/>
          </a:bodyPr>
          <a:lstStyle/>
          <a:p>
            <a:r>
              <a:rPr lang="en-US" sz="4100" b="1" u="sng" dirty="0"/>
              <a:t>The Nuts &amp; Bolts of making it work</a:t>
            </a:r>
            <a:endParaRPr lang="en-US" sz="3600" dirty="0"/>
          </a:p>
          <a:p>
            <a:pPr lvl="1"/>
            <a:r>
              <a:rPr lang="en-US" sz="3600" dirty="0"/>
              <a:t>Communication </a:t>
            </a:r>
          </a:p>
          <a:p>
            <a:pPr lvl="1"/>
            <a:r>
              <a:rPr lang="en-US" sz="3600" dirty="0"/>
              <a:t>Implementing Policies/Procedures</a:t>
            </a:r>
          </a:p>
          <a:p>
            <a:pPr lvl="1"/>
            <a:r>
              <a:rPr lang="en-US" sz="3600" dirty="0"/>
              <a:t>Enforcing Policies/Procedures, Laws</a:t>
            </a:r>
          </a:p>
          <a:p>
            <a:pPr lvl="1"/>
            <a:r>
              <a:rPr lang="en-US" sz="3600" dirty="0"/>
              <a:t>Managing Staff</a:t>
            </a:r>
          </a:p>
          <a:p>
            <a:pPr lvl="1"/>
            <a:r>
              <a:rPr lang="en-US" sz="3600" dirty="0"/>
              <a:t>Delegating</a:t>
            </a:r>
          </a:p>
          <a:p>
            <a:pPr lvl="1"/>
            <a:r>
              <a:rPr lang="en-US" sz="3600" dirty="0"/>
              <a:t>Budgeting</a:t>
            </a:r>
          </a:p>
          <a:p>
            <a:pPr lvl="1"/>
            <a:r>
              <a:rPr lang="en-US" sz="3600" dirty="0"/>
              <a:t>Leadership</a:t>
            </a:r>
          </a:p>
          <a:p>
            <a:pPr lvl="1"/>
            <a:endParaRPr lang="en-US" sz="3600" dirty="0"/>
          </a:p>
          <a:p>
            <a:pPr lvl="1"/>
            <a:endParaRPr lang="en-US" sz="3400" b="1" dirty="0"/>
          </a:p>
        </p:txBody>
      </p:sp>
      <p:sp>
        <p:nvSpPr>
          <p:cNvPr id="3" name="Title 2"/>
          <p:cNvSpPr>
            <a:spLocks noGrp="1"/>
          </p:cNvSpPr>
          <p:nvPr>
            <p:ph type="title"/>
          </p:nvPr>
        </p:nvSpPr>
        <p:spPr/>
        <p:txBody>
          <a:bodyPr>
            <a:noAutofit/>
          </a:bodyPr>
          <a:lstStyle/>
          <a:p>
            <a:r>
              <a:rPr lang="en-US" sz="8800" dirty="0"/>
              <a:t>Management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919373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287" y="624110"/>
            <a:ext cx="9755325" cy="1280890"/>
          </a:xfrm>
        </p:spPr>
        <p:txBody>
          <a:bodyPr>
            <a:noAutofit/>
          </a:bodyPr>
          <a:lstStyle/>
          <a:p>
            <a:r>
              <a:rPr lang="en-US" sz="8800" dirty="0"/>
              <a:t>Management</a:t>
            </a:r>
          </a:p>
        </p:txBody>
      </p:sp>
      <p:sp>
        <p:nvSpPr>
          <p:cNvPr id="5" name="Content Placeholder 4"/>
          <p:cNvSpPr>
            <a:spLocks noGrp="1"/>
          </p:cNvSpPr>
          <p:nvPr>
            <p:ph idx="1"/>
          </p:nvPr>
        </p:nvSpPr>
        <p:spPr>
          <a:xfrm>
            <a:off x="2266122" y="2806810"/>
            <a:ext cx="7868478" cy="3670189"/>
          </a:xfrm>
        </p:spPr>
        <p:txBody>
          <a:bodyPr>
            <a:normAutofit fontScale="92500"/>
          </a:bodyPr>
          <a:lstStyle/>
          <a:p>
            <a:r>
              <a:rPr lang="en-US" sz="4000" dirty="0"/>
              <a:t>Outcome/Results Oriented</a:t>
            </a:r>
            <a:endParaRPr lang="en-US" sz="3800" i="1" dirty="0"/>
          </a:p>
          <a:p>
            <a:endParaRPr lang="en-US" sz="3800" i="1" dirty="0"/>
          </a:p>
          <a:p>
            <a:r>
              <a:rPr lang="en-US" sz="3800" i="1" dirty="0"/>
              <a:t>Outcomes/Results = Action</a:t>
            </a:r>
          </a:p>
          <a:p>
            <a:endParaRPr lang="en-US" sz="3800" i="1" dirty="0"/>
          </a:p>
          <a:p>
            <a:r>
              <a:rPr lang="en-US" sz="3800" i="1" dirty="0"/>
              <a:t>Can’t have Results without Action</a:t>
            </a:r>
          </a:p>
        </p:txBody>
      </p:sp>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964820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628" y="600257"/>
            <a:ext cx="10201523" cy="1280890"/>
          </a:xfrm>
        </p:spPr>
        <p:txBody>
          <a:bodyPr>
            <a:normAutofit/>
          </a:bodyPr>
          <a:lstStyle/>
          <a:p>
            <a:r>
              <a:rPr lang="en-US" sz="6000" dirty="0"/>
              <a:t>Who Are Your  Customers</a:t>
            </a:r>
          </a:p>
        </p:txBody>
      </p:sp>
      <p:sp>
        <p:nvSpPr>
          <p:cNvPr id="3" name="Content Placeholder 2"/>
          <p:cNvSpPr>
            <a:spLocks noGrp="1"/>
          </p:cNvSpPr>
          <p:nvPr>
            <p:ph idx="1"/>
          </p:nvPr>
        </p:nvSpPr>
        <p:spPr>
          <a:xfrm>
            <a:off x="2589212" y="2196353"/>
            <a:ext cx="8915400" cy="3777622"/>
          </a:xfrm>
        </p:spPr>
        <p:txBody>
          <a:bodyPr>
            <a:normAutofit/>
          </a:bodyPr>
          <a:lstStyle/>
          <a:p>
            <a:r>
              <a:rPr lang="en-US" sz="3600" dirty="0"/>
              <a:t>Identify 3 types of customers</a:t>
            </a:r>
          </a:p>
          <a:p>
            <a:endParaRPr lang="en-US" sz="3600" dirty="0"/>
          </a:p>
          <a:p>
            <a:r>
              <a:rPr lang="en-US" sz="3600" dirty="0"/>
              <a:t>Responsibility vs Power</a:t>
            </a:r>
          </a:p>
          <a:p>
            <a:pPr marL="0" indent="0">
              <a:buNone/>
            </a:pPr>
            <a:endParaRPr lang="en-US" sz="3600" dirty="0"/>
          </a:p>
          <a:p>
            <a:r>
              <a:rPr lang="en-US" sz="3600" dirty="0"/>
              <a:t>Inverted Pyramid</a:t>
            </a:r>
          </a:p>
          <a:p>
            <a:endParaRPr lang="en-US" sz="3600" dirty="0"/>
          </a:p>
        </p:txBody>
      </p:sp>
      <p:sp>
        <p:nvSpPr>
          <p:cNvPr id="4" name="Isosceles Triangle 3"/>
          <p:cNvSpPr/>
          <p:nvPr/>
        </p:nvSpPr>
        <p:spPr>
          <a:xfrm flipV="1">
            <a:off x="8281586" y="3069956"/>
            <a:ext cx="2642404" cy="2523993"/>
          </a:xfrm>
          <a:prstGeom prst="triangle">
            <a:avLst>
              <a:gd name="adj" fmla="val 617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587114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8CBF-09B9-AA2F-BA6A-657005560AB6}"/>
              </a:ext>
            </a:extLst>
          </p:cNvPr>
          <p:cNvSpPr>
            <a:spLocks noGrp="1"/>
          </p:cNvSpPr>
          <p:nvPr>
            <p:ph type="title"/>
          </p:nvPr>
        </p:nvSpPr>
        <p:spPr/>
        <p:txBody>
          <a:bodyPr>
            <a:normAutofit/>
          </a:bodyPr>
          <a:lstStyle/>
          <a:p>
            <a:r>
              <a:rPr lang="en-US" sz="6000" dirty="0"/>
              <a:t>Customer Expectations</a:t>
            </a:r>
          </a:p>
        </p:txBody>
      </p:sp>
      <p:sp>
        <p:nvSpPr>
          <p:cNvPr id="3" name="Content Placeholder 2">
            <a:extLst>
              <a:ext uri="{FF2B5EF4-FFF2-40B4-BE49-F238E27FC236}">
                <a16:creationId xmlns:a16="http://schemas.microsoft.com/office/drawing/2014/main" id="{77EEC318-88D6-1FFF-0CBF-C0F50796FCE3}"/>
              </a:ext>
            </a:extLst>
          </p:cNvPr>
          <p:cNvSpPr>
            <a:spLocks noGrp="1"/>
          </p:cNvSpPr>
          <p:nvPr>
            <p:ph idx="1"/>
          </p:nvPr>
        </p:nvSpPr>
        <p:spPr/>
        <p:txBody>
          <a:bodyPr/>
          <a:lstStyle/>
          <a:p>
            <a:r>
              <a:rPr lang="en-US" sz="3600" dirty="0"/>
              <a:t>Expectations of People We Support</a:t>
            </a:r>
          </a:p>
          <a:p>
            <a:r>
              <a:rPr lang="en-US" sz="3600" dirty="0"/>
              <a:t>Expectations of Families</a:t>
            </a:r>
          </a:p>
          <a:p>
            <a:r>
              <a:rPr lang="en-US" sz="3600" dirty="0"/>
              <a:t>Expectations of Staff</a:t>
            </a:r>
          </a:p>
          <a:p>
            <a:r>
              <a:rPr lang="en-US" sz="3600" dirty="0"/>
              <a:t>Expectations of Administration</a:t>
            </a:r>
          </a:p>
          <a:p>
            <a:r>
              <a:rPr lang="en-US" sz="3600" dirty="0"/>
              <a:t>Expectations of Surveying Agencies</a:t>
            </a:r>
          </a:p>
          <a:p>
            <a:endParaRPr lang="en-US" dirty="0"/>
          </a:p>
        </p:txBody>
      </p:sp>
      <p:sp>
        <p:nvSpPr>
          <p:cNvPr id="4" name="Slide Number Placeholder 3">
            <a:extLst>
              <a:ext uri="{FF2B5EF4-FFF2-40B4-BE49-F238E27FC236}">
                <a16:creationId xmlns:a16="http://schemas.microsoft.com/office/drawing/2014/main" id="{81242644-1975-E07C-492D-102C390B0F55}"/>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017860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Daily Challenges</a:t>
            </a:r>
          </a:p>
        </p:txBody>
      </p:sp>
      <p:sp>
        <p:nvSpPr>
          <p:cNvPr id="3" name="Content Placeholder 2"/>
          <p:cNvSpPr>
            <a:spLocks noGrp="1"/>
          </p:cNvSpPr>
          <p:nvPr>
            <p:ph idx="1"/>
          </p:nvPr>
        </p:nvSpPr>
        <p:spPr/>
        <p:txBody>
          <a:bodyPr>
            <a:normAutofit lnSpcReduction="10000"/>
          </a:bodyPr>
          <a:lstStyle/>
          <a:p>
            <a:r>
              <a:rPr lang="en-US" sz="3600" dirty="0"/>
              <a:t>Staffing</a:t>
            </a:r>
          </a:p>
          <a:p>
            <a:r>
              <a:rPr lang="en-US" sz="3600" dirty="0"/>
              <a:t>Budget</a:t>
            </a:r>
          </a:p>
          <a:p>
            <a:r>
              <a:rPr lang="en-US" sz="3600" dirty="0"/>
              <a:t>Deadlines</a:t>
            </a:r>
          </a:p>
          <a:p>
            <a:r>
              <a:rPr lang="en-US" sz="3600" dirty="0"/>
              <a:t>Meeting requirements from Regulators</a:t>
            </a:r>
          </a:p>
          <a:p>
            <a:r>
              <a:rPr lang="en-US" sz="3600" dirty="0"/>
              <a:t>Documentation</a:t>
            </a:r>
          </a:p>
          <a:p>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589975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817" y="647964"/>
            <a:ext cx="8911687" cy="1280890"/>
          </a:xfrm>
        </p:spPr>
        <p:txBody>
          <a:bodyPr>
            <a:normAutofit/>
          </a:bodyPr>
          <a:lstStyle/>
          <a:p>
            <a:r>
              <a:rPr lang="en-US" sz="7200" dirty="0"/>
              <a:t>Managing People</a:t>
            </a:r>
          </a:p>
        </p:txBody>
      </p:sp>
      <p:sp>
        <p:nvSpPr>
          <p:cNvPr id="3" name="Content Placeholder 2"/>
          <p:cNvSpPr>
            <a:spLocks noGrp="1"/>
          </p:cNvSpPr>
          <p:nvPr>
            <p:ph idx="1"/>
          </p:nvPr>
        </p:nvSpPr>
        <p:spPr/>
        <p:txBody>
          <a:bodyPr>
            <a:normAutofit/>
          </a:bodyPr>
          <a:lstStyle/>
          <a:p>
            <a:r>
              <a:rPr lang="en-US" sz="3600" dirty="0"/>
              <a:t>Hiring the “Right” People</a:t>
            </a:r>
          </a:p>
          <a:p>
            <a:r>
              <a:rPr lang="en-US" sz="3600" dirty="0"/>
              <a:t>Keeping the “Right” People</a:t>
            </a:r>
          </a:p>
          <a:p>
            <a:r>
              <a:rPr lang="en-US" sz="3600" dirty="0"/>
              <a:t>Training:  Initial &amp; Ongoing</a:t>
            </a:r>
          </a:p>
          <a:p>
            <a:r>
              <a:rPr lang="en-US" sz="3600" dirty="0"/>
              <a:t>Motivating your Staff</a:t>
            </a:r>
          </a:p>
          <a:p>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91278627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12913</TotalTime>
  <Words>1507</Words>
  <Application>Microsoft Office PowerPoint</Application>
  <PresentationFormat>Widescreen</PresentationFormat>
  <Paragraphs>305</Paragraphs>
  <Slides>36</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Century Gothic</vt:lpstr>
      <vt:lpstr>Comic Sans MS</vt:lpstr>
      <vt:lpstr>Wingdings</vt:lpstr>
      <vt:lpstr>Wingdings 3</vt:lpstr>
      <vt:lpstr>Wisp</vt:lpstr>
      <vt:lpstr>Managing for Positive Outcomes in Challenging Times</vt:lpstr>
      <vt:lpstr>Leadership vs Management </vt:lpstr>
      <vt:lpstr>Leadership</vt:lpstr>
      <vt:lpstr>Management</vt:lpstr>
      <vt:lpstr>Management</vt:lpstr>
      <vt:lpstr>Who Are Your  Customers</vt:lpstr>
      <vt:lpstr>Customer Expectations</vt:lpstr>
      <vt:lpstr>Daily Challenges</vt:lpstr>
      <vt:lpstr>Managing People</vt:lpstr>
      <vt:lpstr>Managing People</vt:lpstr>
      <vt:lpstr>Communication</vt:lpstr>
      <vt:lpstr>Communication</vt:lpstr>
      <vt:lpstr>PowerPoint Presentation</vt:lpstr>
      <vt:lpstr>PowerPoint Presentation</vt:lpstr>
      <vt:lpstr>PowerPoint Presentation</vt:lpstr>
      <vt:lpstr>Confidentiality</vt:lpstr>
      <vt:lpstr>Confidentiality</vt:lpstr>
      <vt:lpstr>Credibility</vt:lpstr>
      <vt:lpstr>Integrity</vt:lpstr>
      <vt:lpstr>Documentation</vt:lpstr>
      <vt:lpstr>Documentation</vt:lpstr>
      <vt:lpstr>Documentation</vt:lpstr>
      <vt:lpstr>Documentation</vt:lpstr>
      <vt:lpstr>Documentation Tips</vt:lpstr>
      <vt:lpstr>PowerPoint Presentation</vt:lpstr>
      <vt:lpstr>PowerPoint Presentation</vt:lpstr>
      <vt:lpstr>Budgets, Regulations, &amp;Deadlines</vt:lpstr>
      <vt:lpstr>PowerPoint Presentation</vt:lpstr>
      <vt:lpstr>Types of Ethical Lapses</vt:lpstr>
      <vt:lpstr>Hardest Choices…..  </vt:lpstr>
      <vt:lpstr>Characteristics of Successful Managers….. </vt:lpstr>
      <vt:lpstr>Tips for Successful Managers</vt:lpstr>
      <vt:lpstr>Tips for Successful Managers</vt:lpstr>
      <vt:lpstr>Tips for Survival</vt:lpstr>
      <vt:lpstr>Managing for Positive Outcomes in Challenging Times</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for Positive Outcomes in Challenging Times</dc:title>
  <dc:creator>Lynda THiels</dc:creator>
  <cp:lastModifiedBy>Lynda THiels</cp:lastModifiedBy>
  <cp:revision>38</cp:revision>
  <cp:lastPrinted>2016-09-14T16:05:20Z</cp:lastPrinted>
  <dcterms:created xsi:type="dcterms:W3CDTF">2016-07-31T02:28:35Z</dcterms:created>
  <dcterms:modified xsi:type="dcterms:W3CDTF">2022-08-19T00:36:28Z</dcterms:modified>
</cp:coreProperties>
</file>